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tags/tag18.xml" ContentType="application/vnd.openxmlformats-officedocument.presentationml.tags+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5.xml" ContentType="application/vnd.openxmlformats-officedocument.theme+xml"/>
  <Override PartName="/ppt/tags/tag19.xml" ContentType="application/vnd.openxmlformats-officedocument.presentationml.tags+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tags/tag20.xml" ContentType="application/vnd.openxmlformats-officedocument.presentationml.tags+xml"/>
  <Override PartName="/ppt/theme/theme7.xml" ContentType="application/vnd.openxmlformats-officedocument.theme+xml"/>
  <Override PartName="/ppt/tags/tag21.xml" ContentType="application/vnd.openxmlformats-officedocument.presentationml.tags+xml"/>
  <Override PartName="/ppt/notesSlides/notesSlide1.xml" ContentType="application/vnd.openxmlformats-officedocument.presentationml.notesSlide+xml"/>
  <Override PartName="/ppt/tags/tag2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1.xml" ContentType="application/inkml+xml"/>
  <Override PartName="/ppt/ink/ink2.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23.xml" ContentType="application/vnd.openxmlformats-officedocument.presentationml.tags+xml"/>
  <Override PartName="/ppt/notesSlides/notesSlide74.xml" ContentType="application/vnd.openxmlformats-officedocument.presentationml.notesSlide+xml"/>
  <Override PartName="/ppt/tags/tag24.xml" ContentType="application/vnd.openxmlformats-officedocument.presentationml.tags+xml"/>
  <Override PartName="/ppt/notesSlides/notesSlide75.xml" ContentType="application/vnd.openxmlformats-officedocument.presentationml.notesSlide+xml"/>
  <Override PartName="/ppt/tags/tag25.xml" ContentType="application/vnd.openxmlformats-officedocument.presentationml.tags+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4"/>
    <p:sldMasterId id="2147483806" r:id="rId5"/>
    <p:sldMasterId id="2147483835" r:id="rId6"/>
    <p:sldMasterId id="2147483869" r:id="rId7"/>
    <p:sldMasterId id="2147483891" r:id="rId8"/>
    <p:sldMasterId id="2147483934" r:id="rId9"/>
  </p:sldMasterIdLst>
  <p:notesMasterIdLst>
    <p:notesMasterId r:id="rId145"/>
  </p:notesMasterIdLst>
  <p:sldIdLst>
    <p:sldId id="256" r:id="rId10"/>
    <p:sldId id="262" r:id="rId11"/>
    <p:sldId id="263" r:id="rId12"/>
    <p:sldId id="1856" r:id="rId13"/>
    <p:sldId id="1971" r:id="rId14"/>
    <p:sldId id="496" r:id="rId15"/>
    <p:sldId id="2076136333" r:id="rId16"/>
    <p:sldId id="2076136320" r:id="rId17"/>
    <p:sldId id="1876" r:id="rId18"/>
    <p:sldId id="2076138321" r:id="rId19"/>
    <p:sldId id="2076138322" r:id="rId20"/>
    <p:sldId id="1992" r:id="rId21"/>
    <p:sldId id="1993" r:id="rId22"/>
    <p:sldId id="2076136272" r:id="rId23"/>
    <p:sldId id="2076136273" r:id="rId24"/>
    <p:sldId id="264" r:id="rId25"/>
    <p:sldId id="287" r:id="rId26"/>
    <p:sldId id="290" r:id="rId27"/>
    <p:sldId id="347" r:id="rId28"/>
    <p:sldId id="305" r:id="rId29"/>
    <p:sldId id="2076137969" r:id="rId30"/>
    <p:sldId id="2076137970" r:id="rId31"/>
    <p:sldId id="2076138290" r:id="rId32"/>
    <p:sldId id="2076138291" r:id="rId33"/>
    <p:sldId id="2076138292" r:id="rId34"/>
    <p:sldId id="2206" r:id="rId35"/>
    <p:sldId id="2210" r:id="rId36"/>
    <p:sldId id="2207" r:id="rId37"/>
    <p:sldId id="317" r:id="rId38"/>
    <p:sldId id="318" r:id="rId39"/>
    <p:sldId id="327" r:id="rId40"/>
    <p:sldId id="266" r:id="rId41"/>
    <p:sldId id="334" r:id="rId42"/>
    <p:sldId id="1861" r:id="rId43"/>
    <p:sldId id="2076136355" r:id="rId44"/>
    <p:sldId id="2076136356" r:id="rId45"/>
    <p:sldId id="2226" r:id="rId46"/>
    <p:sldId id="2094" r:id="rId47"/>
    <p:sldId id="2076136405" r:id="rId48"/>
    <p:sldId id="306" r:id="rId49"/>
    <p:sldId id="307" r:id="rId50"/>
    <p:sldId id="320" r:id="rId51"/>
    <p:sldId id="2076137561" r:id="rId52"/>
    <p:sldId id="321" r:id="rId53"/>
    <p:sldId id="269" r:id="rId54"/>
    <p:sldId id="2076138324" r:id="rId55"/>
    <p:sldId id="270" r:id="rId56"/>
    <p:sldId id="2076136332" r:id="rId57"/>
    <p:sldId id="2076136337" r:id="rId58"/>
    <p:sldId id="2076136338" r:id="rId59"/>
    <p:sldId id="2076136340" r:id="rId60"/>
    <p:sldId id="537" r:id="rId61"/>
    <p:sldId id="308" r:id="rId62"/>
    <p:sldId id="2076136341" r:id="rId63"/>
    <p:sldId id="329" r:id="rId64"/>
    <p:sldId id="330" r:id="rId65"/>
    <p:sldId id="2076136329" r:id="rId66"/>
    <p:sldId id="2076136350" r:id="rId67"/>
    <p:sldId id="2076136331" r:id="rId68"/>
    <p:sldId id="2387" r:id="rId69"/>
    <p:sldId id="571" r:id="rId70"/>
    <p:sldId id="2388" r:id="rId71"/>
    <p:sldId id="2076137542" r:id="rId72"/>
    <p:sldId id="2389" r:id="rId73"/>
    <p:sldId id="2392" r:id="rId74"/>
    <p:sldId id="2076137546" r:id="rId75"/>
    <p:sldId id="349" r:id="rId76"/>
    <p:sldId id="2076138241" r:id="rId77"/>
    <p:sldId id="2076138242" r:id="rId78"/>
    <p:sldId id="2076138243" r:id="rId79"/>
    <p:sldId id="2076138244" r:id="rId80"/>
    <p:sldId id="2076138104" r:id="rId81"/>
    <p:sldId id="2076138294" r:id="rId82"/>
    <p:sldId id="2076138105" r:id="rId83"/>
    <p:sldId id="2076138106" r:id="rId84"/>
    <p:sldId id="2076138107" r:id="rId85"/>
    <p:sldId id="2076138108" r:id="rId86"/>
    <p:sldId id="2076138109" r:id="rId87"/>
    <p:sldId id="2076138316" r:id="rId88"/>
    <p:sldId id="2076138110" r:id="rId89"/>
    <p:sldId id="2076138111" r:id="rId90"/>
    <p:sldId id="271" r:id="rId91"/>
    <p:sldId id="272" r:id="rId92"/>
    <p:sldId id="852" r:id="rId93"/>
    <p:sldId id="854" r:id="rId94"/>
    <p:sldId id="331" r:id="rId95"/>
    <p:sldId id="2521" r:id="rId96"/>
    <p:sldId id="332" r:id="rId97"/>
    <p:sldId id="2076136413" r:id="rId98"/>
    <p:sldId id="2502" r:id="rId99"/>
    <p:sldId id="2517" r:id="rId100"/>
    <p:sldId id="337" r:id="rId101"/>
    <p:sldId id="344" r:id="rId102"/>
    <p:sldId id="273" r:id="rId103"/>
    <p:sldId id="2076138323" r:id="rId104"/>
    <p:sldId id="2076138318" r:id="rId105"/>
    <p:sldId id="2076136277" r:id="rId106"/>
    <p:sldId id="2076138319" r:id="rId107"/>
    <p:sldId id="2076136325" r:id="rId108"/>
    <p:sldId id="9939" r:id="rId109"/>
    <p:sldId id="310" r:id="rId110"/>
    <p:sldId id="9938" r:id="rId111"/>
    <p:sldId id="4593" r:id="rId112"/>
    <p:sldId id="1953" r:id="rId113"/>
    <p:sldId id="1660" r:id="rId114"/>
    <p:sldId id="1963" r:id="rId115"/>
    <p:sldId id="1859" r:id="rId116"/>
    <p:sldId id="2076136324" r:id="rId117"/>
    <p:sldId id="1069" r:id="rId118"/>
    <p:sldId id="2559" r:id="rId119"/>
    <p:sldId id="4612" r:id="rId120"/>
    <p:sldId id="1287" r:id="rId121"/>
    <p:sldId id="4633" r:id="rId122"/>
    <p:sldId id="4632" r:id="rId123"/>
    <p:sldId id="4631" r:id="rId124"/>
    <p:sldId id="4634" r:id="rId125"/>
    <p:sldId id="4620" r:id="rId126"/>
    <p:sldId id="2076138325" r:id="rId127"/>
    <p:sldId id="2076138326" r:id="rId128"/>
    <p:sldId id="2076137449" r:id="rId129"/>
    <p:sldId id="2076137452" r:id="rId130"/>
    <p:sldId id="2076137453" r:id="rId131"/>
    <p:sldId id="2076136385" r:id="rId132"/>
    <p:sldId id="292" r:id="rId133"/>
    <p:sldId id="288" r:id="rId134"/>
    <p:sldId id="289" r:id="rId135"/>
    <p:sldId id="2076138327" r:id="rId136"/>
    <p:sldId id="291" r:id="rId137"/>
    <p:sldId id="2076136270" r:id="rId138"/>
    <p:sldId id="2076137448" r:id="rId139"/>
    <p:sldId id="2063" r:id="rId140"/>
    <p:sldId id="276" r:id="rId141"/>
    <p:sldId id="259" r:id="rId142"/>
    <p:sldId id="350" r:id="rId143"/>
    <p:sldId id="261" r:id="rId144"/>
  </p:sldIdLst>
  <p:sldSz cx="12192000" cy="6858000"/>
  <p:notesSz cx="6858000" cy="9144000"/>
  <p:custDataLst>
    <p:tags r:id="rId1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AF58B98-A831-46BB-9D61-33CBBDCE4095}">
          <p14:sldIdLst>
            <p14:sldId id="256"/>
            <p14:sldId id="262"/>
            <p14:sldId id="263"/>
          </p14:sldIdLst>
        </p14:section>
        <p14:section name="Azure" id="{89AFB297-6DF9-486F-B941-34E0436BC025}">
          <p14:sldIdLst>
            <p14:sldId id="1856"/>
            <p14:sldId id="1971"/>
            <p14:sldId id="496"/>
            <p14:sldId id="2076136333"/>
            <p14:sldId id="2076136320"/>
            <p14:sldId id="1876"/>
            <p14:sldId id="2076138321"/>
            <p14:sldId id="2076138322"/>
            <p14:sldId id="1992"/>
            <p14:sldId id="1993"/>
            <p14:sldId id="2076136272"/>
            <p14:sldId id="2076136273"/>
          </p14:sldIdLst>
        </p14:section>
        <p14:section name="Compute" id="{63FD27FE-B7F9-3348-BE31-FA57A2F2D70F}">
          <p14:sldIdLst>
            <p14:sldId id="264"/>
            <p14:sldId id="287"/>
            <p14:sldId id="290"/>
            <p14:sldId id="347"/>
            <p14:sldId id="305"/>
            <p14:sldId id="2076137969"/>
            <p14:sldId id="2076137970"/>
            <p14:sldId id="2076138290"/>
            <p14:sldId id="2076138291"/>
            <p14:sldId id="2076138292"/>
            <p14:sldId id="2206"/>
            <p14:sldId id="2210"/>
            <p14:sldId id="2207"/>
            <p14:sldId id="317"/>
            <p14:sldId id="318"/>
            <p14:sldId id="327"/>
          </p14:sldIdLst>
        </p14:section>
        <p14:section name="Storage" id="{BAB78453-0611-054A-8893-B21A634847AE}">
          <p14:sldIdLst>
            <p14:sldId id="266"/>
            <p14:sldId id="334"/>
            <p14:sldId id="1861"/>
            <p14:sldId id="2076136355"/>
            <p14:sldId id="2076136356"/>
            <p14:sldId id="2226"/>
            <p14:sldId id="2094"/>
            <p14:sldId id="2076136405"/>
            <p14:sldId id="306"/>
            <p14:sldId id="307"/>
            <p14:sldId id="320"/>
            <p14:sldId id="2076137561"/>
            <p14:sldId id="321"/>
          </p14:sldIdLst>
        </p14:section>
        <p14:section name="Networking" id="{BA2B0BD0-166D-0B43-B8E7-FEF7D464147E}">
          <p14:sldIdLst>
            <p14:sldId id="269"/>
            <p14:sldId id="2076138324"/>
            <p14:sldId id="270"/>
            <p14:sldId id="2076136332"/>
            <p14:sldId id="2076136337"/>
            <p14:sldId id="2076136338"/>
            <p14:sldId id="2076136340"/>
            <p14:sldId id="537"/>
            <p14:sldId id="308"/>
            <p14:sldId id="2076136341"/>
            <p14:sldId id="329"/>
            <p14:sldId id="330"/>
            <p14:sldId id="2076136329"/>
            <p14:sldId id="2076136350"/>
            <p14:sldId id="2076136331"/>
            <p14:sldId id="2387"/>
            <p14:sldId id="571"/>
            <p14:sldId id="2388"/>
            <p14:sldId id="2076137542"/>
            <p14:sldId id="2389"/>
            <p14:sldId id="2392"/>
            <p14:sldId id="2076137546"/>
            <p14:sldId id="349"/>
            <p14:sldId id="2076138241"/>
            <p14:sldId id="2076138242"/>
            <p14:sldId id="2076138243"/>
            <p14:sldId id="2076138244"/>
            <p14:sldId id="2076138104"/>
            <p14:sldId id="2076138294"/>
            <p14:sldId id="2076138105"/>
            <p14:sldId id="2076138106"/>
            <p14:sldId id="2076138107"/>
            <p14:sldId id="2076138108"/>
            <p14:sldId id="2076138109"/>
            <p14:sldId id="2076138316"/>
            <p14:sldId id="2076138110"/>
            <p14:sldId id="2076138111"/>
          </p14:sldIdLst>
        </p14:section>
        <p14:section name="Hybrid-Cloud" id="{E0695757-B996-2D44-8401-822A73ADACFE}">
          <p14:sldIdLst>
            <p14:sldId id="271"/>
            <p14:sldId id="272"/>
            <p14:sldId id="852"/>
            <p14:sldId id="854"/>
            <p14:sldId id="331"/>
            <p14:sldId id="2521"/>
            <p14:sldId id="332"/>
            <p14:sldId id="2076136413"/>
            <p14:sldId id="2502"/>
            <p14:sldId id="2517"/>
            <p14:sldId id="337"/>
            <p14:sldId id="344"/>
          </p14:sldIdLst>
        </p14:section>
        <p14:section name="Azure Resource Manager" id="{DDE26A46-FA84-B147-BD5F-D15A4291A06E}">
          <p14:sldIdLst>
            <p14:sldId id="273"/>
            <p14:sldId id="2076138323"/>
            <p14:sldId id="2076138318"/>
            <p14:sldId id="2076136277"/>
            <p14:sldId id="2076138319"/>
            <p14:sldId id="2076136325"/>
          </p14:sldIdLst>
        </p14:section>
        <p14:section name="Identity and Security" id="{90D37AD9-FD24-4CA4-AD85-DF58A8B8EEAC}">
          <p14:sldIdLst>
            <p14:sldId id="9939"/>
            <p14:sldId id="310"/>
            <p14:sldId id="9938"/>
            <p14:sldId id="4593"/>
            <p14:sldId id="1953"/>
            <p14:sldId id="1660"/>
            <p14:sldId id="1963"/>
            <p14:sldId id="1859"/>
            <p14:sldId id="2076136324"/>
            <p14:sldId id="1069"/>
            <p14:sldId id="2559"/>
            <p14:sldId id="4612"/>
            <p14:sldId id="1287"/>
            <p14:sldId id="4633"/>
            <p14:sldId id="4632"/>
            <p14:sldId id="4631"/>
            <p14:sldId id="4634"/>
            <p14:sldId id="4620"/>
            <p14:sldId id="2076138325"/>
            <p14:sldId id="2076138326"/>
            <p14:sldId id="2076137449"/>
            <p14:sldId id="2076137452"/>
            <p14:sldId id="2076137453"/>
            <p14:sldId id="2076136385"/>
            <p14:sldId id="292"/>
            <p14:sldId id="288"/>
            <p14:sldId id="289"/>
            <p14:sldId id="2076138327"/>
            <p14:sldId id="291"/>
            <p14:sldId id="2076136270"/>
            <p14:sldId id="2076137448"/>
            <p14:sldId id="2063"/>
            <p14:sldId id="276"/>
          </p14:sldIdLst>
        </p14:section>
        <p14:section name="Closing" id="{61309E8B-5930-9F4B-B7E8-2CCFADC2EA96}">
          <p14:sldIdLst>
            <p14:sldId id="259"/>
            <p14:sldId id="350"/>
            <p14:sldId id="26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a Ballestrino" initials="JB" lastIdx="5" clrIdx="0"/>
  <p:cmAuthor id="2" name="Adriana Di Nolfi" initials="ADN" lastIdx="8" clrIdx="1"/>
  <p:cmAuthor id="3" name="Toni-Marie Lowney" initials="TL" lastIdx="6" clrIdx="2"/>
  <p:cmAuthor id="4" name="Unknown User1" initials="Unknown User1" lastIdx="36"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A113"/>
    <a:srgbClr val="2B529A"/>
    <a:srgbClr val="004176"/>
    <a:srgbClr val="FFE38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5451" autoAdjust="0"/>
    <p:restoredTop sz="77369" autoAdjust="0"/>
  </p:normalViewPr>
  <p:slideViewPr>
    <p:cSldViewPr snapToGrid="0">
      <p:cViewPr varScale="1">
        <p:scale>
          <a:sx n="88" d="100"/>
          <a:sy n="88" d="100"/>
        </p:scale>
        <p:origin x="870" y="84"/>
      </p:cViewPr>
      <p:guideLst/>
    </p:cSldViewPr>
  </p:slideViewPr>
  <p:notesTextViewPr>
    <p:cViewPr>
      <p:scale>
        <a:sx n="3" d="2"/>
        <a:sy n="3" d="2"/>
      </p:scale>
      <p:origin x="0" y="0"/>
    </p:cViewPr>
  </p:notesTextViewPr>
  <p:sorterViewPr>
    <p:cViewPr varScale="1">
      <p:scale>
        <a:sx n="1" d="1"/>
        <a:sy n="1" d="1"/>
      </p:scale>
      <p:origin x="0" y="-3850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slide" Target="slides/slide129.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53" Type="http://schemas.openxmlformats.org/officeDocument/2006/relationships/slide" Target="slides/slide44.xml"/><Relationship Id="rId74" Type="http://schemas.openxmlformats.org/officeDocument/2006/relationships/slide" Target="slides/slide65.xml"/><Relationship Id="rId128" Type="http://schemas.openxmlformats.org/officeDocument/2006/relationships/slide" Target="slides/slide119.xml"/><Relationship Id="rId149" Type="http://schemas.openxmlformats.org/officeDocument/2006/relationships/viewProps" Target="viewProps.xml"/><Relationship Id="rId5" Type="http://schemas.openxmlformats.org/officeDocument/2006/relationships/slideMaster" Target="slideMasters/slideMaster2.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slide" Target="slides/slide130.xml"/><Relationship Id="rId80" Type="http://schemas.openxmlformats.org/officeDocument/2006/relationships/slide" Target="slides/slide71.xml"/><Relationship Id="rId85" Type="http://schemas.openxmlformats.org/officeDocument/2006/relationships/slide" Target="slides/slide76.xml"/><Relationship Id="rId150" Type="http://schemas.openxmlformats.org/officeDocument/2006/relationships/theme" Target="theme/theme1.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slide" Target="slides/slide131.xml"/><Relationship Id="rId14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slide" Target="slides/slide121.xml"/><Relationship Id="rId135" Type="http://schemas.openxmlformats.org/officeDocument/2006/relationships/slide" Target="slides/slide126.xml"/><Relationship Id="rId151" Type="http://schemas.openxmlformats.org/officeDocument/2006/relationships/tableStyles" Target="tableStyles.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slide" Target="slides/slide132.xml"/><Relationship Id="rId146" Type="http://schemas.openxmlformats.org/officeDocument/2006/relationships/tags" Target="tags/tag1.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slide" Target="slides/slide134.xml"/><Relationship Id="rId148"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6" Type="http://schemas.openxmlformats.org/officeDocument/2006/relationships/slide" Target="slides/slide7.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slide" Target="slides/slide135.xml"/><Relationship Id="rId90" Type="http://schemas.openxmlformats.org/officeDocument/2006/relationships/slide" Target="slides/slide8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3-13T23:01:10.326"/>
    </inkml:context>
    <inkml:brush xml:id="br0">
      <inkml:brushProperty name="width" value="0.05" units="cm"/>
      <inkml:brushProperty name="height" value="0.05" units="cm"/>
      <inkml:brushProperty name="color" value="#E8F90B"/>
      <inkml:brushProperty name="ignorePressure" value="1"/>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3-13T23:01:14.458"/>
    </inkml:context>
    <inkml:brush xml:id="br0">
      <inkml:brushProperty name="width" value="0.05" units="cm"/>
      <inkml:brushProperty name="height" value="0.05" units="cm"/>
      <inkml:brushProperty name="color" value="#E8F90B"/>
      <inkml:brushProperty name="ignorePressur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752FE9-668E-4864-8729-B17670464A3F}" type="datetimeFigureOut">
              <a:rPr lang="en-US" smtClean="0"/>
              <a:t>10/25/2020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D40753-2E49-45DC-B661-395DE50012B4}" type="slidenum">
              <a:rPr lang="en-US" smtClean="0"/>
              <a:t>‹#›</a:t>
            </a:fld>
            <a:endParaRPr lang="en-US"/>
          </a:p>
        </p:txBody>
      </p:sp>
    </p:spTree>
    <p:extLst>
      <p:ext uri="{BB962C8B-B14F-4D97-AF65-F5344CB8AC3E}">
        <p14:creationId xmlns:p14="http://schemas.microsoft.com/office/powerpoint/2010/main" val="361196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virtual-network/virtual-network-ip-addresses-overview-arm"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load-balancer/load-balancer-standard-availability-zones"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governance/policy/overview"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docs.microsoft.com/en-us/azure/role-based-access-control/overview"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virtual-machines/workloads/sap/sap-hana-high-availability-rhel"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active-directory-domain-services/active-directory-ds-overview" TargetMode="External"/><Relationship Id="rId2" Type="http://schemas.openxmlformats.org/officeDocument/2006/relationships/slide" Target="../slides/slide103.xml"/><Relationship Id="rId1" Type="http://schemas.openxmlformats.org/officeDocument/2006/relationships/notesMaster" Target="../notesMasters/notesMaster1.xml"/><Relationship Id="rId4" Type="http://schemas.openxmlformats.org/officeDocument/2006/relationships/hyperlink" Target="https://docs.microsoft.com/en-us/azure/active-directory/active-directory-aadconnect"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azure/automation/automation-update-management"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azure/sentinel/connect-windows-security-events"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sentinel/connect-windows-security-events"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github.com/Microsoft/MCW-Building-A-Resilient-IaaS-Architecture"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2D40753-2E49-45DC-B661-395DE50012B4}" type="slidenum">
              <a:rPr lang="en-US" smtClean="0"/>
              <a:t>1</a:t>
            </a:fld>
            <a:endParaRPr lang="en-US"/>
          </a:p>
        </p:txBody>
      </p:sp>
    </p:spTree>
    <p:extLst>
      <p:ext uri="{BB962C8B-B14F-4D97-AF65-F5344CB8AC3E}">
        <p14:creationId xmlns:p14="http://schemas.microsoft.com/office/powerpoint/2010/main" val="1453042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401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2213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7924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4681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Autoscale minimizes the number of unnecessary VM instances that run your application when demand is low, while customers continue to receive an acceptable level of performance as demand grows and additional VM instances are automatically added. </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6477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29</a:t>
            </a:fld>
            <a:endParaRPr lang="en-US"/>
          </a:p>
        </p:txBody>
      </p:sp>
    </p:spTree>
    <p:extLst>
      <p:ext uri="{BB962C8B-B14F-4D97-AF65-F5344CB8AC3E}">
        <p14:creationId xmlns:p14="http://schemas.microsoft.com/office/powerpoint/2010/main" val="776971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30</a:t>
            </a:fld>
            <a:endParaRPr lang="en-US"/>
          </a:p>
        </p:txBody>
      </p:sp>
    </p:spTree>
    <p:extLst>
      <p:ext uri="{BB962C8B-B14F-4D97-AF65-F5344CB8AC3E}">
        <p14:creationId xmlns:p14="http://schemas.microsoft.com/office/powerpoint/2010/main" val="553314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Endpoints are covered in more detail in the Virtual Networking lesson. </a:t>
            </a:r>
          </a:p>
          <a:p>
            <a:r>
              <a:rPr lang="en-US" dirty="0"/>
              <a:t>✔️A Blob storage account only exposes the Blob service endpoint. And, you can also configure a custom domain name to use with your storage account.</a:t>
            </a:r>
          </a:p>
          <a:p>
            <a:r>
              <a:rPr lang="en-US" dirty="0"/>
              <a:t>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260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5525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 single job can include up to 10 disks. You can create jobs directly from the Azure portal. You can also accomplish this programmatically by using Azure Storage Import/Export REST API.</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6908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2D40753-2E49-45DC-B661-395DE50012B4}" type="slidenum">
              <a:rPr lang="en-US" smtClean="0"/>
              <a:t>2</a:t>
            </a:fld>
            <a:endParaRPr lang="en-US"/>
          </a:p>
        </p:txBody>
      </p:sp>
    </p:spTree>
    <p:extLst>
      <p:ext uri="{BB962C8B-B14F-4D97-AF65-F5344CB8AC3E}">
        <p14:creationId xmlns:p14="http://schemas.microsoft.com/office/powerpoint/2010/main" val="2646643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1302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0205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https://docs.microsoft.com/en-us/azure/virtual-network/virtual-network-ip-addresses-overview-arm</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2280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4426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simplify management of security rules, it's recommended that you associate a network security group to individual subnets, rather than individual network interfaces within the subnet.</a:t>
            </a:r>
          </a:p>
          <a:p>
            <a:endParaRPr lang="en-US" dirty="0"/>
          </a:p>
          <a:p>
            <a:r>
              <a:rPr lang="en-US" dirty="0"/>
              <a:t>For more information, you can see:</a:t>
            </a:r>
          </a:p>
          <a:p>
            <a:r>
              <a:rPr lang="en-US" dirty="0"/>
              <a:t>Network Security Groups - https://docs.microsoft.com/en-us/azure/virtual-network/security-overview#network-security-groups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0875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11053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5334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9969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9122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1434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 Do you know how many subscriptions your organization has? Do you know how resources are organized into resource groups?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9343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705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63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itchFamily="34" charset="0"/>
                <a:ea typeface="+mn-ea"/>
                <a:cs typeface="+mn-cs"/>
              </a:rPr>
              <a:t>The Failover load balancing algorithm returns the IP address for the primary site, unless there is an availability issue. If that happens, it will return the endpoint from one of the other endpoints in the failover order that you specify. </a:t>
            </a:r>
          </a:p>
          <a:p>
            <a:r>
              <a:rPr lang="en-US" sz="1200" kern="1200" dirty="0">
                <a:solidFill>
                  <a:schemeClr val="tx1"/>
                </a:solidFill>
                <a:effectLst/>
                <a:latin typeface="Segoe UI" pitchFamily="34" charset="0"/>
                <a:ea typeface="+mn-ea"/>
                <a:cs typeface="+mn-cs"/>
              </a:rPr>
              <a:t> </a:t>
            </a:r>
          </a:p>
          <a:p>
            <a:r>
              <a:rPr lang="en-US" sz="1200" kern="1200" dirty="0">
                <a:solidFill>
                  <a:schemeClr val="tx1"/>
                </a:solidFill>
                <a:effectLst/>
                <a:latin typeface="Segoe UI" pitchFamily="34" charset="0"/>
                <a:ea typeface="+mn-ea"/>
                <a:cs typeface="+mn-cs"/>
              </a:rPr>
              <a:t>For example:</a:t>
            </a:r>
          </a:p>
          <a:p>
            <a:r>
              <a:rPr lang="en-US" sz="1200" kern="1200" dirty="0">
                <a:solidFill>
                  <a:schemeClr val="tx1"/>
                </a:solidFill>
                <a:effectLst/>
                <a:latin typeface="Segoe UI" pitchFamily="34" charset="0"/>
                <a:ea typeface="+mn-ea"/>
                <a:cs typeface="+mn-cs"/>
              </a:rPr>
              <a:t>&lt;Click&gt;</a:t>
            </a:r>
          </a:p>
          <a:p>
            <a:r>
              <a:rPr lang="en-US" sz="1200" kern="1200" dirty="0">
                <a:solidFill>
                  <a:schemeClr val="tx1"/>
                </a:solidFill>
                <a:effectLst/>
                <a:latin typeface="Segoe UI" pitchFamily="34" charset="0"/>
                <a:ea typeface="+mn-ea"/>
                <a:cs typeface="+mn-cs"/>
              </a:rPr>
              <a:t>A client requests contoso.com,</a:t>
            </a:r>
            <a:r>
              <a:rPr lang="en-US" sz="1200" kern="1200" baseline="0" dirty="0">
                <a:solidFill>
                  <a:schemeClr val="tx1"/>
                </a:solidFill>
                <a:effectLst/>
                <a:latin typeface="Segoe UI" pitchFamily="34" charset="0"/>
                <a:ea typeface="+mn-ea"/>
                <a:cs typeface="+mn-cs"/>
              </a:rPr>
              <a:t> and …</a:t>
            </a:r>
            <a:endParaRPr lang="en-US" sz="1200" kern="1200" dirty="0">
              <a:solidFill>
                <a:schemeClr val="tx1"/>
              </a:solidFill>
              <a:effectLst/>
              <a:latin typeface="Segoe UI" pitchFamily="34" charset="0"/>
              <a:ea typeface="+mn-ea"/>
              <a:cs typeface="+mn-cs"/>
            </a:endParaRPr>
          </a:p>
          <a:p>
            <a:endParaRPr lang="en-US" sz="1200" kern="1200" dirty="0">
              <a:solidFill>
                <a:schemeClr val="tx1"/>
              </a:solidFill>
              <a:effectLst/>
              <a:latin typeface="Segoe UI" pitchFamily="34" charset="0"/>
              <a:ea typeface="+mn-ea"/>
              <a:cs typeface="+mn-cs"/>
            </a:endParaRPr>
          </a:p>
          <a:p>
            <a:r>
              <a:rPr lang="en-US" sz="1200" kern="1200" dirty="0">
                <a:solidFill>
                  <a:schemeClr val="tx1"/>
                </a:solidFill>
                <a:effectLst/>
                <a:latin typeface="Segoe UI" pitchFamily="34" charset="0"/>
                <a:ea typeface="+mn-ea"/>
                <a:cs typeface="+mn-cs"/>
              </a:rPr>
              <a:t>&lt;Click&gt; </a:t>
            </a:r>
          </a:p>
          <a:p>
            <a:r>
              <a:rPr lang="en-US" sz="1200" kern="1200" dirty="0">
                <a:solidFill>
                  <a:schemeClr val="tx1"/>
                </a:solidFill>
                <a:effectLst/>
                <a:latin typeface="Segoe UI" pitchFamily="34" charset="0"/>
                <a:ea typeface="+mn-ea"/>
                <a:cs typeface="+mn-cs"/>
              </a:rPr>
              <a:t>… Traffic Manager responds with the IP address for </a:t>
            </a:r>
            <a:r>
              <a:rPr lang="en-US" sz="1200" i="1" kern="1200" dirty="0">
                <a:solidFill>
                  <a:schemeClr val="tx1"/>
                </a:solidFill>
                <a:effectLst/>
                <a:latin typeface="Segoe UI" pitchFamily="34" charset="0"/>
                <a:ea typeface="+mn-ea"/>
                <a:cs typeface="+mn-cs"/>
              </a:rPr>
              <a:t>contosowest.cloudapp.net</a:t>
            </a:r>
            <a:r>
              <a:rPr lang="en-US" sz="1200" kern="1200" dirty="0">
                <a:solidFill>
                  <a:schemeClr val="tx1"/>
                </a:solidFill>
                <a:effectLst/>
                <a:latin typeface="Segoe UI" pitchFamily="34" charset="0"/>
                <a:ea typeface="+mn-ea"/>
                <a:cs typeface="+mn-cs"/>
              </a:rPr>
              <a:t>.</a:t>
            </a:r>
          </a:p>
          <a:p>
            <a:endParaRPr lang="en-US" sz="1200" kern="1200" dirty="0">
              <a:solidFill>
                <a:schemeClr val="tx1"/>
              </a:solidFill>
              <a:effectLst/>
              <a:latin typeface="Segoe UI" pitchFamily="34" charset="0"/>
              <a:ea typeface="+mn-ea"/>
              <a:cs typeface="+mn-cs"/>
            </a:endParaRPr>
          </a:p>
          <a:p>
            <a:r>
              <a:rPr lang="en-US" sz="1200" kern="1200" dirty="0">
                <a:solidFill>
                  <a:schemeClr val="tx1"/>
                </a:solidFill>
                <a:effectLst/>
                <a:latin typeface="Segoe UI" pitchFamily="34" charset="0"/>
                <a:ea typeface="+mn-ea"/>
                <a:cs typeface="+mn-cs"/>
              </a:rPr>
              <a:t>&lt;Click&gt;</a:t>
            </a:r>
          </a:p>
          <a:p>
            <a:r>
              <a:rPr lang="en-US" sz="1200" kern="1200" dirty="0">
                <a:solidFill>
                  <a:schemeClr val="tx1"/>
                </a:solidFill>
                <a:effectLst/>
                <a:latin typeface="Segoe UI" pitchFamily="34" charset="0"/>
                <a:ea typeface="+mn-ea"/>
                <a:cs typeface="+mn-cs"/>
              </a:rPr>
              <a:t>The client makes the request with the resolved IP.</a:t>
            </a:r>
          </a:p>
          <a:p>
            <a:endParaRPr lang="en-US" sz="1200" kern="1200" dirty="0">
              <a:solidFill>
                <a:schemeClr val="tx1"/>
              </a:solidFill>
              <a:effectLst/>
              <a:latin typeface="Segoe UI" pitchFamily="34" charset="0"/>
              <a:ea typeface="+mn-ea"/>
              <a:cs typeface="+mn-cs"/>
            </a:endParaRPr>
          </a:p>
          <a:p>
            <a:r>
              <a:rPr lang="en-US" sz="1200" kern="1200" dirty="0">
                <a:solidFill>
                  <a:schemeClr val="tx1"/>
                </a:solidFill>
                <a:effectLst/>
                <a:latin typeface="Segoe UI" pitchFamily="34" charset="0"/>
                <a:ea typeface="+mn-ea"/>
                <a:cs typeface="+mn-cs"/>
              </a:rPr>
              <a:t>&lt;Click&gt;</a:t>
            </a:r>
          </a:p>
          <a:p>
            <a:r>
              <a:rPr lang="en-US" sz="1200" kern="1200" dirty="0">
                <a:solidFill>
                  <a:schemeClr val="tx1"/>
                </a:solidFill>
                <a:effectLst/>
                <a:latin typeface="Segoe UI" pitchFamily="34" charset="0"/>
                <a:ea typeface="+mn-ea"/>
                <a:cs typeface="+mn-cs"/>
              </a:rPr>
              <a:t>The primary endpoint in West US goes down</a:t>
            </a:r>
            <a:r>
              <a:rPr lang="en-US" sz="1200" kern="1200" baseline="0" dirty="0">
                <a:solidFill>
                  <a:schemeClr val="tx1"/>
                </a:solidFill>
                <a:effectLst/>
                <a:latin typeface="Segoe UI" pitchFamily="34" charset="0"/>
                <a:ea typeface="+mn-ea"/>
                <a:cs typeface="+mn-cs"/>
              </a:rPr>
              <a:t>, and Traffic Manager marks the endpoint as being “degraded.”</a:t>
            </a:r>
            <a:endParaRPr lang="en-US" sz="1200" kern="1200" dirty="0">
              <a:solidFill>
                <a:schemeClr val="tx1"/>
              </a:solidFill>
              <a:effectLst/>
              <a:latin typeface="Segoe UI" pitchFamily="34" charset="0"/>
              <a:ea typeface="+mn-ea"/>
              <a:cs typeface="+mn-cs"/>
            </a:endParaRPr>
          </a:p>
          <a:p>
            <a:endParaRPr lang="en-US" sz="1200" kern="1200" dirty="0">
              <a:solidFill>
                <a:schemeClr val="tx1"/>
              </a:solidFill>
              <a:effectLst/>
              <a:latin typeface="Segoe UI" pitchFamily="34" charset="0"/>
              <a:ea typeface="+mn-ea"/>
              <a:cs typeface="+mn-cs"/>
            </a:endParaRPr>
          </a:p>
          <a:p>
            <a:r>
              <a:rPr lang="en-US" sz="1200" kern="1200" dirty="0">
                <a:solidFill>
                  <a:schemeClr val="tx1"/>
                </a:solidFill>
                <a:effectLst/>
                <a:latin typeface="Segoe UI" pitchFamily="34" charset="0"/>
                <a:ea typeface="+mn-ea"/>
                <a:cs typeface="+mn-cs"/>
              </a:rPr>
              <a:t>&lt;Click&gt;</a:t>
            </a:r>
          </a:p>
          <a:p>
            <a:r>
              <a:rPr lang="en-US" sz="1200" kern="1200" dirty="0">
                <a:solidFill>
                  <a:schemeClr val="tx1"/>
                </a:solidFill>
                <a:effectLst/>
                <a:latin typeface="Segoe UI" pitchFamily="34" charset="0"/>
                <a:ea typeface="+mn-ea"/>
                <a:cs typeface="+mn-cs"/>
              </a:rPr>
              <a:t>When the next client request comes in</a:t>
            </a:r>
            <a:r>
              <a:rPr lang="en-US" sz="1200" kern="1200" baseline="0" dirty="0">
                <a:solidFill>
                  <a:schemeClr val="tx1"/>
                </a:solidFill>
                <a:effectLst/>
                <a:latin typeface="Segoe UI" pitchFamily="34" charset="0"/>
                <a:ea typeface="+mn-ea"/>
                <a:cs typeface="+mn-cs"/>
              </a:rPr>
              <a:t> …</a:t>
            </a:r>
            <a:endParaRPr lang="en-US" sz="1200" kern="1200" dirty="0">
              <a:solidFill>
                <a:schemeClr val="tx1"/>
              </a:solidFill>
              <a:effectLst/>
              <a:latin typeface="Segoe UI" pitchFamily="34" charset="0"/>
              <a:ea typeface="+mn-ea"/>
              <a:cs typeface="+mn-cs"/>
            </a:endParaRPr>
          </a:p>
          <a:p>
            <a:endParaRPr lang="en-US" sz="1200" kern="1200" dirty="0">
              <a:solidFill>
                <a:schemeClr val="tx1"/>
              </a:solidFill>
              <a:effectLst/>
              <a:latin typeface="Segoe UI" pitchFamily="34" charset="0"/>
              <a:ea typeface="+mn-ea"/>
              <a:cs typeface="+mn-cs"/>
            </a:endParaRPr>
          </a:p>
          <a:p>
            <a:r>
              <a:rPr lang="en-US" sz="1200" kern="1200" dirty="0">
                <a:solidFill>
                  <a:schemeClr val="tx1"/>
                </a:solidFill>
                <a:effectLst/>
                <a:latin typeface="Segoe UI" pitchFamily="34" charset="0"/>
                <a:ea typeface="+mn-ea"/>
                <a:cs typeface="+mn-cs"/>
              </a:rPr>
              <a:t>&lt;Click&gt;</a:t>
            </a:r>
          </a:p>
          <a:p>
            <a:r>
              <a:rPr lang="en-US" sz="1200" kern="1200" dirty="0">
                <a:solidFill>
                  <a:schemeClr val="tx1"/>
                </a:solidFill>
                <a:effectLst/>
                <a:latin typeface="Segoe UI" pitchFamily="34" charset="0"/>
                <a:ea typeface="+mn-ea"/>
                <a:cs typeface="+mn-cs"/>
              </a:rPr>
              <a:t>Traffic Manager responds with the IP</a:t>
            </a:r>
            <a:r>
              <a:rPr lang="en-US" sz="1200" kern="1200" baseline="0" dirty="0">
                <a:solidFill>
                  <a:schemeClr val="tx1"/>
                </a:solidFill>
                <a:effectLst/>
                <a:latin typeface="Segoe UI" pitchFamily="34" charset="0"/>
                <a:ea typeface="+mn-ea"/>
                <a:cs typeface="+mn-cs"/>
              </a:rPr>
              <a:t> address</a:t>
            </a:r>
            <a:r>
              <a:rPr lang="en-US" sz="1200" kern="1200" dirty="0">
                <a:solidFill>
                  <a:schemeClr val="tx1"/>
                </a:solidFill>
                <a:effectLst/>
                <a:latin typeface="Segoe UI" pitchFamily="34" charset="0"/>
                <a:ea typeface="+mn-ea"/>
                <a:cs typeface="+mn-cs"/>
              </a:rPr>
              <a:t> for </a:t>
            </a:r>
            <a:r>
              <a:rPr lang="en-US" sz="1200" i="1" kern="1200" dirty="0">
                <a:solidFill>
                  <a:schemeClr val="tx1"/>
                </a:solidFill>
                <a:effectLst/>
                <a:latin typeface="Segoe UI" pitchFamily="34" charset="0"/>
                <a:ea typeface="+mn-ea"/>
                <a:cs typeface="+mn-cs"/>
              </a:rPr>
              <a:t>contosoeast.cloudapp.net</a:t>
            </a:r>
            <a:r>
              <a:rPr lang="en-US" sz="1200" i="0" kern="1200" baseline="0" dirty="0">
                <a:solidFill>
                  <a:schemeClr val="tx1"/>
                </a:solidFill>
                <a:effectLst/>
                <a:latin typeface="Segoe UI" pitchFamily="34" charset="0"/>
                <a:ea typeface="+mn-ea"/>
                <a:cs typeface="+mn-cs"/>
              </a:rPr>
              <a:t> …</a:t>
            </a:r>
            <a:endParaRPr lang="en-US" sz="1200" kern="1200" dirty="0">
              <a:solidFill>
                <a:schemeClr val="tx1"/>
              </a:solidFill>
              <a:effectLst/>
              <a:latin typeface="Segoe UI" pitchFamily="34" charset="0"/>
              <a:ea typeface="+mn-ea"/>
              <a:cs typeface="+mn-cs"/>
            </a:endParaRPr>
          </a:p>
          <a:p>
            <a:endParaRPr lang="en-US" sz="1200" kern="1200" dirty="0">
              <a:solidFill>
                <a:schemeClr val="tx1"/>
              </a:solidFill>
              <a:effectLst/>
              <a:latin typeface="Segoe UI" pitchFamily="34" charset="0"/>
              <a:ea typeface="+mn-ea"/>
              <a:cs typeface="+mn-cs"/>
            </a:endParaRPr>
          </a:p>
          <a:p>
            <a:r>
              <a:rPr lang="en-US" sz="1200" kern="1200" dirty="0">
                <a:solidFill>
                  <a:schemeClr val="tx1"/>
                </a:solidFill>
                <a:effectLst/>
                <a:latin typeface="Segoe UI" pitchFamily="34" charset="0"/>
                <a:ea typeface="+mn-ea"/>
                <a:cs typeface="+mn-cs"/>
              </a:rPr>
              <a:t>&lt;Click&gt;</a:t>
            </a:r>
          </a:p>
          <a:p>
            <a:r>
              <a:rPr lang="en-US" sz="1200" kern="1200" dirty="0">
                <a:solidFill>
                  <a:schemeClr val="tx1"/>
                </a:solidFill>
                <a:effectLst/>
                <a:latin typeface="Segoe UI" pitchFamily="34" charset="0"/>
                <a:ea typeface="+mn-ea"/>
                <a:cs typeface="+mn-cs"/>
              </a:rPr>
              <a:t>… and the client makes the service request with the resolved IP address.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40934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35118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2534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https://docs.microsoft.com/en-us/azure/load-balancer/load-balancer-standard-availability-zones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7169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Keep this diagram in mind since it covers the four components that must be configured for your load balancer: Frontend IP configuration, Backend pools, Health probes, and Load balancing rules. </a:t>
            </a:r>
          </a:p>
          <a:p>
            <a:endParaRPr lang="en-US" dirty="0"/>
          </a:p>
          <a:p>
            <a:r>
              <a:rPr lang="en-US" dirty="0"/>
              <a:t>For more information, you can see:</a:t>
            </a:r>
          </a:p>
          <a:p>
            <a:r>
              <a:rPr lang="en-US" dirty="0"/>
              <a:t>Load Balancer documentation - https://docs.microsoft.com/en-us/azure/load-balancer/</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59372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81646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Can you see how a public load balancer could be placed in front of the internal load balancer to create a multi-tier application.</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1289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the Standard SKU you can have up to 1000 instances in the backend pool. In the Basic SKU you can have up to 100 instances. </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3078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Management groups are containers that help you manage access, policy, and compliance across multiple subscriptions. Create these containers to build an effective and efficient hierarchy that can be used with </a:t>
            </a:r>
            <a:r>
              <a:rPr lang="en-US" sz="882" b="0" i="0" u="sng" kern="1200" dirty="0">
                <a:solidFill>
                  <a:schemeClr val="tx1"/>
                </a:solidFill>
                <a:effectLst/>
                <a:latin typeface="Segoe UI Light" pitchFamily="34" charset="0"/>
                <a:ea typeface="+mn-ea"/>
                <a:cs typeface="+mn-cs"/>
                <a:hlinkClick r:id="rId3"/>
              </a:rPr>
              <a:t>Azure Policy</a:t>
            </a:r>
            <a:r>
              <a:rPr lang="en-US" sz="882" b="0" i="0" u="none" strike="noStrike" kern="1200" dirty="0">
                <a:solidFill>
                  <a:schemeClr val="tx1"/>
                </a:solidFill>
                <a:effectLst/>
                <a:latin typeface="Segoe UI Light" pitchFamily="34" charset="0"/>
                <a:ea typeface="+mn-ea"/>
                <a:cs typeface="+mn-cs"/>
              </a:rPr>
              <a:t> and </a:t>
            </a:r>
            <a:r>
              <a:rPr lang="en-US" sz="882" b="0" i="0" u="sng" kern="1200" dirty="0">
                <a:solidFill>
                  <a:schemeClr val="tx1"/>
                </a:solidFill>
                <a:effectLst/>
                <a:latin typeface="Segoe UI Light" pitchFamily="34" charset="0"/>
                <a:ea typeface="+mn-ea"/>
                <a:cs typeface="+mn-cs"/>
                <a:hlinkClick r:id="rId4"/>
              </a:rPr>
              <a:t>Azure Role Based Access Controls</a:t>
            </a:r>
            <a:r>
              <a:rPr lang="en-US" sz="882" b="0" i="0" u="none" strike="noStrike" kern="1200" dirty="0">
                <a:solidFill>
                  <a:schemeClr val="tx1"/>
                </a:solidFill>
                <a:effectLst/>
                <a:latin typeface="Segoe UI Light" pitchFamily="34" charset="0"/>
                <a:ea typeface="+mn-ea"/>
                <a:cs typeface="+mn-cs"/>
              </a:rPr>
              <a:t>.</a:t>
            </a:r>
          </a:p>
          <a:p>
            <a:endParaRPr lang="en-US" sz="882"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10896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Can you see the difference between load balancing rules and NAT rules? Remember, this approach should only be used when you need connectivity from the Internet. Most normal communications would occur from on-premises to Azure connections such as site-to-site VPN and ExpressRoute.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09941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https://docs.microsoft.com/en-us/azure/virtual-machines/workloads/sap/sap-hana-high-availability-rhel</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46442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session persistence information is very important in applications that use a shopping cart. Can you think of any other applications?</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6608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There is also a guest agent probe. This probe uses the guest agent inside the VM. It is not recommended when HTTP or TCP custom probe configurations are possible. Relate back to the original diagram to ensure all the components are covered.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65566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78615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09430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you can see:</a:t>
            </a:r>
          </a:p>
          <a:p>
            <a:endParaRPr lang="en-US" dirty="0"/>
          </a:p>
          <a:p>
            <a:r>
              <a:rPr lang="en-US" dirty="0"/>
              <a:t>Virtual network peering - https://docs.microsoft.com/en-us/azure/virtual-network/virtual-network-peering-overview</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56755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Use the Azure Portal to Peer two of the networks together</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Show how to “verify” using the portal to show they are “connected”</a:t>
            </a:r>
          </a:p>
          <a:p>
            <a:pPr marL="441582" marR="0" lvl="1" indent="-228600" algn="l" defTabSz="914367" rtl="0" eaLnBrk="1" fontAlgn="auto" latinLnBrk="0" hangingPunct="1">
              <a:lnSpc>
                <a:spcPct val="90000"/>
              </a:lnSpc>
              <a:spcBef>
                <a:spcPts val="0"/>
              </a:spcBef>
              <a:spcAft>
                <a:spcPts val="333"/>
              </a:spcAft>
              <a:buClrTx/>
              <a:buSzTx/>
              <a:buFontTx/>
              <a:buAutoNum type="arabicPeriod"/>
              <a:tabLst/>
              <a:defRPr/>
            </a:pPr>
            <a:endParaRPr lang="en-US"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36944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you can see:</a:t>
            </a:r>
          </a:p>
          <a:p>
            <a:r>
              <a:rPr lang="en-US" dirty="0"/>
              <a:t>ExpressRoute - https://azure.microsoft.com/en-us/services/expressroute/</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42582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2D40753-2E49-45DC-B661-395DE50012B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3006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considering the relationship between Azure AD and Azure subscriptions, it’s important to understand that a subscription can be linked to 1 and only 1 AAD tenant. However and AAD tenant can have multiple subscriptions linked to it. Another important thing to understand is that AAD tenants have their own roles that are specific to the tenant only. Having access to an AAD tenant does not imply access to the subscription.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25526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The first thing you need to do is to connect your on-premises Active Directory to the cloud with Azure AD Connect. Azure AD Connect is the Microsoft tool designed to meet and accomplish your hybrid identity goals. This allows you to provide a common identity for your users for Office 365, Azure, and SaaS applications integrated with Azure AD. At its core, it enables synchronization between on-premises and cloud identity infrastructures.  Specifically, it creates users, groups, and other objects and ensures data is consistent between directories.  Once user data is extended with the sync engine, the next consideration is a secure method to authenticate users.</a:t>
            </a:r>
          </a:p>
          <a:p>
            <a:endParaRPr lang="en-US" sz="882" b="0" i="0" u="none" strike="noStrike" kern="1200">
              <a:solidFill>
                <a:schemeClr val="tx1"/>
              </a:solidFill>
              <a:effectLst/>
              <a:latin typeface="Segoe UI Light" pitchFamily="34" charset="0"/>
              <a:ea typeface="+mn-ea"/>
              <a:cs typeface="+mn-cs"/>
            </a:endParaRPr>
          </a:p>
          <a:p>
            <a:r>
              <a:rPr lang="en-US" sz="900"/>
              <a:t>App Proxy lets you use Azure AD as your authentication and authorization service for your on-premises apps as well as your cloud apps. This lets users who are remote from your business to get back to on-premises apps that are claims aware. We’ll use lightweight connectors in your firewall to do this, which lets you expose just the apps you want a user to get into out wherever they are out in the world while applying all of your common policies and security posture to them, without having to open up a VPN.</a:t>
            </a:r>
          </a:p>
          <a:p>
            <a:endParaRPr lang="en-US" sz="900"/>
          </a:p>
          <a:p>
            <a:r>
              <a:rPr lang="en-US" sz="900"/>
              <a:t>And let’s be real, VPNs are scary. Most corporate hacks start by compromising a user account, and then immediately heading to a VPN.  And once I’m on your VPN, I’m in the network and I can take over pretty much whatever I want.</a:t>
            </a:r>
          </a:p>
          <a:p>
            <a:endParaRPr lang="en-US" sz="900"/>
          </a:p>
          <a:p>
            <a:pPr marL="0" marR="0" lvl="0" indent="0" algn="l" defTabSz="932742" rtl="0" eaLnBrk="1" fontAlgn="auto" latinLnBrk="0" hangingPunct="1">
              <a:lnSpc>
                <a:spcPct val="90000"/>
              </a:lnSpc>
              <a:spcBef>
                <a:spcPts val="0"/>
              </a:spcBef>
              <a:spcAft>
                <a:spcPts val="340"/>
              </a:spcAft>
              <a:buClrTx/>
              <a:buSzTx/>
              <a:buFontTx/>
              <a:buNone/>
              <a:tabLst/>
              <a:defRPr/>
            </a:pPr>
            <a:r>
              <a:rPr lang="en-US"/>
              <a:t>Accelerate adoption of your apps. As organizations move their identity systems to the cloud, you need applications that you use and develop to integrate with your enterprise identity system. With Azure AD your platform, it provides a tremendous opportunity for developers to integrate into this ecosystem.  </a:t>
            </a:r>
          </a:p>
          <a:p>
            <a:endParaRPr lang="en-US" sz="900"/>
          </a:p>
          <a:p>
            <a:endParaRPr lang="en-US" sz="882" b="0" i="0" u="none" strike="noStrike"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A37879C-4997-47C7-BA89-D16BFC8031E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27185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Context </a:t>
            </a:r>
          </a:p>
          <a:p>
            <a:r>
              <a:rPr lang="en-US" sz="882" b="0" i="0" u="none" strike="noStrike" kern="1200" dirty="0">
                <a:solidFill>
                  <a:schemeClr val="tx1"/>
                </a:solidFill>
                <a:effectLst/>
                <a:latin typeface="Segoe UI Light" pitchFamily="34" charset="0"/>
                <a:ea typeface="+mn-ea"/>
                <a:cs typeface="+mn-cs"/>
              </a:rPr>
              <a:t>Identity and networking come up often in my customer conversations.  These are a key set of foundational capabilities that you need to invest in, as you scale up your migration efforts.  </a:t>
            </a:r>
          </a:p>
          <a:p>
            <a:endParaRPr lang="en-US" sz="882" b="1" i="0" u="none" strike="noStrike" kern="1200" dirty="0">
              <a:solidFill>
                <a:schemeClr val="tx1"/>
              </a:solidFill>
              <a:effectLst/>
              <a:latin typeface="Segoe UI Light" pitchFamily="34" charset="0"/>
              <a:ea typeface="+mn-ea"/>
              <a:cs typeface="+mn-cs"/>
            </a:endParaRPr>
          </a:p>
          <a:p>
            <a:r>
              <a:rPr lang="en-US" sz="882" b="1" i="0" u="none" strike="noStrike" kern="1200" dirty="0">
                <a:solidFill>
                  <a:schemeClr val="tx1"/>
                </a:solidFill>
                <a:effectLst/>
                <a:latin typeface="Segoe UI Light" pitchFamily="34" charset="0"/>
                <a:ea typeface="+mn-ea"/>
                <a:cs typeface="+mn-cs"/>
              </a:rPr>
              <a:t>What’s needed</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You need a common identity infrastructure which can help you quickly establish single sign on access to your migrated resources.  And for apps/workloads that are distributed across Azure and </a:t>
            </a:r>
            <a:r>
              <a:rPr lang="en-US" sz="882" b="0" i="0" u="none" strike="noStrike" kern="1200" dirty="0" err="1">
                <a:solidFill>
                  <a:schemeClr val="tx1"/>
                </a:solidFill>
                <a:effectLst/>
                <a:latin typeface="Segoe UI Light" pitchFamily="34" charset="0"/>
                <a:ea typeface="+mn-ea"/>
                <a:cs typeface="+mn-cs"/>
              </a:rPr>
              <a:t>onprem</a:t>
            </a:r>
            <a:r>
              <a:rPr lang="en-US" sz="882" b="0" i="0" u="none" strike="noStrike" kern="1200" dirty="0">
                <a:solidFill>
                  <a:schemeClr val="tx1"/>
                </a:solidFill>
                <a:effectLst/>
                <a:latin typeface="Segoe UI Light" pitchFamily="34" charset="0"/>
                <a:ea typeface="+mn-ea"/>
                <a:cs typeface="+mn-cs"/>
              </a:rPr>
              <a:t>, you need secure, dedicated connectivity to ensure QoS needs are met. </a:t>
            </a:r>
          </a:p>
          <a:p>
            <a:endParaRPr lang="en-US" sz="882" b="0" i="0" u="none" strike="noStrike" kern="1200" dirty="0">
              <a:solidFill>
                <a:schemeClr val="tx1"/>
              </a:solidFill>
              <a:effectLst/>
              <a:latin typeface="Segoe UI Light" pitchFamily="34" charset="0"/>
              <a:ea typeface="+mn-ea"/>
              <a:cs typeface="+mn-cs"/>
            </a:endParaRPr>
          </a:p>
          <a:p>
            <a:r>
              <a:rPr lang="en-US" sz="882" b="1" i="0" u="none" strike="noStrike" kern="1200" dirty="0">
                <a:solidFill>
                  <a:schemeClr val="tx1"/>
                </a:solidFill>
                <a:effectLst/>
                <a:latin typeface="Segoe UI Light" pitchFamily="34" charset="0"/>
                <a:ea typeface="+mn-ea"/>
                <a:cs typeface="+mn-cs"/>
              </a:rPr>
              <a:t>Our solution </a:t>
            </a:r>
          </a:p>
          <a:p>
            <a:r>
              <a:rPr lang="en-US" sz="882" b="1" i="0" u="sng" strike="noStrike" kern="1200" dirty="0">
                <a:solidFill>
                  <a:schemeClr val="tx1"/>
                </a:solidFill>
                <a:effectLst/>
                <a:latin typeface="Segoe UI Light" pitchFamily="34" charset="0"/>
                <a:ea typeface="+mn-ea"/>
                <a:cs typeface="+mn-cs"/>
              </a:rPr>
              <a:t>Scenario 1 (optimized for single sign on): </a:t>
            </a:r>
          </a:p>
          <a:p>
            <a:r>
              <a:rPr lang="en-US" sz="882" b="0" i="0" u="none" strike="noStrike" kern="1200" dirty="0">
                <a:solidFill>
                  <a:schemeClr val="tx1"/>
                </a:solidFill>
                <a:effectLst/>
                <a:latin typeface="Segoe UI Light" pitchFamily="34" charset="0"/>
                <a:ea typeface="+mn-ea"/>
                <a:cs typeface="+mn-cs"/>
              </a:rPr>
              <a:t>Use </a:t>
            </a:r>
            <a:r>
              <a:rPr lang="en-US" sz="882" b="0" i="0" u="sng" strike="noStrike" kern="1200" dirty="0">
                <a:solidFill>
                  <a:schemeClr val="tx1"/>
                </a:solidFill>
                <a:effectLst/>
                <a:latin typeface="Segoe UI Light" pitchFamily="34" charset="0"/>
                <a:ea typeface="+mn-ea"/>
                <a:cs typeface="+mn-cs"/>
                <a:hlinkClick r:id="rId3"/>
              </a:rPr>
              <a:t>Azure AD</a:t>
            </a:r>
            <a:r>
              <a:rPr lang="en-US" sz="882" b="0" i="0" u="none" strike="noStrike" kern="1200" dirty="0">
                <a:solidFill>
                  <a:schemeClr val="tx1"/>
                </a:solidFill>
                <a:effectLst/>
                <a:latin typeface="Segoe UI Light" pitchFamily="34" charset="0"/>
                <a:ea typeface="+mn-ea"/>
                <a:cs typeface="+mn-cs"/>
              </a:rPr>
              <a:t> to create an Active Directory domain in the cloud and connect it to your on-premises Active Directory domain. </a:t>
            </a:r>
            <a:r>
              <a:rPr lang="en-US" sz="882" b="0" i="0" u="sng" strike="noStrike" kern="1200" dirty="0">
                <a:solidFill>
                  <a:schemeClr val="tx1"/>
                </a:solidFill>
                <a:effectLst/>
                <a:latin typeface="Segoe UI Light" pitchFamily="34" charset="0"/>
                <a:ea typeface="+mn-ea"/>
                <a:cs typeface="+mn-cs"/>
                <a:hlinkClick r:id="rId4"/>
              </a:rPr>
              <a:t>Azure AD Connect</a:t>
            </a:r>
            <a:r>
              <a:rPr lang="en-US" sz="882" b="0" i="0" u="none" strike="noStrike" kern="1200" dirty="0">
                <a:solidFill>
                  <a:schemeClr val="tx1"/>
                </a:solidFill>
                <a:effectLst/>
                <a:latin typeface="Segoe UI Light" pitchFamily="34" charset="0"/>
                <a:ea typeface="+mn-ea"/>
                <a:cs typeface="+mn-cs"/>
              </a:rPr>
              <a:t> integrates your on-premises directories with Azure AD. Azure AD Connect will integrate your on-premises directories with Azure Active Directory. This allows you to provide a common identity for your users for Office 365, Azure, and SaaS applications integrated with Azure AD.</a:t>
            </a:r>
          </a:p>
          <a:p>
            <a:endParaRPr lang="en-US" sz="882" b="0" i="0" u="none" strike="noStrike" kern="1200" dirty="0">
              <a:solidFill>
                <a:schemeClr val="tx1"/>
              </a:solidFill>
              <a:effectLst/>
              <a:latin typeface="Segoe UI Light" pitchFamily="34" charset="0"/>
              <a:ea typeface="+mn-ea"/>
              <a:cs typeface="+mn-cs"/>
            </a:endParaRPr>
          </a:p>
          <a:p>
            <a:r>
              <a:rPr lang="en-US" sz="882" b="1" i="0" u="sng" strike="noStrike" kern="1200" dirty="0">
                <a:solidFill>
                  <a:schemeClr val="tx1"/>
                </a:solidFill>
                <a:effectLst/>
                <a:latin typeface="Segoe UI Light" pitchFamily="34" charset="0"/>
                <a:ea typeface="+mn-ea"/>
                <a:cs typeface="+mn-cs"/>
              </a:rPr>
              <a:t>Scenario 2 (optimized for high performance integration between Azure and </a:t>
            </a:r>
            <a:r>
              <a:rPr lang="en-US" sz="882" b="1" i="0" u="sng" strike="noStrike" kern="1200" dirty="0" err="1">
                <a:solidFill>
                  <a:schemeClr val="tx1"/>
                </a:solidFill>
                <a:effectLst/>
                <a:latin typeface="Segoe UI Light" pitchFamily="34" charset="0"/>
                <a:ea typeface="+mn-ea"/>
                <a:cs typeface="+mn-cs"/>
              </a:rPr>
              <a:t>onprem</a:t>
            </a:r>
            <a:r>
              <a:rPr lang="en-US" sz="882" b="1" i="0" u="sng" strike="noStrike" kern="1200" dirty="0">
                <a:solidFill>
                  <a:schemeClr val="tx1"/>
                </a:solidFill>
                <a:effectLst/>
                <a:latin typeface="Segoe UI Light" pitchFamily="34" charset="0"/>
                <a:ea typeface="+mn-ea"/>
                <a:cs typeface="+mn-cs"/>
              </a:rPr>
              <a:t> workloads): </a:t>
            </a:r>
          </a:p>
          <a:p>
            <a:r>
              <a:rPr lang="en-US" sz="882" b="0" i="0" u="none" strike="noStrike" kern="1200" dirty="0">
                <a:solidFill>
                  <a:schemeClr val="tx1"/>
                </a:solidFill>
                <a:effectLst/>
                <a:latin typeface="Segoe UI Light" pitchFamily="34" charset="0"/>
                <a:ea typeface="+mn-ea"/>
                <a:cs typeface="+mn-cs"/>
              </a:rPr>
              <a:t>Extend your existing on-premises Active Directory infrastructure to Azure, by deploying a VM in Azure that runs AD DS as a domain controller. This architecture is more common when the on-premises network and the Azure virtual network (</a:t>
            </a:r>
            <a:r>
              <a:rPr lang="en-US" sz="882" b="0" i="0" u="none" strike="noStrike" kern="1200" dirty="0" err="1">
                <a:solidFill>
                  <a:schemeClr val="tx1"/>
                </a:solidFill>
                <a:effectLst/>
                <a:latin typeface="Segoe UI Light" pitchFamily="34" charset="0"/>
                <a:ea typeface="+mn-ea"/>
                <a:cs typeface="+mn-cs"/>
              </a:rPr>
              <a:t>VNet</a:t>
            </a:r>
            <a:r>
              <a:rPr lang="en-US" sz="882" b="0" i="0" u="none" strike="noStrike" kern="1200" dirty="0">
                <a:solidFill>
                  <a:schemeClr val="tx1"/>
                </a:solidFill>
                <a:effectLst/>
                <a:latin typeface="Segoe UI Light" pitchFamily="34" charset="0"/>
                <a:ea typeface="+mn-ea"/>
                <a:cs typeface="+mn-cs"/>
              </a:rPr>
              <a:t>) are connected by a VPN or ExpressRoute connection. </a:t>
            </a:r>
          </a:p>
          <a:p>
            <a:endParaRPr lang="en-US" sz="882" b="0" i="0" u="none" strike="noStrike" kern="1200" dirty="0">
              <a:solidFill>
                <a:schemeClr val="tx1"/>
              </a:solidFill>
              <a:effectLst/>
              <a:latin typeface="Segoe UI Light" pitchFamily="34" charset="0"/>
              <a:ea typeface="+mn-ea"/>
              <a:cs typeface="+mn-cs"/>
            </a:endParaRPr>
          </a:p>
          <a:p>
            <a:r>
              <a:rPr lang="en-US" dirty="0"/>
              <a:t>https://docs.microsoft.com/en-us/azure/architecture/reference-architectures/identity/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A4F2DB-1637-4F1E-A784-A40BCABEA0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3326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Have you given any thought as to the type of users you will need?</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88653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Have you given any thought to which groups you need to create? Would you directly assign or dynamically assign membership?</a:t>
            </a:r>
          </a:p>
          <a:p>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10896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50321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47391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Light" pitchFamily="34" charset="0"/>
              </a:rPr>
              <a:t>Multi-Factor Authentication offers the additional security you demand using the phones your users already carry. Multiple phone-based authentication methods are available, allowing users to choose the one that works best for them. And, support for multiple methods ensures additional authentication is always available.</a:t>
            </a:r>
          </a:p>
          <a:p>
            <a:pPr marL="172547" indent="-172547">
              <a:buFont typeface="Arial" panose="020B0604020202020204" pitchFamily="34" charset="0"/>
              <a:buChar char="•"/>
            </a:pPr>
            <a:r>
              <a:rPr lang="en-US" sz="1200" b="1" dirty="0">
                <a:latin typeface="Segoe UI Light" pitchFamily="34" charset="0"/>
              </a:rPr>
              <a:t>Multi-Factor Authentication apps</a:t>
            </a:r>
            <a:r>
              <a:rPr lang="en-US" sz="1200" dirty="0">
                <a:latin typeface="Segoe UI Light" pitchFamily="34" charset="0"/>
              </a:rPr>
              <a:t> are available for Windows Phone, iOS phones and tablets, and Android devices. Users download the free app from the device store and activate it using a code provided during set up. When the user signs in, a notification is pushed to the app on their mobile device. The user taps to approve or deny the authentication request. Cell or Wi-Fi access is required. For offline authentication, the app works like a software token to generate a one-time passcode that is entered during sign in. The one-time-passcode method is comparable to software or soft tokens solutions offered by vendors like RSA and </a:t>
            </a:r>
            <a:r>
              <a:rPr lang="en-US" sz="1200" dirty="0" err="1">
                <a:latin typeface="Segoe UI Light" pitchFamily="34" charset="0"/>
              </a:rPr>
              <a:t>Gemalto</a:t>
            </a:r>
            <a:r>
              <a:rPr lang="en-US" sz="1200" dirty="0">
                <a:latin typeface="Segoe UI Light" pitchFamily="34" charset="0"/>
              </a:rPr>
              <a:t>.</a:t>
            </a:r>
          </a:p>
          <a:p>
            <a:pPr marL="172547" indent="-172547">
              <a:buFont typeface="Arial" panose="020B0604020202020204" pitchFamily="34" charset="0"/>
              <a:buChar char="•"/>
            </a:pPr>
            <a:r>
              <a:rPr lang="en-US" sz="1200" b="1" dirty="0">
                <a:latin typeface="Segoe UI Light" pitchFamily="34" charset="0"/>
              </a:rPr>
              <a:t>Automated phone calls</a:t>
            </a:r>
            <a:r>
              <a:rPr lang="en-US" sz="1200" dirty="0">
                <a:latin typeface="Segoe UI Light" pitchFamily="34" charset="0"/>
              </a:rPr>
              <a:t> are placed by the Multi-Factor Authentication service to any phone, landline or mobile. The user simply answers the call and presses # on the phone keypad to complete their sign in.</a:t>
            </a:r>
          </a:p>
          <a:p>
            <a:pPr marL="172547" indent="-172547">
              <a:buFont typeface="Arial" panose="020B0604020202020204" pitchFamily="34" charset="0"/>
              <a:buChar char="•"/>
            </a:pPr>
            <a:r>
              <a:rPr lang="en-US" sz="1200" b="1" dirty="0">
                <a:latin typeface="Segoe UI Light" pitchFamily="34" charset="0"/>
              </a:rPr>
              <a:t>Text messages</a:t>
            </a:r>
            <a:r>
              <a:rPr lang="en-US" sz="1200" dirty="0">
                <a:latin typeface="Segoe UI Light" pitchFamily="34" charset="0"/>
              </a:rPr>
              <a:t> are sent by the Multi-Factor Authentication service to any mobile phone. The text message contains a one-time passcode. The user is prompted to either reply to the text message with the passcode or enter the passcode into the sign in screen.</a:t>
            </a:r>
          </a:p>
          <a:p>
            <a:pPr defTabSz="938471">
              <a:lnSpc>
                <a:spcPct val="90000"/>
              </a:lnSpc>
              <a:spcAft>
                <a:spcPts val="342"/>
              </a:spcAft>
              <a:defRPr/>
            </a:pPr>
            <a:endParaRPr lang="en-US" sz="1200" dirty="0">
              <a:latin typeface="Segoe UI Light"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3997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Do you think conditional access would be something your organization is interested in?</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6344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Improved security and compliance (SGX, Azure Sentinel for SEIM, Blueprint </a:t>
            </a:r>
            <a:r>
              <a:rPr lang="en-US" sz="882" kern="1200" dirty="0" err="1">
                <a:solidFill>
                  <a:schemeClr val="tx1"/>
                </a:solidFill>
                <a:effectLst/>
                <a:latin typeface="Segoe UI Light" pitchFamily="34" charset="0"/>
                <a:ea typeface="+mn-ea"/>
                <a:cs typeface="+mn-cs"/>
              </a:rPr>
              <a:t>etc</a:t>
            </a:r>
            <a:r>
              <a:rPr lang="en-US" sz="882" kern="1200" dirty="0">
                <a:solidFill>
                  <a:schemeClr val="tx1"/>
                </a:solidFill>
                <a:effectLst/>
                <a:latin typeface="Segoe UI Light" pitchFamily="34" charset="0"/>
                <a:ea typeface="+mn-ea"/>
                <a:cs typeface="+mn-cs"/>
              </a:rPr>
              <a:t>)</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23857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Just because you’re moving fast, doesn’t mean you have to lose control – even if you have some Shadow-Ops happening</a:t>
            </a:r>
          </a:p>
          <a:p>
            <a:pPr marL="344100" indent="-344100">
              <a:buFont typeface="Arial" panose="020B0604020202020204" pitchFamily="34" charset="0"/>
              <a:buChar char="•"/>
            </a:pPr>
            <a:r>
              <a:rPr lang="en-US" b="0"/>
              <a:t>Azure security gives you visibility and control of your entire cloud security state</a:t>
            </a:r>
          </a:p>
          <a:p>
            <a:pPr marL="344100" indent="-344100">
              <a:buFont typeface="Arial" panose="020B0604020202020204" pitchFamily="34" charset="0"/>
              <a:buChar char="•"/>
            </a:pPr>
            <a:r>
              <a:rPr lang="en-US" b="0"/>
              <a:t>Using analytics to provide pro-active recommendations across both Windows and Linux</a:t>
            </a:r>
          </a:p>
          <a:p>
            <a:pPr marL="344100" indent="-344100">
              <a:buFont typeface="Arial" panose="020B0604020202020204" pitchFamily="34" charset="0"/>
              <a:buChar char="•"/>
            </a:pPr>
            <a:r>
              <a:rPr lang="en-US" b="0"/>
              <a:t>Leverage services like Azure Event Viewer also to track access, see who change what and when.</a:t>
            </a:r>
          </a:p>
          <a:p>
            <a:endParaRPr lang="en-US" b="1"/>
          </a:p>
          <a:p>
            <a:r>
              <a:rPr lang="en-US" b="1"/>
              <a:t>------ (additional product context) ------</a:t>
            </a:r>
          </a:p>
          <a:p>
            <a:endParaRPr lang="en-US" b="1"/>
          </a:p>
          <a:p>
            <a:r>
              <a:rPr lang="en-US" b="1"/>
              <a:t>Secure</a:t>
            </a:r>
            <a:r>
              <a:rPr lang="en-US" b="1" baseline="0"/>
              <a:t> your cloud resources with Azure Security Center</a:t>
            </a:r>
          </a:p>
          <a:p>
            <a:endParaRPr lang="en-US" b="1" baseline="0"/>
          </a:p>
          <a:p>
            <a:pPr lvl="0"/>
            <a:r>
              <a:rPr lang="en-US" sz="1800"/>
              <a:t>With Azure Security Center you can gain full visibility and control of your cloud security state with a single, unified view:</a:t>
            </a:r>
            <a:endParaRPr lang="en-US" sz="2200"/>
          </a:p>
          <a:p>
            <a:pPr lvl="1"/>
            <a:r>
              <a:rPr lang="en-US" sz="1800" b="1"/>
              <a:t>Collect security data from multiple sources: </a:t>
            </a:r>
            <a:r>
              <a:rPr lang="en-US" sz="1800"/>
              <a:t>Collect, search, and analyze security data from a variety of sources, including connected partner solutions like network firewalls and other Microsoft services.</a:t>
            </a:r>
            <a:endParaRPr lang="en-US" sz="2200"/>
          </a:p>
          <a:p>
            <a:pPr lvl="1"/>
            <a:r>
              <a:rPr lang="en-US" sz="1800" b="1"/>
              <a:t>Integration with existing security workflows: </a:t>
            </a:r>
            <a:r>
              <a:rPr lang="en-US" sz="1800"/>
              <a:t>Access, integrate, and analyze security information using REST APIs to connect existing tools and processes.</a:t>
            </a:r>
            <a:endParaRPr lang="en-US" sz="2200"/>
          </a:p>
          <a:p>
            <a:pPr lvl="1"/>
            <a:r>
              <a:rPr lang="en-US" sz="1800" b="1"/>
              <a:t>Easily onboard cloud resources: </a:t>
            </a:r>
            <a:r>
              <a:rPr lang="en-US" sz="1800"/>
              <a:t>Keep pace with rapidly changing cloud workloads. Automatically discover and onboard new resources created in your Azure subscriptions. </a:t>
            </a:r>
            <a:endParaRPr lang="en-US" sz="2200"/>
          </a:p>
          <a:p>
            <a:pPr lvl="1"/>
            <a:r>
              <a:rPr lang="en-US" sz="1800" b="1"/>
              <a:t>Continuous security assessment: </a:t>
            </a:r>
            <a:r>
              <a:rPr lang="en-US" sz="1800"/>
              <a:t>monitor the security of virtual machines, networks, and Azure services using hundreds of built-in security assessments or create your own.</a:t>
            </a:r>
            <a:endParaRPr lang="en-US" sz="2200"/>
          </a:p>
          <a:p>
            <a:pPr lvl="1"/>
            <a:r>
              <a:rPr lang="en-US" sz="1800"/>
              <a:t>Built-in dashboards provide instant insights into security issues that require attention.</a:t>
            </a:r>
            <a:endParaRPr lang="en-US" sz="2200"/>
          </a:p>
          <a:p>
            <a:pPr lvl="1"/>
            <a:r>
              <a:rPr lang="en-US" sz="1800" b="1"/>
              <a:t>Centralized policy management: </a:t>
            </a:r>
            <a:r>
              <a:rPr lang="en-US" sz="1800"/>
              <a:t>Ensure compliance with company or regulatory security requirements by centrally managing security policies across all your cloud workloads.</a:t>
            </a:r>
            <a:endParaRPr lang="en-US" sz="2200"/>
          </a:p>
          <a:p>
            <a:pPr lvl="1"/>
            <a:r>
              <a:rPr lang="en-US" sz="1800" b="1"/>
              <a:t>Compliance reporting</a:t>
            </a:r>
            <a:r>
              <a:rPr lang="en-US" sz="1800"/>
              <a:t>: Use security data and insights to demonstrate compliance and easily generate evidence for auditors.</a:t>
            </a:r>
            <a:endParaRPr lang="en-US" sz="2200"/>
          </a:p>
          <a:p>
            <a:pPr lvl="1"/>
            <a:r>
              <a:rPr lang="en-US" sz="1800" b="1"/>
              <a:t>(If asked whether Azure Security Center supports hybrid workloads, the answer is yes: </a:t>
            </a:r>
            <a:r>
              <a:rPr lang="en-US" sz="1800"/>
              <a:t>manage security across all your hybrid cloud workloads – on-premises, Azure, and other cloud platforms – in one console.)</a:t>
            </a:r>
            <a:endParaRPr lang="en-US" sz="2200"/>
          </a:p>
          <a:p>
            <a:pPr lvl="0"/>
            <a:r>
              <a:rPr lang="en-US" sz="1800"/>
              <a:t>You can also identify and mitigate risks proactively to reduce your exposure to security threats:</a:t>
            </a:r>
            <a:endParaRPr lang="en-US" sz="2200"/>
          </a:p>
          <a:p>
            <a:pPr lvl="1"/>
            <a:r>
              <a:rPr lang="en-US" sz="1800" b="1"/>
              <a:t>Proactive security assessment: </a:t>
            </a:r>
            <a:r>
              <a:rPr lang="en-US" sz="1800"/>
              <a:t>Identify software and configurations that are vulnerable to attack.</a:t>
            </a:r>
            <a:endParaRPr lang="en-US" sz="2200"/>
          </a:p>
          <a:p>
            <a:pPr lvl="1"/>
            <a:r>
              <a:rPr lang="en-US" sz="1800" b="1"/>
              <a:t>Actionable recommendations: </a:t>
            </a:r>
            <a:r>
              <a:rPr lang="en-US" sz="1800"/>
              <a:t>Remediate security vulnerabilities before they can be exploited by attackers with prioritized, actionable security recommendations and built-in automation playbooks.</a:t>
            </a:r>
            <a:endParaRPr lang="en-US" sz="2200"/>
          </a:p>
          <a:p>
            <a:pPr lvl="1"/>
            <a:r>
              <a:rPr lang="en-US" sz="1800" b="1"/>
              <a:t>Adaptive application controls: </a:t>
            </a:r>
            <a:r>
              <a:rPr lang="en-US" sz="1800"/>
              <a:t>Block malware and other unwanted applications by applying whitelisting recommendations adapted to your specific workloads and powered by machine learning. </a:t>
            </a:r>
            <a:endParaRPr lang="en-US" sz="2200"/>
          </a:p>
          <a:p>
            <a:pPr lvl="1"/>
            <a:r>
              <a:rPr lang="en-US" sz="1800" b="1"/>
              <a:t>Controlled network access: </a:t>
            </a:r>
            <a:r>
              <a:rPr lang="en-US" sz="1800"/>
              <a:t>Reduce the network attack surface with just-in-time, controlled access to management ports on Azure VMs, drastically reducing exposure to brute force and other network attacks.</a:t>
            </a:r>
            <a:endParaRPr lang="en-US" sz="2200"/>
          </a:p>
          <a:p>
            <a:pPr lvl="0"/>
            <a:r>
              <a:rPr lang="en-US" sz="1800"/>
              <a:t>Azure Security Center has robust capabilities to prevent attacks. When threats do happen, Security Center can quickly detect and respond to threats with advanced analytics and Microsoft Intelligent Security Graph.</a:t>
            </a:r>
            <a:endParaRPr lang="en-US" sz="2200"/>
          </a:p>
          <a:p>
            <a:pPr lvl="1"/>
            <a:r>
              <a:rPr lang="en-US" sz="1800" b="1"/>
              <a:t>Industry’s most extensive threat intelligence: </a:t>
            </a:r>
            <a:r>
              <a:rPr lang="en-US" sz="1800"/>
              <a:t>Tap into the Microsoft Intelligent Security Graph, which uses trillions of signals from Microsoft services and systems around the globe to identify new and evolving threats. </a:t>
            </a:r>
            <a:endParaRPr lang="en-US" sz="2200"/>
          </a:p>
          <a:p>
            <a:pPr lvl="1"/>
            <a:r>
              <a:rPr lang="en-US" sz="1800" b="1"/>
              <a:t>Advanced threat detection: </a:t>
            </a:r>
            <a:r>
              <a:rPr lang="en-US" sz="1800"/>
              <a:t>Use built-in behavioral analytics and machine learning to identify attacks and zero-day exploits. Monitor networks, machines, and cloud services for known attack patterns and post-breach activity. </a:t>
            </a:r>
            <a:endParaRPr lang="en-US" sz="2200"/>
          </a:p>
          <a:p>
            <a:pPr lvl="1"/>
            <a:r>
              <a:rPr lang="en-US" sz="1800" b="1"/>
              <a:t>Prioritized alerts and incidents: </a:t>
            </a:r>
            <a:r>
              <a:rPr lang="en-US" sz="1800"/>
              <a:t>Focus on the most critical threats first with prioritized security alerts and incidents that map alerts of different types into a single attack campaign. Create your own custom security alerts as well. </a:t>
            </a:r>
            <a:endParaRPr lang="en-US" sz="2200"/>
          </a:p>
          <a:p>
            <a:pPr lvl="1"/>
            <a:r>
              <a:rPr lang="en-US" sz="1800" b="1"/>
              <a:t>Streamlined investigation: </a:t>
            </a:r>
            <a:r>
              <a:rPr lang="en-US" sz="1800"/>
              <a:t>Quickly assess the scope and impact of an attack with a visual, interactive experience. Use predefined or ad hoc queries for deeper exploration of security data.</a:t>
            </a:r>
            <a:endParaRPr lang="en-US" sz="2200"/>
          </a:p>
          <a:p>
            <a:pPr lvl="1"/>
            <a:r>
              <a:rPr lang="en-US" sz="1800" b="1"/>
              <a:t>Contextual threat intelligence</a:t>
            </a:r>
            <a:r>
              <a:rPr lang="en-US" sz="1800"/>
              <a:t>: Visualize the source of attacks on an interactive world map. Use built-in threat intelligence reports to gain valuable insight into the techniques and objectives of known malicious actors.</a:t>
            </a:r>
            <a:endParaRPr lang="en-US" sz="2200"/>
          </a:p>
          <a:p>
            <a:pPr marL="466090" lvl="1"/>
            <a:endParaRPr lang="en-US" sz="1800">
              <a:cs typeface="Calibri"/>
            </a:endParaRPr>
          </a:p>
          <a:p>
            <a:pPr marL="466090" lvl="1"/>
            <a:endParaRPr lang="en-US" sz="1800">
              <a:cs typeface="Calibri"/>
            </a:endParaRPr>
          </a:p>
          <a:p>
            <a:pPr marL="466090" lvl="1"/>
            <a:r>
              <a:rPr lang="en-US" sz="1200"/>
              <a:t>At Microsoft, we analyze 300 billion user authentications and check 200 billion emails for spam and malware monthly. We also have unprecedented visibility into cloud infrastructure choices, platforms and the activity therein. Such visibility has no precedent in the on-premises world.</a:t>
            </a:r>
            <a:endParaRPr lang="en-US" sz="1200">
              <a:cs typeface="Calibri"/>
            </a:endParaRPr>
          </a:p>
          <a:p>
            <a:pPr marL="780145" lvl="1" indent="-344100"/>
            <a:endParaRPr lang="en-US" b="1">
              <a:cs typeface="Calibri"/>
            </a:endParaRPr>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2090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The next four topics step you through creating an Azure policy. </a:t>
            </a:r>
          </a:p>
          <a:p>
            <a:r>
              <a:rPr lang="en-US" sz="882" kern="1200" dirty="0">
                <a:solidFill>
                  <a:schemeClr val="tx1"/>
                </a:solidFill>
                <a:effectLst/>
                <a:latin typeface="Segoe UI Light" pitchFamily="34" charset="0"/>
                <a:ea typeface="+mn-ea"/>
                <a:cs typeface="+mn-cs"/>
              </a:rPr>
              <a:t>✔ Even if you have only a few Policy Definitions, we recommend creating an Initiative Definition.</a:t>
            </a:r>
          </a:p>
          <a:p>
            <a:r>
              <a:rPr lang="en-US" sz="882"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35539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to update management </a:t>
            </a:r>
            <a:r>
              <a:rPr lang="en-US" dirty="0">
                <a:hlinkClick r:id="rId3"/>
              </a:rPr>
              <a:t>https://docs.microsoft.com/en-us/azure/automation/automation-update-management</a:t>
            </a:r>
            <a:endParaRPr lang="en-US" dirty="0"/>
          </a:p>
          <a:p>
            <a:endParaRPr lang="en-US" dirty="0"/>
          </a:p>
          <a:p>
            <a:r>
              <a:rPr lang="en-US" dirty="0"/>
              <a:t>Remove update issues with 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83271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62643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hlinkClick r:id="rId3"/>
              </a:rPr>
              <a:t>https://docs.microsoft.com/en-us/azure/sentinel/connect-windows-security-events</a:t>
            </a: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1846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hlinkClick r:id="rId3"/>
              </a:rPr>
              <a:t>https://docs.microsoft.com/en-us/azure/sentinel/connect-windows-security-events</a:t>
            </a: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10963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Improved security and compliance (SGX, Azure Sentinel for SEIM, Blueprint </a:t>
            </a:r>
            <a:r>
              <a:rPr lang="en-US" sz="882" kern="1200" dirty="0" err="1">
                <a:solidFill>
                  <a:schemeClr val="tx1"/>
                </a:solidFill>
                <a:effectLst/>
                <a:latin typeface="Segoe UI Light" pitchFamily="34" charset="0"/>
                <a:ea typeface="+mn-ea"/>
                <a:cs typeface="+mn-cs"/>
              </a:rPr>
              <a:t>etc</a:t>
            </a:r>
            <a:r>
              <a:rPr lang="en-US" sz="882" kern="1200" dirty="0">
                <a:solidFill>
                  <a:schemeClr val="tx1"/>
                </a:solidFill>
                <a:effectLst/>
                <a:latin typeface="Segoe UI Light" pitchFamily="34" charset="0"/>
                <a:ea typeface="+mn-ea"/>
                <a:cs typeface="+mn-cs"/>
              </a:rPr>
              <a:t>)</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9853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118</a:t>
            </a:fld>
            <a:endParaRPr lang="en-US"/>
          </a:p>
        </p:txBody>
      </p:sp>
    </p:spTree>
    <p:extLst>
      <p:ext uri="{BB962C8B-B14F-4D97-AF65-F5344CB8AC3E}">
        <p14:creationId xmlns:p14="http://schemas.microsoft.com/office/powerpoint/2010/main" val="8912317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13071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concentrate on replication within Azure and not migration scenarios from on-premises.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18166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10/25/2020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124</a:t>
            </a:fld>
            <a:endParaRPr lang="en-US" dirty="0"/>
          </a:p>
        </p:txBody>
      </p:sp>
    </p:spTree>
    <p:extLst>
      <p:ext uri="{BB962C8B-B14F-4D97-AF65-F5344CB8AC3E}">
        <p14:creationId xmlns:p14="http://schemas.microsoft.com/office/powerpoint/2010/main" val="11375752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10/25/2020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125</a:t>
            </a:fld>
            <a:endParaRPr lang="en-US" dirty="0"/>
          </a:p>
        </p:txBody>
      </p:sp>
    </p:spTree>
    <p:extLst>
      <p:ext uri="{BB962C8B-B14F-4D97-AF65-F5344CB8AC3E}">
        <p14:creationId xmlns:p14="http://schemas.microsoft.com/office/powerpoint/2010/main" val="2910409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1316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10/25/2020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126</a:t>
            </a:fld>
            <a:endParaRPr lang="en-US" dirty="0"/>
          </a:p>
        </p:txBody>
      </p:sp>
    </p:spTree>
    <p:extLst>
      <p:ext uri="{BB962C8B-B14F-4D97-AF65-F5344CB8AC3E}">
        <p14:creationId xmlns:p14="http://schemas.microsoft.com/office/powerpoint/2010/main" val="9302856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10/25/2020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127</a:t>
            </a:fld>
            <a:endParaRPr lang="en-US" dirty="0"/>
          </a:p>
        </p:txBody>
      </p:sp>
    </p:spTree>
    <p:extLst>
      <p:ext uri="{BB962C8B-B14F-4D97-AF65-F5344CB8AC3E}">
        <p14:creationId xmlns:p14="http://schemas.microsoft.com/office/powerpoint/2010/main" val="27293242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10/25/2020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128</a:t>
            </a:fld>
            <a:endParaRPr lang="en-US" dirty="0"/>
          </a:p>
        </p:txBody>
      </p:sp>
    </p:spTree>
    <p:extLst>
      <p:ext uri="{BB962C8B-B14F-4D97-AF65-F5344CB8AC3E}">
        <p14:creationId xmlns:p14="http://schemas.microsoft.com/office/powerpoint/2010/main" val="24113319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Focus on the choices when you select Azure or On-Premises and want to backup files and folders.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Within an Azure subscription, you can create up to 25 Recovery Services vaults per region.</a:t>
            </a:r>
          </a:p>
          <a:p>
            <a:r>
              <a:rPr lang="en-US" sz="1200" b="0" i="0" u="none" strike="noStrike" kern="1200" dirty="0">
                <a:solidFill>
                  <a:schemeClr val="tx1"/>
                </a:solidFill>
                <a:effectLst/>
                <a:latin typeface="+mn-lt"/>
                <a:ea typeface="+mn-ea"/>
                <a:cs typeface="+mn-cs"/>
              </a:rPr>
              <a:t>✔️ Notice your backup choices for virtual machines. This will be covered in another lesson.</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76037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10"/>
          </p:nvPr>
        </p:nvSpPr>
        <p:spPr/>
        <p:txBody>
          <a:bodyPr/>
          <a:lstStyle/>
          <a:p>
            <a:fld id="{A2D40753-2E49-45DC-B661-395DE50012B4}" type="slidenum">
              <a:rPr lang="en-US" smtClean="0"/>
              <a:t>133</a:t>
            </a:fld>
            <a:endParaRPr lang="en-US"/>
          </a:p>
        </p:txBody>
      </p:sp>
    </p:spTree>
    <p:extLst>
      <p:ext uri="{BB962C8B-B14F-4D97-AF65-F5344CB8AC3E}">
        <p14:creationId xmlns:p14="http://schemas.microsoft.com/office/powerpoint/2010/main" val="35724727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US" dirty="0">
                <a:hlinkClick r:id="rId3"/>
              </a:rPr>
              <a:t>https://github.com/Microsoft/MCW-Building-A-Resilient-IaaS-Architecture</a:t>
            </a:r>
            <a:endParaRPr lang="en-US" dirty="0"/>
          </a:p>
          <a:p>
            <a:endParaRPr lang="en-GB" dirty="0"/>
          </a:p>
        </p:txBody>
      </p:sp>
      <p:sp>
        <p:nvSpPr>
          <p:cNvPr id="4" name="Slide Number Placeholder 3"/>
          <p:cNvSpPr>
            <a:spLocks noGrp="1"/>
          </p:cNvSpPr>
          <p:nvPr>
            <p:ph type="sldNum" sz="quarter" idx="10"/>
          </p:nvPr>
        </p:nvSpPr>
        <p:spPr/>
        <p:txBody>
          <a:bodyPr/>
          <a:lstStyle/>
          <a:p>
            <a:fld id="{A2D40753-2E49-45DC-B661-395DE50012B4}" type="slidenum">
              <a:rPr lang="en-US" smtClean="0"/>
              <a:t>134</a:t>
            </a:fld>
            <a:endParaRPr lang="en-US"/>
          </a:p>
        </p:txBody>
      </p:sp>
    </p:spTree>
    <p:extLst>
      <p:ext uri="{BB962C8B-B14F-4D97-AF65-F5344CB8AC3E}">
        <p14:creationId xmlns:p14="http://schemas.microsoft.com/office/powerpoint/2010/main" val="6396210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2D40753-2E49-45DC-B661-395DE50012B4}" type="slidenum">
              <a:rPr lang="en-US" smtClean="0"/>
              <a:t>135</a:t>
            </a:fld>
            <a:endParaRPr lang="en-US"/>
          </a:p>
        </p:txBody>
      </p:sp>
    </p:spTree>
    <p:extLst>
      <p:ext uri="{BB962C8B-B14F-4D97-AF65-F5344CB8AC3E}">
        <p14:creationId xmlns:p14="http://schemas.microsoft.com/office/powerpoint/2010/main" val="2366317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1. Open the Azure portal and browse around (make sure you have resources deployed in your target subscription)</a:t>
            </a:r>
          </a:p>
          <a:p>
            <a:endParaRPr lang="en-US" dirty="0"/>
          </a:p>
          <a:p>
            <a:r>
              <a:rPr lang="en-US" dirty="0"/>
              <a:t>2. Open the Cloud Shell and show using Bash command</a:t>
            </a:r>
          </a:p>
          <a:p>
            <a:r>
              <a:rPr lang="en-US" dirty="0" err="1"/>
              <a:t>az</a:t>
            </a:r>
            <a:r>
              <a:rPr lang="en-US" dirty="0"/>
              <a:t> </a:t>
            </a:r>
            <a:r>
              <a:rPr lang="en-US" dirty="0" err="1"/>
              <a:t>vm</a:t>
            </a:r>
            <a:r>
              <a:rPr lang="en-US" dirty="0"/>
              <a:t> list -o table</a:t>
            </a:r>
          </a:p>
          <a:p>
            <a:endParaRPr lang="en-US" dirty="0"/>
          </a:p>
          <a:p>
            <a:r>
              <a:rPr lang="en-US" dirty="0"/>
              <a:t>3. Switch to PowerShell in Cloud Shell</a:t>
            </a:r>
          </a:p>
          <a:p>
            <a:r>
              <a:rPr lang="en-US" dirty="0"/>
              <a:t>Get-</a:t>
            </a:r>
            <a:r>
              <a:rPr lang="en-US" dirty="0" err="1"/>
              <a:t>AzVm</a:t>
            </a: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3531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16</a:t>
            </a:fld>
            <a:endParaRPr lang="en-US"/>
          </a:p>
        </p:txBody>
      </p:sp>
    </p:spTree>
    <p:extLst>
      <p:ext uri="{BB962C8B-B14F-4D97-AF65-F5344CB8AC3E}">
        <p14:creationId xmlns:p14="http://schemas.microsoft.com/office/powerpoint/2010/main" val="946738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323" y="-101600"/>
            <a:ext cx="12347723" cy="7277100"/>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120180"/>
            <a:ext cx="10242698" cy="1726206"/>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p:nvPr>
        </p:nvSpPr>
        <p:spPr>
          <a:xfrm>
            <a:off x="1949302" y="5271256"/>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127450"/>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3323" y="5108566"/>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1769075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5689624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456097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636514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750019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6103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92728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94070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5923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63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363407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40429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37239494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520653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6920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7390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08285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703902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914299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77553409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266712167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31950"/>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39919356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751747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2019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242806525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6C8297E6-745F-4520-8F25-4DD3D510F90C}"/>
              </a:ext>
            </a:extLst>
          </p:cNvPr>
          <p:cNvSpPr>
            <a:spLocks noGrp="1"/>
          </p:cNvSpPr>
          <p:nvPr>
            <p:ph type="body" sz="quarter" idx="10"/>
          </p:nvPr>
        </p:nvSpPr>
        <p:spPr>
          <a:xfrm>
            <a:off x="584519" y="1011238"/>
            <a:ext cx="11018519" cy="307777"/>
          </a:xfrm>
        </p:spPr>
        <p:txBody>
          <a:bodyPr/>
          <a:lstStyle>
            <a:lvl1pPr marL="0" indent="0">
              <a:buNone/>
              <a:defRPr sz="20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416973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216899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31950"/>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5103161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41463991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3_TITLE, SUBHEAD, BODY TEXT 2 COL">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80" y="1900505"/>
            <a:ext cx="5623128" cy="3905293"/>
          </a:xfrm>
          <a:prstGeom prst="rect">
            <a:avLst/>
          </a:prstGeom>
        </p:spPr>
        <p:txBody>
          <a:bodyPr vert="horz"/>
          <a:lstStyle>
            <a:lvl1pPr marL="280178" indent="-280178">
              <a:lnSpc>
                <a:spcPct val="110000"/>
              </a:lnSpc>
              <a:buClr>
                <a:schemeClr val="tx1"/>
              </a:buClr>
              <a:buFont typeface="Arial"/>
              <a:buChar char="•"/>
              <a:defRPr sz="1373">
                <a:solidFill>
                  <a:schemeClr val="tx1"/>
                </a:solidFill>
              </a:defRPr>
            </a:lvl1pPr>
            <a:lvl2pPr marL="561856" indent="-280178">
              <a:lnSpc>
                <a:spcPct val="110000"/>
              </a:lnSpc>
              <a:buFont typeface="Lucida Grande"/>
              <a:buChar char="-"/>
              <a:defRPr sz="1373">
                <a:solidFill>
                  <a:schemeClr val="tx1"/>
                </a:solidFill>
              </a:defRPr>
            </a:lvl2pPr>
            <a:lvl3pPr marL="868661" indent="-280178">
              <a:lnSpc>
                <a:spcPct val="110000"/>
              </a:lnSpc>
              <a:buFont typeface="Courier New"/>
              <a:buChar char="o"/>
              <a:defRPr sz="1373">
                <a:solidFill>
                  <a:schemeClr val="tx1"/>
                </a:solidFill>
              </a:defRPr>
            </a:lvl3pPr>
            <a:lvl4pPr marL="1150338" indent="-280178">
              <a:lnSpc>
                <a:spcPct val="110000"/>
              </a:lnSpc>
              <a:buFont typeface="Courier New"/>
              <a:buChar char="o"/>
              <a:defRPr sz="1373">
                <a:solidFill>
                  <a:schemeClr val="tx1"/>
                </a:solidFill>
              </a:defRPr>
            </a:lvl4pPr>
            <a:lvl5pPr marL="1105553" indent="0">
              <a:buFont typeface="Wingdings" charset="2"/>
              <a:buNone/>
              <a:defRPr sz="1373">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6" name="Text Placeholder 4"/>
          <p:cNvSpPr>
            <a:spLocks noGrp="1"/>
          </p:cNvSpPr>
          <p:nvPr>
            <p:ph type="body" sz="quarter" idx="12" hasCustomPrompt="1"/>
          </p:nvPr>
        </p:nvSpPr>
        <p:spPr>
          <a:xfrm>
            <a:off x="6198625" y="1900505"/>
            <a:ext cx="5623128" cy="3905293"/>
          </a:xfrm>
          <a:prstGeom prst="rect">
            <a:avLst/>
          </a:prstGeom>
        </p:spPr>
        <p:txBody>
          <a:bodyPr vert="horz"/>
          <a:lstStyle>
            <a:lvl1pPr marL="280178" indent="-280178">
              <a:lnSpc>
                <a:spcPct val="110000"/>
              </a:lnSpc>
              <a:buClr>
                <a:schemeClr val="tx1"/>
              </a:buClr>
              <a:buFont typeface="Arial"/>
              <a:buChar char="•"/>
              <a:defRPr sz="1373">
                <a:solidFill>
                  <a:schemeClr val="tx1"/>
                </a:solidFill>
              </a:defRPr>
            </a:lvl1pPr>
            <a:lvl2pPr marL="561856" indent="-280178">
              <a:lnSpc>
                <a:spcPct val="110000"/>
              </a:lnSpc>
              <a:buFont typeface="Lucida Grande"/>
              <a:buChar char="-"/>
              <a:defRPr sz="1373">
                <a:solidFill>
                  <a:schemeClr val="tx1"/>
                </a:solidFill>
              </a:defRPr>
            </a:lvl2pPr>
            <a:lvl3pPr marL="868661" indent="-280178">
              <a:lnSpc>
                <a:spcPct val="110000"/>
              </a:lnSpc>
              <a:buFont typeface="Courier New"/>
              <a:buChar char="o"/>
              <a:defRPr sz="1373">
                <a:solidFill>
                  <a:schemeClr val="tx1"/>
                </a:solidFill>
              </a:defRPr>
            </a:lvl3pPr>
            <a:lvl4pPr marL="1150338" indent="-280178">
              <a:lnSpc>
                <a:spcPct val="110000"/>
              </a:lnSpc>
              <a:buFont typeface="Courier New"/>
              <a:buChar char="o"/>
              <a:defRPr sz="1373">
                <a:solidFill>
                  <a:schemeClr val="tx1"/>
                </a:solidFill>
              </a:defRPr>
            </a:lvl4pPr>
            <a:lvl5pPr marL="1105553" indent="0">
              <a:buFont typeface="Wingdings" charset="2"/>
              <a:buNone/>
              <a:defRPr sz="1373">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9" name="Text Placeholder 3"/>
          <p:cNvSpPr>
            <a:spLocks noGrp="1"/>
          </p:cNvSpPr>
          <p:nvPr>
            <p:ph type="body" sz="quarter" idx="10"/>
          </p:nvPr>
        </p:nvSpPr>
        <p:spPr>
          <a:xfrm>
            <a:off x="345826" y="784484"/>
            <a:ext cx="5373879" cy="396682"/>
          </a:xfrm>
          <a:prstGeom prst="rect">
            <a:avLst/>
          </a:prstGeom>
        </p:spPr>
        <p:txBody>
          <a:bodyPr vert="horz"/>
          <a:lstStyle>
            <a:lvl1pPr marL="0" indent="0">
              <a:buNone/>
              <a:defRPr sz="2157"/>
            </a:lvl1pPr>
          </a:lstStyle>
          <a:p>
            <a:pPr lvl="0"/>
            <a:r>
              <a:rPr lang="en-CA" dirty="0"/>
              <a:t>Click to edit Master text styles</a:t>
            </a:r>
          </a:p>
        </p:txBody>
      </p:sp>
      <p:sp>
        <p:nvSpPr>
          <p:cNvPr id="7" name="Title 1"/>
          <p:cNvSpPr>
            <a:spLocks noGrp="1"/>
          </p:cNvSpPr>
          <p:nvPr>
            <p:ph type="title"/>
          </p:nvPr>
        </p:nvSpPr>
        <p:spPr>
          <a:xfrm>
            <a:off x="345825" y="257796"/>
            <a:ext cx="12192000" cy="543008"/>
          </a:xfrm>
          <a:prstGeom prst="rect">
            <a:avLst/>
          </a:prstGeom>
        </p:spPr>
        <p:txBody>
          <a:bodyPr lIns="0">
            <a:normAutofit/>
          </a:bodyPr>
          <a:lstStyle>
            <a:lvl1pPr>
              <a:defRPr sz="3138">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67075576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EXT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7" y="1179838"/>
            <a:ext cx="5636893" cy="4875001"/>
          </a:xfrm>
          <a:prstGeom prst="rect">
            <a:avLst/>
          </a:prstGeom>
        </p:spPr>
        <p:txBody>
          <a:bodyPr vert="horz"/>
          <a:lstStyle>
            <a:lvl1pPr marL="0" indent="0">
              <a:buNone/>
              <a:defRPr sz="1961">
                <a:solidFill>
                  <a:srgbClr val="002050"/>
                </a:solidFill>
              </a:defRPr>
            </a:lvl1pPr>
          </a:lstStyle>
          <a:p>
            <a:endParaRPr lang="en-US"/>
          </a:p>
        </p:txBody>
      </p:sp>
      <p:sp>
        <p:nvSpPr>
          <p:cNvPr id="7" name="Text Placeholder 4"/>
          <p:cNvSpPr>
            <a:spLocks noGrp="1"/>
          </p:cNvSpPr>
          <p:nvPr>
            <p:ph type="body" sz="quarter" idx="11" hasCustomPrompt="1"/>
          </p:nvPr>
        </p:nvSpPr>
        <p:spPr>
          <a:xfrm>
            <a:off x="353280" y="1900505"/>
            <a:ext cx="5623128" cy="3905293"/>
          </a:xfrm>
          <a:prstGeom prst="rect">
            <a:avLst/>
          </a:prstGeom>
        </p:spPr>
        <p:txBody>
          <a:bodyPr vert="horz"/>
          <a:lstStyle>
            <a:lvl1pPr marL="280178" indent="-280178">
              <a:lnSpc>
                <a:spcPct val="110000"/>
              </a:lnSpc>
              <a:buClr>
                <a:schemeClr val="tx1"/>
              </a:buClr>
              <a:buFont typeface="Arial"/>
              <a:buChar char="•"/>
              <a:defRPr sz="1373">
                <a:solidFill>
                  <a:schemeClr val="tx1"/>
                </a:solidFill>
              </a:defRPr>
            </a:lvl1pPr>
            <a:lvl2pPr marL="561856" indent="-280178">
              <a:lnSpc>
                <a:spcPct val="110000"/>
              </a:lnSpc>
              <a:buFont typeface="Lucida Grande"/>
              <a:buChar char="-"/>
              <a:defRPr sz="1373">
                <a:solidFill>
                  <a:schemeClr val="tx1"/>
                </a:solidFill>
              </a:defRPr>
            </a:lvl2pPr>
            <a:lvl3pPr marL="868661" indent="-280178">
              <a:lnSpc>
                <a:spcPct val="110000"/>
              </a:lnSpc>
              <a:buFont typeface="Courier New"/>
              <a:buChar char="o"/>
              <a:defRPr sz="1373">
                <a:solidFill>
                  <a:schemeClr val="tx1"/>
                </a:solidFill>
              </a:defRPr>
            </a:lvl3pPr>
            <a:lvl4pPr marL="1150338" indent="-280178">
              <a:lnSpc>
                <a:spcPct val="110000"/>
              </a:lnSpc>
              <a:buFont typeface="Courier New"/>
              <a:buChar char="o"/>
              <a:defRPr sz="1373">
                <a:solidFill>
                  <a:schemeClr val="tx1"/>
                </a:solidFill>
              </a:defRPr>
            </a:lvl4pPr>
            <a:lvl5pPr marL="1105553" indent="0">
              <a:buFont typeface="Wingdings" charset="2"/>
              <a:buNone/>
              <a:defRPr sz="1373">
                <a:solidFill>
                  <a:schemeClr val="tx1"/>
                </a:solidFill>
              </a:defRPr>
            </a:lvl5pPr>
          </a:lstStyle>
          <a:p>
            <a:pPr lvl="0"/>
            <a:r>
              <a:rPr lang="en-CA" dirty="0"/>
              <a:t>First level</a:t>
            </a:r>
          </a:p>
          <a:p>
            <a:pPr lvl="1"/>
            <a:r>
              <a:rPr lang="en-CA" dirty="0"/>
              <a:t>Second level</a:t>
            </a:r>
          </a:p>
          <a:p>
            <a:pPr lvl="2"/>
            <a:r>
              <a:rPr lang="en-CA" dirty="0"/>
              <a:t>Third level</a:t>
            </a:r>
            <a:endParaRPr lang="en-US" dirty="0"/>
          </a:p>
          <a:p>
            <a:pPr lvl="3"/>
            <a:endParaRPr lang="en-US" dirty="0"/>
          </a:p>
          <a:p>
            <a:pPr lvl="3"/>
            <a:endParaRPr lang="en-CA" dirty="0"/>
          </a:p>
        </p:txBody>
      </p:sp>
      <p:sp>
        <p:nvSpPr>
          <p:cNvPr id="8" name="Text Placeholder 3"/>
          <p:cNvSpPr>
            <a:spLocks noGrp="1"/>
          </p:cNvSpPr>
          <p:nvPr>
            <p:ph type="body" sz="quarter" idx="12"/>
          </p:nvPr>
        </p:nvSpPr>
        <p:spPr>
          <a:xfrm>
            <a:off x="345826" y="784484"/>
            <a:ext cx="5373879"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8">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1766134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326278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79505029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1708569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8959743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57816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511283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51765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1224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F9406C37-1267-4092-A3E4-2FCC75AA8F89}"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90500144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Bulleted Layou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50" y="1447801"/>
            <a:ext cx="11151917" cy="2609945"/>
          </a:xfrm>
        </p:spPr>
        <p:txBody>
          <a:bodyPr/>
          <a:lstStyle>
            <a:lvl1pPr marL="460190" indent="-460190">
              <a:buClr>
                <a:srgbClr val="FFFFFF"/>
              </a:buClr>
              <a:buSzPct val="70000"/>
              <a:buFontTx/>
              <a:buBlip>
                <a:blip r:embed="rId2"/>
              </a:buBlip>
              <a:defRPr sz="4000">
                <a:solidFill>
                  <a:schemeClr val="accent2"/>
                </a:solidFill>
              </a:defRPr>
            </a:lvl1pPr>
            <a:lvl2pPr marL="855328" indent="-395137">
              <a:buClr>
                <a:srgbClr val="FFFFFF"/>
              </a:buClr>
              <a:buSzPct val="70000"/>
              <a:buFontTx/>
              <a:buBlip>
                <a:blip r:embed="rId2"/>
              </a:buBlip>
              <a:defRPr sz="3200">
                <a:solidFill>
                  <a:schemeClr val="tx2"/>
                </a:solidFill>
              </a:defRPr>
            </a:lvl2pPr>
            <a:lvl3pPr marL="1258398" indent="-403071">
              <a:buClr>
                <a:srgbClr val="FFFFFF"/>
              </a:buClr>
              <a:buSzPct val="70000"/>
              <a:buFontTx/>
              <a:buBlip>
                <a:blip r:embed="rId2"/>
              </a:buBlip>
              <a:defRPr sz="2800">
                <a:solidFill>
                  <a:schemeClr val="tx2"/>
                </a:solidFill>
              </a:defRPr>
            </a:lvl3pPr>
            <a:lvl4pPr marL="1604328" indent="-345938">
              <a:buClr>
                <a:srgbClr val="FFFFFF"/>
              </a:buClr>
              <a:buSzPct val="70000"/>
              <a:buFontTx/>
              <a:buBlip>
                <a:blip r:embed="rId2"/>
              </a:buBlip>
              <a:defRPr sz="2400">
                <a:solidFill>
                  <a:schemeClr val="tx2"/>
                </a:solidFill>
              </a:defRPr>
            </a:lvl4pPr>
            <a:lvl5pPr marL="1940755" indent="-336418">
              <a:buClr>
                <a:srgbClr val="FFFFFF"/>
              </a:buClr>
              <a:buSzPct val="70000"/>
              <a:buFontTx/>
              <a:buBlip>
                <a:blip r:embed="rId2"/>
              </a:buBlip>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739181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99BC09F-0F6D-4156-B7D3-0474CA116DD3}"/>
              </a:ext>
            </a:extLst>
          </p:cNvPr>
          <p:cNvSpPr>
            <a:spLocks noGrp="1"/>
          </p:cNvSpPr>
          <p:nvPr>
            <p:ph type="body" sz="quarter" idx="10"/>
          </p:nvPr>
        </p:nvSpPr>
        <p:spPr>
          <a:xfrm>
            <a:off x="588963" y="2897188"/>
            <a:ext cx="2560320" cy="1575816"/>
          </a:xfrm>
        </p:spPr>
        <p:txBody>
          <a:bodyPr/>
          <a:lstStyle>
            <a:lvl1pPr marL="0" indent="0">
              <a:buNone/>
              <a:defRPr sz="2000">
                <a:latin typeface="+mj-lt"/>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5ECF824B-61B7-45FC-AE60-D781AD6141BB}"/>
              </a:ext>
            </a:extLst>
          </p:cNvPr>
          <p:cNvSpPr>
            <a:spLocks noGrp="1"/>
          </p:cNvSpPr>
          <p:nvPr>
            <p:ph type="body" sz="quarter" idx="11"/>
          </p:nvPr>
        </p:nvSpPr>
        <p:spPr>
          <a:xfrm>
            <a:off x="3370063" y="2897188"/>
            <a:ext cx="2560320" cy="1575816"/>
          </a:xfrm>
        </p:spPr>
        <p:txBody>
          <a:bodyPr/>
          <a:lstStyle>
            <a:lvl1pPr marL="0" indent="0">
              <a:buNone/>
              <a:defRPr lang="en-US" sz="2000" kern="1200" spc="0" baseline="0" dirty="0" smtClean="0">
                <a:gradFill>
                  <a:gsLst>
                    <a:gs pos="1250">
                      <a:schemeClr val="tx1"/>
                    </a:gs>
                    <a:gs pos="100000">
                      <a:schemeClr val="tx1"/>
                    </a:gs>
                  </a:gsLst>
                  <a:lin ang="5400000" scaled="0"/>
                </a:gradFill>
                <a:latin typeface="+mj-lt"/>
                <a:ea typeface="+mn-ea"/>
                <a:cs typeface="Segoe UI" panose="020B0502040204020203" pitchFamily="34" charset="0"/>
              </a:defRPr>
            </a:lvl1pPr>
            <a:lvl2pPr marL="0" indent="0">
              <a:buNone/>
              <a:defRPr sz="1600"/>
            </a:lvl2pPr>
            <a:lvl3pPr marL="0" indent="0">
              <a:buNone/>
              <a:defRPr sz="1200"/>
            </a:lvl3pPr>
            <a:lvl4pPr marL="0" indent="0">
              <a:buNone/>
              <a:defRPr sz="1100"/>
            </a:lvl4pPr>
            <a:lvl5pPr marL="0" indent="0">
              <a:buNone/>
              <a:defRPr sz="11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CE8D639B-8ACC-4D7B-B770-5BAB08F79D4D}"/>
              </a:ext>
            </a:extLst>
          </p:cNvPr>
          <p:cNvSpPr>
            <a:spLocks noGrp="1"/>
          </p:cNvSpPr>
          <p:nvPr>
            <p:ph type="body" sz="quarter" idx="12"/>
          </p:nvPr>
        </p:nvSpPr>
        <p:spPr>
          <a:xfrm>
            <a:off x="6151163" y="2897188"/>
            <a:ext cx="2560320" cy="1575816"/>
          </a:xfrm>
        </p:spPr>
        <p:txBody>
          <a:bodyPr/>
          <a:lstStyle>
            <a:lvl1pPr marL="0" indent="0">
              <a:buNone/>
              <a:defRPr lang="en-US" sz="2000" kern="1200" spc="0" baseline="0" dirty="0" smtClean="0">
                <a:gradFill>
                  <a:gsLst>
                    <a:gs pos="1250">
                      <a:schemeClr val="tx1"/>
                    </a:gs>
                    <a:gs pos="100000">
                      <a:schemeClr val="tx1"/>
                    </a:gs>
                  </a:gsLst>
                  <a:lin ang="5400000" scaled="0"/>
                </a:gradFill>
                <a:latin typeface="+mj-lt"/>
                <a:ea typeface="+mn-ea"/>
                <a:cs typeface="Segoe UI" panose="020B0502040204020203" pitchFamily="34" charset="0"/>
              </a:defRPr>
            </a:lvl1pPr>
            <a:lvl2pPr marL="0" indent="0">
              <a:buNone/>
              <a:defRPr sz="1600"/>
            </a:lvl2pPr>
            <a:lvl3pPr marL="0" indent="0">
              <a:buNone/>
              <a:defRPr sz="1200"/>
            </a:lvl3pPr>
            <a:lvl4pPr marL="0" indent="0">
              <a:buNone/>
              <a:defRPr sz="1100"/>
            </a:lvl4pPr>
            <a:lvl5pPr marL="0" indent="0">
              <a:buNone/>
              <a:defRPr sz="11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29707D9C-E677-488C-8837-9B02AC575003}"/>
              </a:ext>
            </a:extLst>
          </p:cNvPr>
          <p:cNvSpPr>
            <a:spLocks noGrp="1"/>
          </p:cNvSpPr>
          <p:nvPr>
            <p:ph type="body" sz="quarter" idx="13"/>
          </p:nvPr>
        </p:nvSpPr>
        <p:spPr>
          <a:xfrm>
            <a:off x="8932264" y="2897188"/>
            <a:ext cx="2560320" cy="1575816"/>
          </a:xfrm>
        </p:spPr>
        <p:txBody>
          <a:bodyPr/>
          <a:lstStyle>
            <a:lvl1pPr marL="0" indent="0">
              <a:buNone/>
              <a:defRPr lang="en-US" sz="2000" kern="1200" spc="0" baseline="0" dirty="0" smtClean="0">
                <a:gradFill>
                  <a:gsLst>
                    <a:gs pos="1250">
                      <a:schemeClr val="tx1"/>
                    </a:gs>
                    <a:gs pos="100000">
                      <a:schemeClr val="tx1"/>
                    </a:gs>
                  </a:gsLst>
                  <a:lin ang="5400000" scaled="0"/>
                </a:gradFill>
                <a:latin typeface="+mj-lt"/>
                <a:ea typeface="+mn-ea"/>
                <a:cs typeface="Segoe UI" panose="020B0502040204020203" pitchFamily="34" charset="0"/>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B2AE9EED-1385-44EB-8E87-B90C3EC5875C}"/>
              </a:ext>
            </a:extLst>
          </p:cNvPr>
          <p:cNvSpPr>
            <a:spLocks noGrp="1"/>
          </p:cNvSpPr>
          <p:nvPr>
            <p:ph type="body" sz="quarter" idx="14"/>
          </p:nvPr>
        </p:nvSpPr>
        <p:spPr>
          <a:xfrm>
            <a:off x="584519" y="1011238"/>
            <a:ext cx="11018519" cy="307777"/>
          </a:xfrm>
        </p:spPr>
        <p:txBody>
          <a:bodyPr/>
          <a:lstStyle>
            <a:lvl1pPr marL="0" indent="0">
              <a:buNone/>
              <a:defRPr sz="20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6432949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4473575" cy="1612749"/>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3268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75587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038FE-AAA7-4FB0-839F-5F1BBDE35D59}"/>
              </a:ext>
            </a:extLst>
          </p:cNvPr>
          <p:cNvSpPr>
            <a:spLocks noGrp="1"/>
          </p:cNvSpPr>
          <p:nvPr>
            <p:ph type="body" sz="quarter" idx="14"/>
          </p:nvPr>
        </p:nvSpPr>
        <p:spPr>
          <a:xfrm>
            <a:off x="8095786" y="1651851"/>
            <a:ext cx="3510998" cy="2015936"/>
          </a:xfrm>
        </p:spPr>
        <p:txBody>
          <a:bodyPr/>
          <a:lstStyle>
            <a:lvl1pPr marL="0" indent="0">
              <a:spcBef>
                <a:spcPts val="588"/>
              </a:spcBef>
              <a:spcAft>
                <a:spcPts val="1176"/>
              </a:spcAft>
              <a:buNone/>
              <a:defRPr sz="2000" spc="0" baseline="0">
                <a:solidFill>
                  <a:schemeClr val="tx2"/>
                </a:solidFill>
                <a:latin typeface="+mn-lt"/>
              </a:defRPr>
            </a:lvl1pPr>
            <a:lvl2pPr marL="0" indent="0">
              <a:spcBef>
                <a:spcPts val="588"/>
              </a:spcBef>
              <a:spcAft>
                <a:spcPts val="588"/>
              </a:spcAft>
              <a:buNone/>
              <a:defRPr sz="1800" b="1"/>
            </a:lvl2pPr>
            <a:lvl3pPr marL="0" indent="0">
              <a:spcBef>
                <a:spcPts val="600"/>
              </a:spcBef>
              <a:spcAft>
                <a:spcPts val="600"/>
              </a:spcAft>
              <a:buFont typeface="Arial" panose="020B0604020202020204" pitchFamily="34" charset="0"/>
              <a:buNone/>
              <a:defRPr sz="1800">
                <a:solidFill>
                  <a:schemeClr val="tx1"/>
                </a:solidFill>
                <a:latin typeface="+mn-lt"/>
              </a:defRPr>
            </a:lvl3pPr>
            <a:lvl4pPr marL="0" indent="0">
              <a:spcBef>
                <a:spcPts val="600"/>
              </a:spcBef>
              <a:spcAft>
                <a:spcPts val="600"/>
              </a:spcAft>
              <a:buFont typeface="Arial" panose="020B0604020202020204" pitchFamily="34" charset="0"/>
              <a:buNone/>
              <a:defRPr sz="1400"/>
            </a:lvl4pPr>
            <a:lvl5pPr marL="0" indent="0">
              <a:spcBef>
                <a:spcPts val="600"/>
              </a:spcBef>
              <a:spcAft>
                <a:spcPts val="600"/>
              </a:spcAft>
              <a:buNone/>
              <a:defRPr sz="1400" b="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D2ABE58C-A6AD-42EB-9D0B-D217D0F88D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870507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1040819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893476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049388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996677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04165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61657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8706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04212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7931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9685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12739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0447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488117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755236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2572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2500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09850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95895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6070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339721209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336877573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31950"/>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80597641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216899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31950"/>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03858591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06731545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49511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Bulleted Layou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50" y="1447801"/>
            <a:ext cx="11151917" cy="2609945"/>
          </a:xfrm>
        </p:spPr>
        <p:txBody>
          <a:bodyPr/>
          <a:lstStyle>
            <a:lvl1pPr marL="460190" indent="-460190">
              <a:buClr>
                <a:srgbClr val="FFFFFF"/>
              </a:buClr>
              <a:buSzPct val="70000"/>
              <a:buFontTx/>
              <a:buBlip>
                <a:blip r:embed="rId2"/>
              </a:buBlip>
              <a:defRPr sz="4000">
                <a:solidFill>
                  <a:schemeClr val="accent2"/>
                </a:solidFill>
              </a:defRPr>
            </a:lvl1pPr>
            <a:lvl2pPr marL="855328" indent="-395137">
              <a:buClr>
                <a:srgbClr val="FFFFFF"/>
              </a:buClr>
              <a:buSzPct val="70000"/>
              <a:buFontTx/>
              <a:buBlip>
                <a:blip r:embed="rId2"/>
              </a:buBlip>
              <a:defRPr sz="3200">
                <a:solidFill>
                  <a:schemeClr val="tx2"/>
                </a:solidFill>
              </a:defRPr>
            </a:lvl2pPr>
            <a:lvl3pPr marL="1258398" indent="-403071">
              <a:buClr>
                <a:srgbClr val="FFFFFF"/>
              </a:buClr>
              <a:buSzPct val="70000"/>
              <a:buFontTx/>
              <a:buBlip>
                <a:blip r:embed="rId2"/>
              </a:buBlip>
              <a:defRPr sz="2800">
                <a:solidFill>
                  <a:schemeClr val="tx2"/>
                </a:solidFill>
              </a:defRPr>
            </a:lvl3pPr>
            <a:lvl4pPr marL="1604328" indent="-345938">
              <a:buClr>
                <a:srgbClr val="FFFFFF"/>
              </a:buClr>
              <a:buSzPct val="70000"/>
              <a:buFontTx/>
              <a:buBlip>
                <a:blip r:embed="rId2"/>
              </a:buBlip>
              <a:defRPr sz="2400">
                <a:solidFill>
                  <a:schemeClr val="tx2"/>
                </a:solidFill>
              </a:defRPr>
            </a:lvl4pPr>
            <a:lvl5pPr marL="1940755" indent="-336418">
              <a:buClr>
                <a:srgbClr val="FFFFFF"/>
              </a:buClr>
              <a:buSzPct val="70000"/>
              <a:buFontTx/>
              <a:buBlip>
                <a:blip r:embed="rId2"/>
              </a:buBlip>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944161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3_TITLE, SUBHEAD, BODY TEXT 2 COL">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80" y="1900505"/>
            <a:ext cx="5623128" cy="3905293"/>
          </a:xfrm>
          <a:prstGeom prst="rect">
            <a:avLst/>
          </a:prstGeom>
        </p:spPr>
        <p:txBody>
          <a:bodyPr vert="horz"/>
          <a:lstStyle>
            <a:lvl1pPr marL="280178" indent="-280178">
              <a:lnSpc>
                <a:spcPct val="110000"/>
              </a:lnSpc>
              <a:buClr>
                <a:schemeClr val="tx1"/>
              </a:buClr>
              <a:buFont typeface="Arial"/>
              <a:buChar char="•"/>
              <a:defRPr sz="1373">
                <a:solidFill>
                  <a:schemeClr val="tx1"/>
                </a:solidFill>
              </a:defRPr>
            </a:lvl1pPr>
            <a:lvl2pPr marL="561856" indent="-280178">
              <a:lnSpc>
                <a:spcPct val="110000"/>
              </a:lnSpc>
              <a:buFont typeface="Lucida Grande"/>
              <a:buChar char="-"/>
              <a:defRPr sz="1373">
                <a:solidFill>
                  <a:schemeClr val="tx1"/>
                </a:solidFill>
              </a:defRPr>
            </a:lvl2pPr>
            <a:lvl3pPr marL="868661" indent="-280178">
              <a:lnSpc>
                <a:spcPct val="110000"/>
              </a:lnSpc>
              <a:buFont typeface="Courier New"/>
              <a:buChar char="o"/>
              <a:defRPr sz="1373">
                <a:solidFill>
                  <a:schemeClr val="tx1"/>
                </a:solidFill>
              </a:defRPr>
            </a:lvl3pPr>
            <a:lvl4pPr marL="1150338" indent="-280178">
              <a:lnSpc>
                <a:spcPct val="110000"/>
              </a:lnSpc>
              <a:buFont typeface="Courier New"/>
              <a:buChar char="o"/>
              <a:defRPr sz="1373">
                <a:solidFill>
                  <a:schemeClr val="tx1"/>
                </a:solidFill>
              </a:defRPr>
            </a:lvl4pPr>
            <a:lvl5pPr marL="1105553" indent="0">
              <a:buFont typeface="Wingdings" charset="2"/>
              <a:buNone/>
              <a:defRPr sz="1373">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6" name="Text Placeholder 4"/>
          <p:cNvSpPr>
            <a:spLocks noGrp="1"/>
          </p:cNvSpPr>
          <p:nvPr>
            <p:ph type="body" sz="quarter" idx="12" hasCustomPrompt="1"/>
          </p:nvPr>
        </p:nvSpPr>
        <p:spPr>
          <a:xfrm>
            <a:off x="6198625" y="1900505"/>
            <a:ext cx="5623128" cy="3905293"/>
          </a:xfrm>
          <a:prstGeom prst="rect">
            <a:avLst/>
          </a:prstGeom>
        </p:spPr>
        <p:txBody>
          <a:bodyPr vert="horz"/>
          <a:lstStyle>
            <a:lvl1pPr marL="280178" indent="-280178">
              <a:lnSpc>
                <a:spcPct val="110000"/>
              </a:lnSpc>
              <a:buClr>
                <a:schemeClr val="tx1"/>
              </a:buClr>
              <a:buFont typeface="Arial"/>
              <a:buChar char="•"/>
              <a:defRPr sz="1373">
                <a:solidFill>
                  <a:schemeClr val="tx1"/>
                </a:solidFill>
              </a:defRPr>
            </a:lvl1pPr>
            <a:lvl2pPr marL="561856" indent="-280178">
              <a:lnSpc>
                <a:spcPct val="110000"/>
              </a:lnSpc>
              <a:buFont typeface="Lucida Grande"/>
              <a:buChar char="-"/>
              <a:defRPr sz="1373">
                <a:solidFill>
                  <a:schemeClr val="tx1"/>
                </a:solidFill>
              </a:defRPr>
            </a:lvl2pPr>
            <a:lvl3pPr marL="868661" indent="-280178">
              <a:lnSpc>
                <a:spcPct val="110000"/>
              </a:lnSpc>
              <a:buFont typeface="Courier New"/>
              <a:buChar char="o"/>
              <a:defRPr sz="1373">
                <a:solidFill>
                  <a:schemeClr val="tx1"/>
                </a:solidFill>
              </a:defRPr>
            </a:lvl3pPr>
            <a:lvl4pPr marL="1150338" indent="-280178">
              <a:lnSpc>
                <a:spcPct val="110000"/>
              </a:lnSpc>
              <a:buFont typeface="Courier New"/>
              <a:buChar char="o"/>
              <a:defRPr sz="1373">
                <a:solidFill>
                  <a:schemeClr val="tx1"/>
                </a:solidFill>
              </a:defRPr>
            </a:lvl4pPr>
            <a:lvl5pPr marL="1105553" indent="0">
              <a:buFont typeface="Wingdings" charset="2"/>
              <a:buNone/>
              <a:defRPr sz="1373">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9" name="Text Placeholder 3"/>
          <p:cNvSpPr>
            <a:spLocks noGrp="1"/>
          </p:cNvSpPr>
          <p:nvPr>
            <p:ph type="body" sz="quarter" idx="10"/>
          </p:nvPr>
        </p:nvSpPr>
        <p:spPr>
          <a:xfrm>
            <a:off x="345826" y="784484"/>
            <a:ext cx="5373879" cy="396682"/>
          </a:xfrm>
          <a:prstGeom prst="rect">
            <a:avLst/>
          </a:prstGeom>
        </p:spPr>
        <p:txBody>
          <a:bodyPr vert="horz"/>
          <a:lstStyle>
            <a:lvl1pPr marL="0" indent="0">
              <a:buNone/>
              <a:defRPr sz="2157"/>
            </a:lvl1pPr>
          </a:lstStyle>
          <a:p>
            <a:pPr lvl="0"/>
            <a:r>
              <a:rPr lang="en-CA" dirty="0"/>
              <a:t>Click to edit Master text styles</a:t>
            </a:r>
          </a:p>
        </p:txBody>
      </p:sp>
      <p:sp>
        <p:nvSpPr>
          <p:cNvPr id="7" name="Title 1"/>
          <p:cNvSpPr>
            <a:spLocks noGrp="1"/>
          </p:cNvSpPr>
          <p:nvPr>
            <p:ph type="title"/>
          </p:nvPr>
        </p:nvSpPr>
        <p:spPr>
          <a:xfrm>
            <a:off x="345825" y="257796"/>
            <a:ext cx="12192000" cy="543008"/>
          </a:xfrm>
          <a:prstGeom prst="rect">
            <a:avLst/>
          </a:prstGeom>
        </p:spPr>
        <p:txBody>
          <a:bodyPr lIns="0">
            <a:normAutofit/>
          </a:bodyPr>
          <a:lstStyle>
            <a:lvl1pPr>
              <a:defRPr sz="3138">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3591939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EXT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7" y="1179838"/>
            <a:ext cx="5636893" cy="4875001"/>
          </a:xfrm>
          <a:prstGeom prst="rect">
            <a:avLst/>
          </a:prstGeom>
        </p:spPr>
        <p:txBody>
          <a:bodyPr vert="horz"/>
          <a:lstStyle>
            <a:lvl1pPr marL="0" indent="0">
              <a:buNone/>
              <a:defRPr sz="1961">
                <a:solidFill>
                  <a:srgbClr val="002050"/>
                </a:solidFill>
              </a:defRPr>
            </a:lvl1pPr>
          </a:lstStyle>
          <a:p>
            <a:endParaRPr lang="en-US"/>
          </a:p>
        </p:txBody>
      </p:sp>
      <p:sp>
        <p:nvSpPr>
          <p:cNvPr id="7" name="Text Placeholder 4"/>
          <p:cNvSpPr>
            <a:spLocks noGrp="1"/>
          </p:cNvSpPr>
          <p:nvPr>
            <p:ph type="body" sz="quarter" idx="11" hasCustomPrompt="1"/>
          </p:nvPr>
        </p:nvSpPr>
        <p:spPr>
          <a:xfrm>
            <a:off x="353280" y="1900505"/>
            <a:ext cx="5623128" cy="3905293"/>
          </a:xfrm>
          <a:prstGeom prst="rect">
            <a:avLst/>
          </a:prstGeom>
        </p:spPr>
        <p:txBody>
          <a:bodyPr vert="horz"/>
          <a:lstStyle>
            <a:lvl1pPr marL="280178" indent="-280178">
              <a:lnSpc>
                <a:spcPct val="110000"/>
              </a:lnSpc>
              <a:buClr>
                <a:schemeClr val="tx1"/>
              </a:buClr>
              <a:buFont typeface="Arial"/>
              <a:buChar char="•"/>
              <a:defRPr sz="1373">
                <a:solidFill>
                  <a:schemeClr val="tx1"/>
                </a:solidFill>
              </a:defRPr>
            </a:lvl1pPr>
            <a:lvl2pPr marL="561856" indent="-280178">
              <a:lnSpc>
                <a:spcPct val="110000"/>
              </a:lnSpc>
              <a:buFont typeface="Lucida Grande"/>
              <a:buChar char="-"/>
              <a:defRPr sz="1373">
                <a:solidFill>
                  <a:schemeClr val="tx1"/>
                </a:solidFill>
              </a:defRPr>
            </a:lvl2pPr>
            <a:lvl3pPr marL="868661" indent="-280178">
              <a:lnSpc>
                <a:spcPct val="110000"/>
              </a:lnSpc>
              <a:buFont typeface="Courier New"/>
              <a:buChar char="o"/>
              <a:defRPr sz="1373">
                <a:solidFill>
                  <a:schemeClr val="tx1"/>
                </a:solidFill>
              </a:defRPr>
            </a:lvl3pPr>
            <a:lvl4pPr marL="1150338" indent="-280178">
              <a:lnSpc>
                <a:spcPct val="110000"/>
              </a:lnSpc>
              <a:buFont typeface="Courier New"/>
              <a:buChar char="o"/>
              <a:defRPr sz="1373">
                <a:solidFill>
                  <a:schemeClr val="tx1"/>
                </a:solidFill>
              </a:defRPr>
            </a:lvl4pPr>
            <a:lvl5pPr marL="1105553" indent="0">
              <a:buFont typeface="Wingdings" charset="2"/>
              <a:buNone/>
              <a:defRPr sz="1373">
                <a:solidFill>
                  <a:schemeClr val="tx1"/>
                </a:solidFill>
              </a:defRPr>
            </a:lvl5pPr>
          </a:lstStyle>
          <a:p>
            <a:pPr lvl="0"/>
            <a:r>
              <a:rPr lang="en-CA" dirty="0"/>
              <a:t>First level</a:t>
            </a:r>
          </a:p>
          <a:p>
            <a:pPr lvl="1"/>
            <a:r>
              <a:rPr lang="en-CA" dirty="0"/>
              <a:t>Second level</a:t>
            </a:r>
          </a:p>
          <a:p>
            <a:pPr lvl="2"/>
            <a:r>
              <a:rPr lang="en-CA" dirty="0"/>
              <a:t>Third level</a:t>
            </a:r>
            <a:endParaRPr lang="en-US" dirty="0"/>
          </a:p>
          <a:p>
            <a:pPr lvl="3"/>
            <a:endParaRPr lang="en-US" dirty="0"/>
          </a:p>
          <a:p>
            <a:pPr lvl="3"/>
            <a:endParaRPr lang="en-CA" dirty="0"/>
          </a:p>
        </p:txBody>
      </p:sp>
      <p:sp>
        <p:nvSpPr>
          <p:cNvPr id="8" name="Text Placeholder 3"/>
          <p:cNvSpPr>
            <a:spLocks noGrp="1"/>
          </p:cNvSpPr>
          <p:nvPr>
            <p:ph type="body" sz="quarter" idx="12"/>
          </p:nvPr>
        </p:nvSpPr>
        <p:spPr>
          <a:xfrm>
            <a:off x="345826" y="784484"/>
            <a:ext cx="5373879"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8">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109471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43709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50052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6801060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F9406C37-1267-4092-A3E4-2FCC75AA8F89}"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483406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64036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95559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09463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4_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4479"/>
            <a:ext cx="12192000" cy="6853521"/>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120180"/>
            <a:ext cx="10242698" cy="1726206"/>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p:nvPr>
        </p:nvSpPr>
        <p:spPr>
          <a:xfrm>
            <a:off x="1949302" y="5271256"/>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127450"/>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3323" y="5108566"/>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3956319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052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49510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6023944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27160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208076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60952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568662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89039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660226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543647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50DA79B-5EAE-4285-B6C0-1F487C8CA1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988"/>
          <a:stretch/>
        </p:blipFill>
        <p:spPr>
          <a:xfrm>
            <a:off x="-161611" y="-53197"/>
            <a:ext cx="12515222" cy="696439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446206"/>
            <a:ext cx="10242698" cy="140017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p:nvPr>
        </p:nvSpPr>
        <p:spPr>
          <a:xfrm>
            <a:off x="1949302" y="5439884"/>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296078"/>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0" y="5445558"/>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4241224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4887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46594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44179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98961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1763193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15640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1285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698890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8403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97">
          <p15:clr>
            <a:srgbClr val="5ACBF0"/>
          </p15:clr>
        </p15:guide>
        <p15:guide id="2" orient="horz" pos="922">
          <p15:clr>
            <a:srgbClr val="5ACBF0"/>
          </p15:clr>
        </p15:guide>
        <p15:guide id="3" orient="horz" pos="29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C092228-98FB-4B79-86CD-EB9BF7C81EE3}"/>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8517898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18">
          <p15:clr>
            <a:srgbClr val="5ACBF0"/>
          </p15:clr>
        </p15:guide>
        <p15:guide id="4" orient="horz" pos="1301">
          <p15:clr>
            <a:srgbClr val="5ACBF0"/>
          </p15:clr>
        </p15:guide>
        <p15:guide id="5" orient="horz" pos="29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4303753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Tree>
    <p:extLst>
      <p:ext uri="{BB962C8B-B14F-4D97-AF65-F5344CB8AC3E}">
        <p14:creationId xmlns:p14="http://schemas.microsoft.com/office/powerpoint/2010/main" val="232059173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4100508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14108054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37958360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690688"/>
            <a:ext cx="3992451" cy="5167312"/>
          </a:xfrm>
          <a:prstGeom prst="rect">
            <a:avLst/>
          </a:prstGeom>
        </p:spPr>
      </p:pic>
      <p:sp>
        <p:nvSpPr>
          <p:cNvPr id="3" name="Content Placeholder 2"/>
          <p:cNvSpPr>
            <a:spLocks noGrp="1"/>
          </p:cNvSpPr>
          <p:nvPr>
            <p:ph idx="1"/>
          </p:nvPr>
        </p:nvSpPr>
        <p:spPr>
          <a:xfrm>
            <a:off x="4709054" y="1825625"/>
            <a:ext cx="6644745" cy="4351338"/>
          </a:xfrm>
        </p:spPr>
        <p:txBody>
          <a:bodyPr/>
          <a:lstStyle>
            <a:lvl1pPr marL="0" indent="0">
              <a:buNone/>
              <a:defRPr/>
            </a:lvl1pPr>
            <a:lvl2pPr marL="457200" indent="0">
              <a:buFont typeface="Arial" panose="020B0604020202020204" pitchFamily="34" charse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365125"/>
            <a:ext cx="12192000" cy="1325563"/>
          </a:xfrm>
          <a:solidFill>
            <a:schemeClr val="accent1"/>
          </a:solidFill>
        </p:spPr>
        <p:txBody>
          <a:bodyPr/>
          <a:lstStyle>
            <a:lvl1pPr>
              <a:defRPr>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300504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687997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648954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34456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8532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96469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38495257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830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67250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45889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2963920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08682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28485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25916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461550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2212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119994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0142681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994643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880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09676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1460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0317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5093213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1048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60186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3704967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729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97">
          <p15:clr>
            <a:srgbClr val="5ACBF0"/>
          </p15:clr>
        </p15:guide>
        <p15:guide id="2" orient="horz" pos="922">
          <p15:clr>
            <a:srgbClr val="5ACBF0"/>
          </p15:clr>
        </p15:guide>
        <p15:guide id="3" orient="horz" pos="29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41891078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C092228-98FB-4B79-86CD-EB9BF7C81EE3}"/>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778466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18">
          <p15:clr>
            <a:srgbClr val="5ACBF0"/>
          </p15:clr>
        </p15:guide>
        <p15:guide id="4" orient="horz" pos="1301">
          <p15:clr>
            <a:srgbClr val="5ACBF0"/>
          </p15:clr>
        </p15:guide>
        <p15:guide id="5" orient="horz" pos="29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Tree>
    <p:extLst>
      <p:ext uri="{BB962C8B-B14F-4D97-AF65-F5344CB8AC3E}">
        <p14:creationId xmlns:p14="http://schemas.microsoft.com/office/powerpoint/2010/main" val="269639480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681530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311776391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6326082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619026"/>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a:xfrm>
            <a:off x="426424" y="224114"/>
            <a:ext cx="11765576" cy="744014"/>
          </a:xfrm>
        </p:spPr>
        <p:txBody>
          <a:bodyPr/>
          <a:lstStyle/>
          <a:p>
            <a:r>
              <a:rPr lang="en-US"/>
              <a:t>Click to edit Master title style</a:t>
            </a:r>
          </a:p>
        </p:txBody>
      </p:sp>
    </p:spTree>
    <p:extLst>
      <p:ext uri="{BB962C8B-B14F-4D97-AF65-F5344CB8AC3E}">
        <p14:creationId xmlns:p14="http://schemas.microsoft.com/office/powerpoint/2010/main" val="334175314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26425" y="1979886"/>
            <a:ext cx="4809836" cy="1970616"/>
          </a:xfrm>
        </p:spPr>
        <p:txBody>
          <a:bodyPr/>
          <a:lstStyle>
            <a:lvl1pPr>
              <a:defRPr sz="2353">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DBD35B3-EB55-480E-812F-CFBFFBA5BC6F}"/>
              </a:ext>
            </a:extLst>
          </p:cNvPr>
          <p:cNvSpPr>
            <a:spLocks noGrp="1"/>
          </p:cNvSpPr>
          <p:nvPr>
            <p:ph type="title"/>
          </p:nvPr>
        </p:nvSpPr>
        <p:spPr>
          <a:xfrm>
            <a:off x="426425" y="224114"/>
            <a:ext cx="5433953" cy="744014"/>
          </a:xfrm>
        </p:spPr>
        <p:txBody>
          <a:bodyPr/>
          <a:lstStyle/>
          <a:p>
            <a:r>
              <a:rPr lang="en-US"/>
              <a:t>Click to edit Master title style</a:t>
            </a:r>
          </a:p>
        </p:txBody>
      </p:sp>
    </p:spTree>
    <p:extLst>
      <p:ext uri="{BB962C8B-B14F-4D97-AF65-F5344CB8AC3E}">
        <p14:creationId xmlns:p14="http://schemas.microsoft.com/office/powerpoint/2010/main" val="2646686354"/>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99026539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492357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0708683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210332" y="2044109"/>
            <a:ext cx="6644745" cy="43513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34090"/>
            <a:ext cx="4420256" cy="6323910"/>
          </a:xfrm>
          <a:prstGeom prst="rect">
            <a:avLst/>
          </a:prstGeom>
        </p:spPr>
      </p:pic>
      <p:sp>
        <p:nvSpPr>
          <p:cNvPr id="2" name="Title 1"/>
          <p:cNvSpPr>
            <a:spLocks noGrp="1"/>
          </p:cNvSpPr>
          <p:nvPr>
            <p:ph type="title"/>
          </p:nvPr>
        </p:nvSpPr>
        <p:spPr>
          <a:xfrm>
            <a:off x="0" y="365125"/>
            <a:ext cx="12192000" cy="1325563"/>
          </a:xfrm>
          <a:solidFill>
            <a:schemeClr val="accent1"/>
          </a:solidFill>
        </p:spPr>
        <p:txBody>
          <a:bodyPr/>
          <a:lstStyle>
            <a:lvl1pPr>
              <a:defRPr>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0213689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427858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21212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0642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69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4969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8882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002291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14988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613812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086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690688"/>
            <a:ext cx="3992451" cy="5167312"/>
          </a:xfrm>
          <a:prstGeom prst="rect">
            <a:avLst/>
          </a:prstGeom>
        </p:spPr>
      </p:pic>
      <p:sp>
        <p:nvSpPr>
          <p:cNvPr id="3" name="Content Placeholder 2"/>
          <p:cNvSpPr>
            <a:spLocks noGrp="1"/>
          </p:cNvSpPr>
          <p:nvPr>
            <p:ph idx="1"/>
          </p:nvPr>
        </p:nvSpPr>
        <p:spPr>
          <a:xfrm>
            <a:off x="4709054" y="1825625"/>
            <a:ext cx="6644745" cy="4351338"/>
          </a:xfrm>
        </p:spPr>
        <p:txBody>
          <a:bodyPr/>
          <a:lstStyle>
            <a:lvl1pPr marL="0" indent="0">
              <a:buNone/>
              <a:defRPr/>
            </a:lvl1pPr>
            <a:lvl2pPr marL="457200" indent="0">
              <a:buFont typeface="Arial" panose="020B0604020202020204" pitchFamily="34" charse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365125"/>
            <a:ext cx="12192000" cy="1325563"/>
          </a:xfrm>
          <a:solidFill>
            <a:schemeClr val="accent1"/>
          </a:solidFill>
        </p:spPr>
        <p:txBody>
          <a:bodyPr/>
          <a:lstStyle>
            <a:lvl1pPr>
              <a:defRPr>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7812953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941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0507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5391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687289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143087061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31950"/>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5118072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Bulleted Layou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50" y="1447801"/>
            <a:ext cx="11151917" cy="2609945"/>
          </a:xfrm>
        </p:spPr>
        <p:txBody>
          <a:bodyPr/>
          <a:lstStyle>
            <a:lvl1pPr marL="460190" indent="-460190">
              <a:buClr>
                <a:srgbClr val="FFFFFF"/>
              </a:buClr>
              <a:buSzPct val="70000"/>
              <a:buFontTx/>
              <a:buBlip>
                <a:blip r:embed="rId2"/>
              </a:buBlip>
              <a:defRPr sz="4000">
                <a:solidFill>
                  <a:schemeClr val="accent2"/>
                </a:solidFill>
              </a:defRPr>
            </a:lvl1pPr>
            <a:lvl2pPr marL="855328" indent="-395137">
              <a:buClr>
                <a:srgbClr val="FFFFFF"/>
              </a:buClr>
              <a:buSzPct val="70000"/>
              <a:buFontTx/>
              <a:buBlip>
                <a:blip r:embed="rId2"/>
              </a:buBlip>
              <a:defRPr sz="3200">
                <a:solidFill>
                  <a:schemeClr val="tx2"/>
                </a:solidFill>
              </a:defRPr>
            </a:lvl2pPr>
            <a:lvl3pPr marL="1258398" indent="-403071">
              <a:buClr>
                <a:srgbClr val="FFFFFF"/>
              </a:buClr>
              <a:buSzPct val="70000"/>
              <a:buFontTx/>
              <a:buBlip>
                <a:blip r:embed="rId2"/>
              </a:buBlip>
              <a:defRPr sz="2800">
                <a:solidFill>
                  <a:schemeClr val="tx2"/>
                </a:solidFill>
              </a:defRPr>
            </a:lvl3pPr>
            <a:lvl4pPr marL="1604328" indent="-345938">
              <a:buClr>
                <a:srgbClr val="FFFFFF"/>
              </a:buClr>
              <a:buSzPct val="70000"/>
              <a:buFontTx/>
              <a:buBlip>
                <a:blip r:embed="rId2"/>
              </a:buBlip>
              <a:defRPr sz="2400">
                <a:solidFill>
                  <a:schemeClr val="tx2"/>
                </a:solidFill>
              </a:defRPr>
            </a:lvl4pPr>
            <a:lvl5pPr marL="1940755" indent="-336418">
              <a:buClr>
                <a:srgbClr val="FFFFFF"/>
              </a:buClr>
              <a:buSzPct val="70000"/>
              <a:buFontTx/>
              <a:buBlip>
                <a:blip r:embed="rId2"/>
              </a:buBlip>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08165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4_HEADLIN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AD4DB4ED-7B2F-4B70-B22E-53488F1C87DE}"/>
              </a:ext>
            </a:extLst>
          </p:cNvPr>
          <p:cNvSpPr>
            <a:spLocks noGrp="1"/>
          </p:cNvSpPr>
          <p:nvPr>
            <p:ph type="title" hasCustomPrompt="1"/>
          </p:nvPr>
        </p:nvSpPr>
        <p:spPr>
          <a:xfrm>
            <a:off x="387059" y="335067"/>
            <a:ext cx="10819784" cy="1143000"/>
          </a:xfrm>
        </p:spPr>
        <p:txBody>
          <a:bodyPr vert="horz" lIns="0" tIns="0" rIns="0" bIns="0" rtlCol="0" anchor="t" anchorCtr="0">
            <a:noAutofit/>
          </a:bodyPr>
          <a:lstStyle>
            <a:lvl1pPr>
              <a:defRPr lang="en-US" b="0">
                <a:gradFill>
                  <a:gsLst>
                    <a:gs pos="0">
                      <a:schemeClr val="tx1"/>
                    </a:gs>
                    <a:gs pos="100000">
                      <a:schemeClr val="tx1"/>
                    </a:gs>
                  </a:gsLst>
                  <a:lin ang="5400000" scaled="1"/>
                </a:gradFill>
              </a:defRPr>
            </a:lvl1pPr>
          </a:lstStyle>
          <a:p>
            <a:pPr lvl="0">
              <a:buClrTx/>
            </a:pPr>
            <a:r>
              <a:rPr lang="en-US"/>
              <a:t>Headline</a:t>
            </a:r>
          </a:p>
        </p:txBody>
      </p:sp>
    </p:spTree>
    <p:extLst>
      <p:ext uri="{BB962C8B-B14F-4D97-AF65-F5344CB8AC3E}">
        <p14:creationId xmlns:p14="http://schemas.microsoft.com/office/powerpoint/2010/main" val="15119281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97855544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216899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31950"/>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0490255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image" Target="../media/image8.emf"/><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theme" Target="../theme/theme3.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image" Target="../media/image8.emf"/><Relationship Id="rId8"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theme" Target="../theme/theme4.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theme" Target="../theme/theme5.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8" Type="http://schemas.openxmlformats.org/officeDocument/2006/relationships/slideLayout" Target="../slideLayouts/slideLayout107.xml"/><Relationship Id="rId3" Type="http://schemas.openxmlformats.org/officeDocument/2006/relationships/slideLayout" Target="../slideLayouts/slideLayout10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29" Type="http://schemas.openxmlformats.org/officeDocument/2006/relationships/theme" Target="../theme/theme6.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5"/>
    </p:custDataLst>
    <p:extLst>
      <p:ext uri="{BB962C8B-B14F-4D97-AF65-F5344CB8AC3E}">
        <p14:creationId xmlns:p14="http://schemas.microsoft.com/office/powerpoint/2010/main" val="4106551106"/>
      </p:ext>
    </p:extLst>
  </p:cSld>
  <p:clrMap bg1="lt1" tx1="dk1" bg2="lt2" tx2="dk2" accent1="accent1" accent2="accent2" accent3="accent3" accent4="accent4" accent5="accent5" accent6="accent6" hlink="hlink" folHlink="folHlink"/>
  <p:sldLayoutIdLst>
    <p:sldLayoutId id="2147483708" r:id="rId1"/>
    <p:sldLayoutId id="2147483799" r:id="rId2"/>
    <p:sldLayoutId id="2147483800" r:id="rId3"/>
    <p:sldLayoutId id="2147483740" r:id="rId4"/>
    <p:sldLayoutId id="2147483804" r:id="rId5"/>
    <p:sldLayoutId id="2147483802" r:id="rId6"/>
    <p:sldLayoutId id="2147483739" r:id="rId7"/>
    <p:sldLayoutId id="2147483721" r:id="rId8"/>
    <p:sldLayoutId id="2147483722" r:id="rId9"/>
    <p:sldLayoutId id="2147483728" r:id="rId10"/>
    <p:sldLayoutId id="2147483737" r:id="rId11"/>
    <p:sldLayoutId id="2147483742" r:id="rId12"/>
    <p:sldLayoutId id="214748380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1401317"/>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 id="2147483831" r:id="rId25"/>
    <p:sldLayoutId id="2147483832" r:id="rId26"/>
    <p:sldLayoutId id="2147483833" r:id="rId27"/>
    <p:sldLayoutId id="2147483834" r:id="rId28"/>
    <p:sldLayoutId id="2147483974" r:id="rId29"/>
    <p:sldLayoutId id="2147483975" r:id="rId30"/>
    <p:sldLayoutId id="21474839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727234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 id="2147483855" r:id="rId20"/>
    <p:sldLayoutId id="2147483856" r:id="rId21"/>
    <p:sldLayoutId id="2147483857" r:id="rId22"/>
    <p:sldLayoutId id="2147483858" r:id="rId23"/>
    <p:sldLayoutId id="2147483859" r:id="rId24"/>
    <p:sldLayoutId id="2147483860" r:id="rId25"/>
    <p:sldLayoutId id="2147483861" r:id="rId26"/>
    <p:sldLayoutId id="2147483862" r:id="rId27"/>
    <p:sldLayoutId id="2147483863" r:id="rId28"/>
    <p:sldLayoutId id="2147483864" r:id="rId29"/>
    <p:sldLayoutId id="2147483865" r:id="rId30"/>
    <p:sldLayoutId id="2147483866" r:id="rId31"/>
    <p:sldLayoutId id="2147483867" r:id="rId32"/>
    <p:sldLayoutId id="2147483868"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53963662"/>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8" r:id="rId18"/>
    <p:sldLayoutId id="2147483889" r:id="rId19"/>
    <p:sldLayoutId id="2147483890" r:id="rId20"/>
    <p:sldLayoutId id="2147483972" r:id="rId21"/>
    <p:sldLayoutId id="2147483973" r:id="rId2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2154597"/>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8" r:id="rId26"/>
    <p:sldLayoutId id="2147483919" r:id="rId27"/>
    <p:sldLayoutId id="2147483920" r:id="rId28"/>
    <p:sldLayoutId id="2147483921" r:id="rId29"/>
    <p:sldLayoutId id="2147483922" r:id="rId30"/>
    <p:sldLayoutId id="2147483923" r:id="rId31"/>
    <p:sldLayoutId id="2147483924" r:id="rId32"/>
    <p:sldLayoutId id="2147483927" r:id="rId33"/>
    <p:sldLayoutId id="2147483928" r:id="rId34"/>
    <p:sldLayoutId id="2147483929" r:id="rId35"/>
    <p:sldLayoutId id="2147483930" r:id="rId36"/>
    <p:sldLayoutId id="2147483931" r:id="rId37"/>
    <p:sldLayoutId id="2147483932" r:id="rId38"/>
    <p:sldLayoutId id="2147483933"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2423820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8" r:id="rId22"/>
    <p:sldLayoutId id="2147483960" r:id="rId23"/>
    <p:sldLayoutId id="2147483961" r:id="rId24"/>
    <p:sldLayoutId id="2147483963" r:id="rId25"/>
    <p:sldLayoutId id="2147483968" r:id="rId26"/>
    <p:sldLayoutId id="2147483970" r:id="rId27"/>
    <p:sldLayoutId id="2147483971"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emf"/><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102.xml.rels><?xml version="1.0" encoding="UTF-8" standalone="yes"?>
<Relationships xmlns="http://schemas.openxmlformats.org/package/2006/relationships"><Relationship Id="rId8" Type="http://schemas.openxmlformats.org/officeDocument/2006/relationships/image" Target="../media/image194.png"/><Relationship Id="rId13" Type="http://schemas.microsoft.com/office/2007/relationships/hdphoto" Target="../media/hdphoto4.wdp"/><Relationship Id="rId18" Type="http://schemas.openxmlformats.org/officeDocument/2006/relationships/image" Target="../media/image201.emf"/><Relationship Id="rId3" Type="http://schemas.openxmlformats.org/officeDocument/2006/relationships/image" Target="../media/image190.png"/><Relationship Id="rId21" Type="http://schemas.openxmlformats.org/officeDocument/2006/relationships/image" Target="../media/image204.emf"/><Relationship Id="rId7" Type="http://schemas.openxmlformats.org/officeDocument/2006/relationships/image" Target="../media/image193.emf"/><Relationship Id="rId12" Type="http://schemas.openxmlformats.org/officeDocument/2006/relationships/image" Target="../media/image196.png"/><Relationship Id="rId17" Type="http://schemas.openxmlformats.org/officeDocument/2006/relationships/image" Target="../media/image200.emf"/><Relationship Id="rId25" Type="http://schemas.openxmlformats.org/officeDocument/2006/relationships/customXml" Target="../ink/ink2.xml"/><Relationship Id="rId2" Type="http://schemas.openxmlformats.org/officeDocument/2006/relationships/notesSlide" Target="../notesSlides/notesSlide50.xml"/><Relationship Id="rId16" Type="http://schemas.openxmlformats.org/officeDocument/2006/relationships/image" Target="../media/image199.emf"/><Relationship Id="rId20" Type="http://schemas.openxmlformats.org/officeDocument/2006/relationships/image" Target="../media/image203.emf"/><Relationship Id="rId1" Type="http://schemas.openxmlformats.org/officeDocument/2006/relationships/slideLayout" Target="../slideLayouts/slideLayout76.xml"/><Relationship Id="rId6" Type="http://schemas.microsoft.com/office/2007/relationships/hdphoto" Target="../media/hdphoto1.wdp"/><Relationship Id="rId11" Type="http://schemas.microsoft.com/office/2007/relationships/hdphoto" Target="../media/hdphoto3.wdp"/><Relationship Id="rId24" Type="http://schemas.openxmlformats.org/officeDocument/2006/relationships/image" Target="../media/image196.emf"/><Relationship Id="rId5" Type="http://schemas.openxmlformats.org/officeDocument/2006/relationships/image" Target="../media/image192.png"/><Relationship Id="rId15" Type="http://schemas.openxmlformats.org/officeDocument/2006/relationships/image" Target="../media/image198.emf"/><Relationship Id="rId23" Type="http://schemas.openxmlformats.org/officeDocument/2006/relationships/customXml" Target="../ink/ink1.xml"/><Relationship Id="rId10" Type="http://schemas.openxmlformats.org/officeDocument/2006/relationships/image" Target="../media/image195.png"/><Relationship Id="rId19" Type="http://schemas.openxmlformats.org/officeDocument/2006/relationships/image" Target="../media/image202.png"/><Relationship Id="rId4" Type="http://schemas.openxmlformats.org/officeDocument/2006/relationships/image" Target="../media/image191.png"/><Relationship Id="rId9" Type="http://schemas.microsoft.com/office/2007/relationships/hdphoto" Target="../media/hdphoto2.wdp"/><Relationship Id="rId14" Type="http://schemas.openxmlformats.org/officeDocument/2006/relationships/image" Target="../media/image197.emf"/><Relationship Id="rId22" Type="http://schemas.openxmlformats.org/officeDocument/2006/relationships/image" Target="../media/image205.emf"/></Relationships>
</file>

<file path=ppt/slides/_rels/slide1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52.xml"/><Relationship Id="rId1" Type="http://schemas.openxmlformats.org/officeDocument/2006/relationships/slideLayout" Target="../slideLayouts/slideLayout83.xml"/></Relationships>
</file>

<file path=ppt/slides/_rels/slide10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53.xml"/><Relationship Id="rId1" Type="http://schemas.openxmlformats.org/officeDocument/2006/relationships/slideLayout" Target="../slideLayouts/slideLayout82.xml"/></Relationships>
</file>

<file path=ppt/slides/_rels/slide106.xml.rels><?xml version="1.0" encoding="UTF-8" standalone="yes"?>
<Relationships xmlns="http://schemas.openxmlformats.org/package/2006/relationships"><Relationship Id="rId8" Type="http://schemas.openxmlformats.org/officeDocument/2006/relationships/image" Target="../media/image214.sv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notesSlide" Target="../notesSlides/notesSlide54.xml"/><Relationship Id="rId1" Type="http://schemas.openxmlformats.org/officeDocument/2006/relationships/slideLayout" Target="../slideLayouts/slideLayout82.xml"/><Relationship Id="rId6" Type="http://schemas.openxmlformats.org/officeDocument/2006/relationships/image" Target="../media/image212.svg"/><Relationship Id="rId5" Type="http://schemas.openxmlformats.org/officeDocument/2006/relationships/image" Target="../media/image211.png"/><Relationship Id="rId4" Type="http://schemas.openxmlformats.org/officeDocument/2006/relationships/image" Target="../media/image210.svg"/></Relationships>
</file>

<file path=ppt/slides/_rels/slide10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55.xml"/><Relationship Id="rId1" Type="http://schemas.openxmlformats.org/officeDocument/2006/relationships/slideLayout" Target="../slideLayouts/slideLayout83.xml"/></Relationships>
</file>

<file path=ppt/slides/_rels/slide108.xml.rels><?xml version="1.0" encoding="UTF-8" standalone="yes"?>
<Relationships xmlns="http://schemas.openxmlformats.org/package/2006/relationships"><Relationship Id="rId8" Type="http://schemas.openxmlformats.org/officeDocument/2006/relationships/image" Target="../media/image220.svg"/><Relationship Id="rId13" Type="http://schemas.openxmlformats.org/officeDocument/2006/relationships/image" Target="../media/image174.png"/><Relationship Id="rId3" Type="http://schemas.openxmlformats.org/officeDocument/2006/relationships/image" Target="../media/image23.png"/><Relationship Id="rId7" Type="http://schemas.openxmlformats.org/officeDocument/2006/relationships/image" Target="../media/image219.png"/><Relationship Id="rId12" Type="http://schemas.openxmlformats.org/officeDocument/2006/relationships/image" Target="../media/image86.svg"/><Relationship Id="rId2" Type="http://schemas.openxmlformats.org/officeDocument/2006/relationships/image" Target="../media/image216.png"/><Relationship Id="rId16" Type="http://schemas.openxmlformats.org/officeDocument/2006/relationships/image" Target="../media/image99.svg"/><Relationship Id="rId1" Type="http://schemas.openxmlformats.org/officeDocument/2006/relationships/slideLayout" Target="../slideLayouts/slideLayout86.xml"/><Relationship Id="rId6" Type="http://schemas.openxmlformats.org/officeDocument/2006/relationships/image" Target="../media/image218.svg"/><Relationship Id="rId11" Type="http://schemas.openxmlformats.org/officeDocument/2006/relationships/image" Target="../media/image85.png"/><Relationship Id="rId5" Type="http://schemas.openxmlformats.org/officeDocument/2006/relationships/image" Target="../media/image217.png"/><Relationship Id="rId15" Type="http://schemas.openxmlformats.org/officeDocument/2006/relationships/image" Target="../media/image98.png"/><Relationship Id="rId10" Type="http://schemas.openxmlformats.org/officeDocument/2006/relationships/image" Target="../media/image103.svg"/><Relationship Id="rId4" Type="http://schemas.openxmlformats.org/officeDocument/2006/relationships/image" Target="../media/image24.svg"/><Relationship Id="rId9" Type="http://schemas.openxmlformats.org/officeDocument/2006/relationships/image" Target="../media/image102.png"/><Relationship Id="rId14" Type="http://schemas.openxmlformats.org/officeDocument/2006/relationships/image" Target="../media/image175.sv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82.xml"/></Relationships>
</file>

<file path=ppt/slides/_rels/slide11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57.xml"/><Relationship Id="rId1" Type="http://schemas.openxmlformats.org/officeDocument/2006/relationships/slideLayout" Target="../slideLayouts/slideLayout164.xml"/></Relationships>
</file>

<file path=ppt/slides/_rels/slide11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58.xml"/><Relationship Id="rId1" Type="http://schemas.openxmlformats.org/officeDocument/2006/relationships/slideLayout" Target="../slideLayouts/slideLayout39.xml"/><Relationship Id="rId5" Type="http://schemas.openxmlformats.org/officeDocument/2006/relationships/image" Target="../media/image224.png"/><Relationship Id="rId4" Type="http://schemas.openxmlformats.org/officeDocument/2006/relationships/image" Target="../media/image223.svg"/></Relationships>
</file>

<file path=ppt/slides/_rels/slide112.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59.xml"/><Relationship Id="rId1" Type="http://schemas.openxmlformats.org/officeDocument/2006/relationships/slideLayout" Target="../slideLayouts/slideLayout39.xml"/><Relationship Id="rId5" Type="http://schemas.openxmlformats.org/officeDocument/2006/relationships/image" Target="../media/image227.png"/><Relationship Id="rId4" Type="http://schemas.openxmlformats.org/officeDocument/2006/relationships/image" Target="../media/image226.png"/></Relationships>
</file>

<file path=ppt/slides/_rels/slide113.xml.rels><?xml version="1.0" encoding="UTF-8" standalone="yes"?>
<Relationships xmlns="http://schemas.openxmlformats.org/package/2006/relationships"><Relationship Id="rId8" Type="http://schemas.openxmlformats.org/officeDocument/2006/relationships/image" Target="../media/image231.svg"/><Relationship Id="rId3" Type="http://schemas.openxmlformats.org/officeDocument/2006/relationships/image" Target="../media/image228.png"/><Relationship Id="rId7" Type="http://schemas.openxmlformats.org/officeDocument/2006/relationships/image" Target="../media/image230.png"/><Relationship Id="rId2" Type="http://schemas.openxmlformats.org/officeDocument/2006/relationships/notesSlide" Target="../notesSlides/notesSlide60.xml"/><Relationship Id="rId1" Type="http://schemas.openxmlformats.org/officeDocument/2006/relationships/slideLayout" Target="../slideLayouts/slideLayout39.xml"/><Relationship Id="rId6" Type="http://schemas.openxmlformats.org/officeDocument/2006/relationships/image" Target="../media/image223.svg"/><Relationship Id="rId5" Type="http://schemas.openxmlformats.org/officeDocument/2006/relationships/image" Target="../media/image222.png"/><Relationship Id="rId4" Type="http://schemas.openxmlformats.org/officeDocument/2006/relationships/image" Target="../media/image229.png"/></Relationships>
</file>

<file path=ppt/slides/_rels/slide11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61.xml"/><Relationship Id="rId1" Type="http://schemas.openxmlformats.org/officeDocument/2006/relationships/slideLayout" Target="../slideLayouts/slideLayout39.xml"/><Relationship Id="rId6" Type="http://schemas.openxmlformats.org/officeDocument/2006/relationships/image" Target="../media/image229.png"/><Relationship Id="rId5" Type="http://schemas.openxmlformats.org/officeDocument/2006/relationships/image" Target="../media/image232.png"/><Relationship Id="rId4" Type="http://schemas.openxmlformats.org/officeDocument/2006/relationships/image" Target="../media/image223.svg"/></Relationships>
</file>

<file path=ppt/slides/_rels/slide11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62.xml"/><Relationship Id="rId1" Type="http://schemas.openxmlformats.org/officeDocument/2006/relationships/slideLayout" Target="../slideLayouts/slideLayout39.xml"/><Relationship Id="rId4" Type="http://schemas.openxmlformats.org/officeDocument/2006/relationships/image" Target="../media/image224.png"/></Relationships>
</file>

<file path=ppt/slides/_rels/slide116.xml.rels><?xml version="1.0" encoding="UTF-8" standalone="yes"?>
<Relationships xmlns="http://schemas.openxmlformats.org/package/2006/relationships"><Relationship Id="rId3" Type="http://schemas.openxmlformats.org/officeDocument/2006/relationships/image" Target="../media/image229.png"/><Relationship Id="rId7" Type="http://schemas.openxmlformats.org/officeDocument/2006/relationships/image" Target="../media/image231.svg"/><Relationship Id="rId2" Type="http://schemas.openxmlformats.org/officeDocument/2006/relationships/notesSlide" Target="../notesSlides/notesSlide63.xml"/><Relationship Id="rId1" Type="http://schemas.openxmlformats.org/officeDocument/2006/relationships/slideLayout" Target="../slideLayouts/slideLayout39.xml"/><Relationship Id="rId6" Type="http://schemas.openxmlformats.org/officeDocument/2006/relationships/image" Target="../media/image230.png"/><Relationship Id="rId5" Type="http://schemas.openxmlformats.org/officeDocument/2006/relationships/image" Target="../media/image234.png"/><Relationship Id="rId4" Type="http://schemas.openxmlformats.org/officeDocument/2006/relationships/image" Target="../media/image224.png"/></Relationships>
</file>

<file path=ppt/slides/_rels/slide117.xml.rels><?xml version="1.0" encoding="UTF-8" standalone="yes"?>
<Relationships xmlns="http://schemas.openxmlformats.org/package/2006/relationships"><Relationship Id="rId8" Type="http://schemas.openxmlformats.org/officeDocument/2006/relationships/image" Target="../media/image240.svg"/><Relationship Id="rId3" Type="http://schemas.openxmlformats.org/officeDocument/2006/relationships/image" Target="../media/image235.png"/><Relationship Id="rId7" Type="http://schemas.openxmlformats.org/officeDocument/2006/relationships/image" Target="../media/image239.png"/><Relationship Id="rId2" Type="http://schemas.openxmlformats.org/officeDocument/2006/relationships/notesSlide" Target="../notesSlides/notesSlide64.xml"/><Relationship Id="rId1" Type="http://schemas.openxmlformats.org/officeDocument/2006/relationships/slideLayout" Target="../slideLayouts/slideLayout39.xml"/><Relationship Id="rId6" Type="http://schemas.openxmlformats.org/officeDocument/2006/relationships/image" Target="../media/image238.svg"/><Relationship Id="rId5" Type="http://schemas.openxmlformats.org/officeDocument/2006/relationships/image" Target="../media/image237.png"/><Relationship Id="rId4" Type="http://schemas.openxmlformats.org/officeDocument/2006/relationships/image" Target="../media/image236.png"/><Relationship Id="rId9" Type="http://schemas.openxmlformats.org/officeDocument/2006/relationships/image" Target="../media/image241.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2.xml"/></Relationships>
</file>

<file path=ppt/slides/_rels/slide119.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18.png"/><Relationship Id="rId7" Type="http://schemas.openxmlformats.org/officeDocument/2006/relationships/image" Target="../media/image245.emf"/><Relationship Id="rId2" Type="http://schemas.openxmlformats.org/officeDocument/2006/relationships/notesSlide" Target="../notesSlides/notesSlide66.xml"/><Relationship Id="rId1" Type="http://schemas.openxmlformats.org/officeDocument/2006/relationships/slideLayout" Target="../slideLayouts/slideLayout43.xml"/><Relationship Id="rId6" Type="http://schemas.openxmlformats.org/officeDocument/2006/relationships/image" Target="../media/image244.emf"/><Relationship Id="rId5" Type="http://schemas.openxmlformats.org/officeDocument/2006/relationships/image" Target="../media/image243.emf"/><Relationship Id="rId4" Type="http://schemas.openxmlformats.org/officeDocument/2006/relationships/image" Target="../media/image242.emf"/><Relationship Id="rId9" Type="http://schemas.openxmlformats.org/officeDocument/2006/relationships/image" Target="../media/image247.png"/></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43.xml"/></Relationships>
</file>

<file path=ppt/slides/_rels/slide12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8" Type="http://schemas.openxmlformats.org/officeDocument/2006/relationships/image" Target="../media/image256.sv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notesSlide" Target="../notesSlides/notesSlide68.xml"/><Relationship Id="rId1" Type="http://schemas.openxmlformats.org/officeDocument/2006/relationships/slideLayout" Target="../slideLayouts/slideLayout39.xml"/><Relationship Id="rId6" Type="http://schemas.openxmlformats.org/officeDocument/2006/relationships/image" Target="../media/image254.svg"/><Relationship Id="rId5" Type="http://schemas.openxmlformats.org/officeDocument/2006/relationships/image" Target="../media/image253.png"/><Relationship Id="rId4" Type="http://schemas.openxmlformats.org/officeDocument/2006/relationships/image" Target="../media/image252.svg"/></Relationships>
</file>

<file path=ppt/slides/_rels/slide125.xml.rels><?xml version="1.0" encoding="UTF-8" standalone="yes"?>
<Relationships xmlns="http://schemas.openxmlformats.org/package/2006/relationships"><Relationship Id="rId8" Type="http://schemas.openxmlformats.org/officeDocument/2006/relationships/image" Target="../media/image262.svg"/><Relationship Id="rId3" Type="http://schemas.openxmlformats.org/officeDocument/2006/relationships/image" Target="../media/image257.png"/><Relationship Id="rId7" Type="http://schemas.openxmlformats.org/officeDocument/2006/relationships/image" Target="../media/image261.png"/><Relationship Id="rId12" Type="http://schemas.openxmlformats.org/officeDocument/2006/relationships/image" Target="../media/image266.svg"/><Relationship Id="rId2" Type="http://schemas.openxmlformats.org/officeDocument/2006/relationships/notesSlide" Target="../notesSlides/notesSlide69.xml"/><Relationship Id="rId1" Type="http://schemas.openxmlformats.org/officeDocument/2006/relationships/slideLayout" Target="../slideLayouts/slideLayout39.xml"/><Relationship Id="rId6" Type="http://schemas.openxmlformats.org/officeDocument/2006/relationships/image" Target="../media/image260.svg"/><Relationship Id="rId11" Type="http://schemas.openxmlformats.org/officeDocument/2006/relationships/image" Target="../media/image265.png"/><Relationship Id="rId5" Type="http://schemas.openxmlformats.org/officeDocument/2006/relationships/image" Target="../media/image259.png"/><Relationship Id="rId10" Type="http://schemas.openxmlformats.org/officeDocument/2006/relationships/image" Target="../media/image264.svg"/><Relationship Id="rId4" Type="http://schemas.openxmlformats.org/officeDocument/2006/relationships/image" Target="../media/image258.svg"/><Relationship Id="rId9" Type="http://schemas.openxmlformats.org/officeDocument/2006/relationships/image" Target="../media/image263.png"/></Relationships>
</file>

<file path=ppt/slides/_rels/slide126.xml.rels><?xml version="1.0" encoding="UTF-8" standalone="yes"?>
<Relationships xmlns="http://schemas.openxmlformats.org/package/2006/relationships"><Relationship Id="rId8" Type="http://schemas.openxmlformats.org/officeDocument/2006/relationships/image" Target="../media/image262.svg"/><Relationship Id="rId13" Type="http://schemas.openxmlformats.org/officeDocument/2006/relationships/image" Target="../media/image267.png"/><Relationship Id="rId18" Type="http://schemas.openxmlformats.org/officeDocument/2006/relationships/image" Target="../media/image272.svg"/><Relationship Id="rId3" Type="http://schemas.openxmlformats.org/officeDocument/2006/relationships/image" Target="../media/image257.png"/><Relationship Id="rId7" Type="http://schemas.openxmlformats.org/officeDocument/2006/relationships/image" Target="../media/image261.png"/><Relationship Id="rId12" Type="http://schemas.openxmlformats.org/officeDocument/2006/relationships/image" Target="../media/image266.svg"/><Relationship Id="rId17" Type="http://schemas.openxmlformats.org/officeDocument/2006/relationships/image" Target="../media/image271.png"/><Relationship Id="rId2" Type="http://schemas.openxmlformats.org/officeDocument/2006/relationships/notesSlide" Target="../notesSlides/notesSlide70.xml"/><Relationship Id="rId16" Type="http://schemas.openxmlformats.org/officeDocument/2006/relationships/image" Target="../media/image270.svg"/><Relationship Id="rId20" Type="http://schemas.openxmlformats.org/officeDocument/2006/relationships/image" Target="../media/image274.svg"/><Relationship Id="rId1" Type="http://schemas.openxmlformats.org/officeDocument/2006/relationships/slideLayout" Target="../slideLayouts/slideLayout39.xml"/><Relationship Id="rId6" Type="http://schemas.openxmlformats.org/officeDocument/2006/relationships/image" Target="../media/image260.svg"/><Relationship Id="rId11" Type="http://schemas.openxmlformats.org/officeDocument/2006/relationships/image" Target="../media/image265.png"/><Relationship Id="rId5" Type="http://schemas.openxmlformats.org/officeDocument/2006/relationships/image" Target="../media/image259.png"/><Relationship Id="rId15" Type="http://schemas.openxmlformats.org/officeDocument/2006/relationships/image" Target="../media/image269.png"/><Relationship Id="rId10" Type="http://schemas.openxmlformats.org/officeDocument/2006/relationships/image" Target="../media/image264.svg"/><Relationship Id="rId19" Type="http://schemas.openxmlformats.org/officeDocument/2006/relationships/image" Target="../media/image273.png"/><Relationship Id="rId4" Type="http://schemas.openxmlformats.org/officeDocument/2006/relationships/image" Target="../media/image258.svg"/><Relationship Id="rId9" Type="http://schemas.openxmlformats.org/officeDocument/2006/relationships/image" Target="../media/image263.png"/><Relationship Id="rId14" Type="http://schemas.openxmlformats.org/officeDocument/2006/relationships/image" Target="../media/image268.svg"/></Relationships>
</file>

<file path=ppt/slides/_rels/slide127.xml.rels><?xml version="1.0" encoding="UTF-8" standalone="yes"?>
<Relationships xmlns="http://schemas.openxmlformats.org/package/2006/relationships"><Relationship Id="rId8" Type="http://schemas.openxmlformats.org/officeDocument/2006/relationships/image" Target="../media/image279.emf"/><Relationship Id="rId13" Type="http://schemas.openxmlformats.org/officeDocument/2006/relationships/hyperlink" Target="https://aka.ms/asr_hyperv" TargetMode="External"/><Relationship Id="rId3" Type="http://schemas.openxmlformats.org/officeDocument/2006/relationships/image" Target="../media/image275.png"/><Relationship Id="rId7" Type="http://schemas.openxmlformats.org/officeDocument/2006/relationships/image" Target="../media/image278.png"/><Relationship Id="rId12" Type="http://schemas.openxmlformats.org/officeDocument/2006/relationships/image" Target="../media/image283.emf"/><Relationship Id="rId2" Type="http://schemas.openxmlformats.org/officeDocument/2006/relationships/notesSlide" Target="../notesSlides/notesSlide71.xml"/><Relationship Id="rId1" Type="http://schemas.openxmlformats.org/officeDocument/2006/relationships/slideLayout" Target="../slideLayouts/slideLayout39.xml"/><Relationship Id="rId6" Type="http://schemas.openxmlformats.org/officeDocument/2006/relationships/image" Target="../media/image246.png"/><Relationship Id="rId11" Type="http://schemas.openxmlformats.org/officeDocument/2006/relationships/image" Target="../media/image282.emf"/><Relationship Id="rId5" Type="http://schemas.openxmlformats.org/officeDocument/2006/relationships/image" Target="../media/image277.emf"/><Relationship Id="rId15" Type="http://schemas.openxmlformats.org/officeDocument/2006/relationships/image" Target="../media/image247.png"/><Relationship Id="rId10" Type="http://schemas.openxmlformats.org/officeDocument/2006/relationships/image" Target="../media/image281.emf"/><Relationship Id="rId4" Type="http://schemas.openxmlformats.org/officeDocument/2006/relationships/image" Target="../media/image276.emf"/><Relationship Id="rId9" Type="http://schemas.openxmlformats.org/officeDocument/2006/relationships/image" Target="../media/image280.emf"/><Relationship Id="rId14" Type="http://schemas.openxmlformats.org/officeDocument/2006/relationships/hyperlink" Target="https://aka.ms/asr_videos" TargetMode="External"/></Relationships>
</file>

<file path=ppt/slides/_rels/slide128.xml.rels><?xml version="1.0" encoding="UTF-8" standalone="yes"?>
<Relationships xmlns="http://schemas.openxmlformats.org/package/2006/relationships"><Relationship Id="rId8" Type="http://schemas.openxmlformats.org/officeDocument/2006/relationships/image" Target="../media/image285.emf"/><Relationship Id="rId13" Type="http://schemas.openxmlformats.org/officeDocument/2006/relationships/image" Target="../media/image282.emf"/><Relationship Id="rId18" Type="http://schemas.openxmlformats.org/officeDocument/2006/relationships/image" Target="../media/image276.emf"/><Relationship Id="rId3" Type="http://schemas.openxmlformats.org/officeDocument/2006/relationships/image" Target="../media/image277.emf"/><Relationship Id="rId7" Type="http://schemas.openxmlformats.org/officeDocument/2006/relationships/image" Target="../media/image281.emf"/><Relationship Id="rId12" Type="http://schemas.openxmlformats.org/officeDocument/2006/relationships/image" Target="../media/image278.png"/><Relationship Id="rId17" Type="http://schemas.openxmlformats.org/officeDocument/2006/relationships/image" Target="../media/image247.png"/><Relationship Id="rId2" Type="http://schemas.openxmlformats.org/officeDocument/2006/relationships/notesSlide" Target="../notesSlides/notesSlide72.xml"/><Relationship Id="rId16" Type="http://schemas.openxmlformats.org/officeDocument/2006/relationships/hyperlink" Target="https://aka.ms/asr_videos" TargetMode="External"/><Relationship Id="rId1" Type="http://schemas.openxmlformats.org/officeDocument/2006/relationships/slideLayout" Target="../slideLayouts/slideLayout39.xml"/><Relationship Id="rId6" Type="http://schemas.openxmlformats.org/officeDocument/2006/relationships/image" Target="../media/image280.emf"/><Relationship Id="rId11" Type="http://schemas.openxmlformats.org/officeDocument/2006/relationships/image" Target="../media/image246.png"/><Relationship Id="rId5" Type="http://schemas.openxmlformats.org/officeDocument/2006/relationships/image" Target="../media/image284.emf"/><Relationship Id="rId15" Type="http://schemas.openxmlformats.org/officeDocument/2006/relationships/hyperlink" Target="http://aka.ms/asr_vmware" TargetMode="External"/><Relationship Id="rId10" Type="http://schemas.openxmlformats.org/officeDocument/2006/relationships/image" Target="../media/image279.emf"/><Relationship Id="rId4" Type="http://schemas.openxmlformats.org/officeDocument/2006/relationships/image" Target="../media/image275.png"/><Relationship Id="rId9" Type="http://schemas.openxmlformats.org/officeDocument/2006/relationships/image" Target="../media/image286.emf"/><Relationship Id="rId14" Type="http://schemas.openxmlformats.org/officeDocument/2006/relationships/image" Target="../media/image283.emf"/></Relationships>
</file>

<file path=ppt/slides/_rels/slide129.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8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73.xml"/><Relationship Id="rId1" Type="http://schemas.openxmlformats.org/officeDocument/2006/relationships/slideLayout" Target="../slideLayouts/slideLayout20.xml"/><Relationship Id="rId4" Type="http://schemas.openxmlformats.org/officeDocument/2006/relationships/image" Target="../media/image28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tags" Target="../tags/tag23.xml"/><Relationship Id="rId5" Type="http://schemas.openxmlformats.org/officeDocument/2006/relationships/image" Target="../media/image290.png"/><Relationship Id="rId4" Type="http://schemas.openxmlformats.org/officeDocument/2006/relationships/image" Target="../media/image18.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tags" Target="../tags/tag24.xml"/><Relationship Id="rId5" Type="http://schemas.openxmlformats.org/officeDocument/2006/relationships/image" Target="../media/image290.png"/><Relationship Id="rId4" Type="http://schemas.openxmlformats.org/officeDocument/2006/relationships/image" Target="../media/image18.pn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2.xml"/><Relationship Id="rId1" Type="http://schemas.openxmlformats.org/officeDocument/2006/relationships/tags" Target="../tags/tag25.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2.xml"/><Relationship Id="rId7" Type="http://schemas.openxmlformats.org/officeDocument/2006/relationships/image" Target="../media/image21.png"/><Relationship Id="rId2" Type="http://schemas.openxmlformats.org/officeDocument/2006/relationships/slideLayout" Target="../slideLayouts/slideLayout4.xml"/><Relationship Id="rId1" Type="http://schemas.openxmlformats.org/officeDocument/2006/relationships/tags" Target="../tags/tag2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8.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8.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24.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21.xml"/><Relationship Id="rId4" Type="http://schemas.openxmlformats.org/officeDocument/2006/relationships/image" Target="../media/image52.sv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21.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8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3.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63.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3.xml"/><Relationship Id="rId4" Type="http://schemas.openxmlformats.org/officeDocument/2006/relationships/image" Target="../media/image62.sv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83.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83.xml"/><Relationship Id="rId4" Type="http://schemas.openxmlformats.org/officeDocument/2006/relationships/image" Target="../media/image65.svg"/></Relationships>
</file>

<file path=ppt/slides/_rels/slide3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8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83.xml"/><Relationship Id="rId4" Type="http://schemas.openxmlformats.org/officeDocument/2006/relationships/image" Target="../media/image24.svg"/></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3.sv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hyperlink" Target="http://aka.ms/azuredisks" TargetMode="External"/><Relationship Id="rId2" Type="http://schemas.openxmlformats.org/officeDocument/2006/relationships/notesSlide" Target="../notesSlides/notesSlide21.xml"/><Relationship Id="rId1" Type="http://schemas.openxmlformats.org/officeDocument/2006/relationships/slideLayout" Target="../slideLayouts/slideLayout86.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50.xml"/><Relationship Id="rId6" Type="http://schemas.openxmlformats.org/officeDocument/2006/relationships/image" Target="../media/image80.png"/><Relationship Id="rId5" Type="http://schemas.openxmlformats.org/officeDocument/2006/relationships/image" Target="../media/image34.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17.png"/><Relationship Id="rId1" Type="http://schemas.openxmlformats.org/officeDocument/2006/relationships/slideLayout" Target="../slideLayouts/slideLayout122.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slides/_rels/slide49.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104.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8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2.xml"/><Relationship Id="rId1" Type="http://schemas.openxmlformats.org/officeDocument/2006/relationships/slideLayout" Target="../slideLayouts/slideLayout105.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8.svg"/></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10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105.xml"/></Relationships>
</file>

<file path=ppt/slides/_rels/slide5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2.xml"/></Relationships>
</file>

<file path=ppt/slides/_rels/slide5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svg"/><Relationship Id="rId7" Type="http://schemas.openxmlformats.org/officeDocument/2006/relationships/image" Target="../media/image99.svg"/><Relationship Id="rId2" Type="http://schemas.openxmlformats.org/officeDocument/2006/relationships/image" Target="../media/image94.png"/><Relationship Id="rId1" Type="http://schemas.openxmlformats.org/officeDocument/2006/relationships/slideLayout" Target="../slideLayouts/slideLayout86.xml"/><Relationship Id="rId6" Type="http://schemas.openxmlformats.org/officeDocument/2006/relationships/image" Target="../media/image98.png"/><Relationship Id="rId5" Type="http://schemas.openxmlformats.org/officeDocument/2006/relationships/image" Target="../media/image97.svg"/><Relationship Id="rId4" Type="http://schemas.openxmlformats.org/officeDocument/2006/relationships/image" Target="../media/image96.png"/><Relationship Id="rId9" Type="http://schemas.openxmlformats.org/officeDocument/2006/relationships/image" Target="../media/image101.svg"/></Relationships>
</file>

<file path=ppt/slides/_rels/slide59.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82.xml"/><Relationship Id="rId5" Type="http://schemas.openxmlformats.org/officeDocument/2006/relationships/image" Target="../media/image105.svg"/><Relationship Id="rId4" Type="http://schemas.openxmlformats.org/officeDocument/2006/relationships/image" Target="../media/image10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9.xml"/></Relationships>
</file>

<file path=ppt/slides/_rels/slide6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4.xml"/><Relationship Id="rId1" Type="http://schemas.openxmlformats.org/officeDocument/2006/relationships/slideLayout" Target="../slideLayouts/slideLayout83.xml"/></Relationships>
</file>

<file path=ppt/slides/_rels/slide6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66.png"/><Relationship Id="rId7" Type="http://schemas.openxmlformats.org/officeDocument/2006/relationships/image" Target="../media/image108.svg"/><Relationship Id="rId2" Type="http://schemas.openxmlformats.org/officeDocument/2006/relationships/notesSlide" Target="../notesSlides/notesSlide25.xml"/><Relationship Id="rId1" Type="http://schemas.openxmlformats.org/officeDocument/2006/relationships/slideLayout" Target="../slideLayouts/slideLayout99.xml"/><Relationship Id="rId6" Type="http://schemas.openxmlformats.org/officeDocument/2006/relationships/image" Target="../media/image107.png"/><Relationship Id="rId5" Type="http://schemas.openxmlformats.org/officeDocument/2006/relationships/image" Target="../media/image82.svg"/><Relationship Id="rId4" Type="http://schemas.openxmlformats.org/officeDocument/2006/relationships/image" Target="../media/image81.png"/><Relationship Id="rId9" Type="http://schemas.openxmlformats.org/officeDocument/2006/relationships/image" Target="../media/image110.svg"/></Relationships>
</file>

<file path=ppt/slides/_rels/slide6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6.xml"/><Relationship Id="rId1" Type="http://schemas.openxmlformats.org/officeDocument/2006/relationships/slideLayout" Target="../slideLayouts/slideLayout83.xml"/></Relationships>
</file>

<file path=ppt/slides/_rels/slide6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7.xml"/><Relationship Id="rId1" Type="http://schemas.openxmlformats.org/officeDocument/2006/relationships/slideLayout" Target="../slideLayouts/slideLayout83.xml"/></Relationships>
</file>

<file path=ppt/slides/_rels/slide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8.xml"/><Relationship Id="rId1" Type="http://schemas.openxmlformats.org/officeDocument/2006/relationships/slideLayout" Target="../slideLayouts/slideLayout83.xml"/><Relationship Id="rId5" Type="http://schemas.openxmlformats.org/officeDocument/2006/relationships/image" Target="../media/image115.png"/><Relationship Id="rId4" Type="http://schemas.openxmlformats.org/officeDocument/2006/relationships/image" Target="../media/image114.png"/></Relationships>
</file>

<file path=ppt/slides/_rels/slide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9.xml"/><Relationship Id="rId1" Type="http://schemas.openxmlformats.org/officeDocument/2006/relationships/slideLayout" Target="../slideLayouts/slideLayout8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0.xml"/></Relationships>
</file>

<file path=ppt/slides/_rels/slide6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8.xml.rels><?xml version="1.0" encoding="UTF-8" standalone="yes"?>
<Relationships xmlns="http://schemas.openxmlformats.org/package/2006/relationships"><Relationship Id="rId8" Type="http://schemas.openxmlformats.org/officeDocument/2006/relationships/image" Target="../media/image128.emf"/><Relationship Id="rId13" Type="http://schemas.openxmlformats.org/officeDocument/2006/relationships/image" Target="../media/image132.png"/><Relationship Id="rId18" Type="http://schemas.openxmlformats.org/officeDocument/2006/relationships/image" Target="../media/image136.png"/><Relationship Id="rId3" Type="http://schemas.openxmlformats.org/officeDocument/2006/relationships/image" Target="../media/image123.svg"/><Relationship Id="rId7" Type="http://schemas.openxmlformats.org/officeDocument/2006/relationships/image" Target="../media/image127.emf"/><Relationship Id="rId12" Type="http://schemas.openxmlformats.org/officeDocument/2006/relationships/image" Target="../media/image118.png"/><Relationship Id="rId17" Type="http://schemas.openxmlformats.org/officeDocument/2006/relationships/image" Target="../media/image135.png"/><Relationship Id="rId2" Type="http://schemas.openxmlformats.org/officeDocument/2006/relationships/image" Target="../media/image122.png"/><Relationship Id="rId16" Type="http://schemas.openxmlformats.org/officeDocument/2006/relationships/image" Target="../media/image134.png"/><Relationship Id="rId1" Type="http://schemas.openxmlformats.org/officeDocument/2006/relationships/slideLayout" Target="../slideLayouts/slideLayout5.xml"/><Relationship Id="rId6" Type="http://schemas.openxmlformats.org/officeDocument/2006/relationships/image" Target="../media/image126.emf"/><Relationship Id="rId11" Type="http://schemas.openxmlformats.org/officeDocument/2006/relationships/image" Target="../media/image131.png"/><Relationship Id="rId5" Type="http://schemas.openxmlformats.org/officeDocument/2006/relationships/image" Target="../media/image125.emf"/><Relationship Id="rId15" Type="http://schemas.openxmlformats.org/officeDocument/2006/relationships/image" Target="../media/image80.png"/><Relationship Id="rId10" Type="http://schemas.openxmlformats.org/officeDocument/2006/relationships/image" Target="../media/image130.png"/><Relationship Id="rId19" Type="http://schemas.openxmlformats.org/officeDocument/2006/relationships/image" Target="../media/image137.png"/><Relationship Id="rId4" Type="http://schemas.openxmlformats.org/officeDocument/2006/relationships/image" Target="../media/image124.emf"/><Relationship Id="rId9" Type="http://schemas.openxmlformats.org/officeDocument/2006/relationships/image" Target="../media/image129.emf"/><Relationship Id="rId14" Type="http://schemas.openxmlformats.org/officeDocument/2006/relationships/image" Target="../media/image133.svg"/></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1.xml"/><Relationship Id="rId1" Type="http://schemas.openxmlformats.org/officeDocument/2006/relationships/slideLayout" Target="../slideLayouts/slideLayout121.xml"/></Relationships>
</file>

<file path=ppt/slides/_rels/slide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83.xml"/></Relationships>
</file>

<file path=ppt/slides/_rels/slide7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38.emf"/><Relationship Id="rId7" Type="http://schemas.openxmlformats.org/officeDocument/2006/relationships/image" Target="../media/image140.svg"/><Relationship Id="rId2" Type="http://schemas.openxmlformats.org/officeDocument/2006/relationships/notesSlide" Target="../notesSlides/notesSlide32.xml"/><Relationship Id="rId1" Type="http://schemas.openxmlformats.org/officeDocument/2006/relationships/slideLayout" Target="../slideLayouts/slideLayout108.xml"/><Relationship Id="rId6" Type="http://schemas.openxmlformats.org/officeDocument/2006/relationships/image" Target="../media/image139.png"/><Relationship Id="rId5" Type="http://schemas.openxmlformats.org/officeDocument/2006/relationships/image" Target="../media/image117.png"/><Relationship Id="rId4" Type="http://schemas.openxmlformats.org/officeDocument/2006/relationships/image" Target="../media/image34.png"/></Relationships>
</file>

<file path=ppt/slides/_rels/slide71.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38.emf"/><Relationship Id="rId7" Type="http://schemas.openxmlformats.org/officeDocument/2006/relationships/image" Target="../media/image140.svg"/><Relationship Id="rId2" Type="http://schemas.openxmlformats.org/officeDocument/2006/relationships/notesSlide" Target="../notesSlides/notesSlide33.xml"/><Relationship Id="rId1" Type="http://schemas.openxmlformats.org/officeDocument/2006/relationships/slideLayout" Target="../slideLayouts/slideLayout108.xml"/><Relationship Id="rId6" Type="http://schemas.openxmlformats.org/officeDocument/2006/relationships/image" Target="../media/image139.png"/><Relationship Id="rId5" Type="http://schemas.openxmlformats.org/officeDocument/2006/relationships/image" Target="../media/image117.png"/><Relationship Id="rId4" Type="http://schemas.openxmlformats.org/officeDocument/2006/relationships/image" Target="../media/image34.png"/></Relationships>
</file>

<file path=ppt/slides/_rels/slide72.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tiff"/><Relationship Id="rId2" Type="http://schemas.openxmlformats.org/officeDocument/2006/relationships/notesSlide" Target="../notesSlides/notesSlide34.xml"/><Relationship Id="rId1" Type="http://schemas.openxmlformats.org/officeDocument/2006/relationships/slideLayout" Target="../slideLayouts/slideLayout108.xml"/><Relationship Id="rId6" Type="http://schemas.openxmlformats.org/officeDocument/2006/relationships/image" Target="../media/image144.svg"/><Relationship Id="rId5" Type="http://schemas.openxmlformats.org/officeDocument/2006/relationships/image" Target="../media/image143.png"/><Relationship Id="rId4" Type="http://schemas.openxmlformats.org/officeDocument/2006/relationships/image" Target="../media/image142.svg"/></Relationships>
</file>

<file path=ppt/slides/_rels/slide7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5.xml"/><Relationship Id="rId1" Type="http://schemas.openxmlformats.org/officeDocument/2006/relationships/slideLayout" Target="../slideLayouts/slideLayout106.xml"/><Relationship Id="rId4" Type="http://schemas.openxmlformats.org/officeDocument/2006/relationships/image" Target="../media/image147.png"/></Relationships>
</file>

<file path=ppt/slides/_rels/slide7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6.xml"/><Relationship Id="rId1" Type="http://schemas.openxmlformats.org/officeDocument/2006/relationships/slideLayout" Target="../slideLayouts/slideLayout129.xml"/></Relationships>
</file>

<file path=ppt/slides/_rels/slide7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7.xml"/><Relationship Id="rId1" Type="http://schemas.openxmlformats.org/officeDocument/2006/relationships/slideLayout" Target="../slideLayouts/slideLayout130.xml"/></Relationships>
</file>

<file path=ppt/slides/_rels/slide7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8.xml"/><Relationship Id="rId1" Type="http://schemas.openxmlformats.org/officeDocument/2006/relationships/slideLayout" Target="../slideLayouts/slideLayout131.xml"/></Relationships>
</file>

<file path=ppt/slides/_rels/slide7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9.xml"/><Relationship Id="rId1" Type="http://schemas.openxmlformats.org/officeDocument/2006/relationships/slideLayout" Target="../slideLayouts/slideLayout105.xml"/></Relationships>
</file>

<file path=ppt/slides/_rels/slide7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0.xml"/><Relationship Id="rId1" Type="http://schemas.openxmlformats.org/officeDocument/2006/relationships/slideLayout" Target="../slideLayouts/slideLayout105.xml"/></Relationships>
</file>

<file path=ppt/slides/_rels/slide79.xml.rels><?xml version="1.0" encoding="UTF-8" standalone="yes"?>
<Relationships xmlns="http://schemas.openxmlformats.org/package/2006/relationships"><Relationship Id="rId3" Type="http://schemas.openxmlformats.org/officeDocument/2006/relationships/hyperlink" Target="https://docs.microsoft.com/en-us/azure/virtual-machines/workloads/sap/high-availability-guide-standard-load-balancer-outbound-connections" TargetMode="External"/><Relationship Id="rId2" Type="http://schemas.openxmlformats.org/officeDocument/2006/relationships/notesSlide" Target="../notesSlides/notesSlide41.xml"/><Relationship Id="rId1" Type="http://schemas.openxmlformats.org/officeDocument/2006/relationships/slideLayout" Target="../slideLayouts/slideLayout105.xml"/><Relationship Id="rId4" Type="http://schemas.openxmlformats.org/officeDocument/2006/relationships/image" Target="../media/image153.png"/></Relationships>
</file>

<file path=ppt/slides/_rels/slide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83.xml"/></Relationships>
</file>

<file path=ppt/slides/_rels/slide8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2.xml"/><Relationship Id="rId1" Type="http://schemas.openxmlformats.org/officeDocument/2006/relationships/slideLayout" Target="../slideLayouts/slideLayout105.xml"/><Relationship Id="rId4" Type="http://schemas.openxmlformats.org/officeDocument/2006/relationships/image" Target="../media/image155.png"/></Relationships>
</file>

<file path=ppt/slides/_rels/slide8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3.xml"/><Relationship Id="rId1" Type="http://schemas.openxmlformats.org/officeDocument/2006/relationships/slideLayout" Target="../slideLayouts/slideLayout10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84.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21.png"/><Relationship Id="rId7" Type="http://schemas.openxmlformats.org/officeDocument/2006/relationships/image" Target="../media/image163.svg"/><Relationship Id="rId2" Type="http://schemas.openxmlformats.org/officeDocument/2006/relationships/notesSlide" Target="../notesSlides/notesSlide44.xml"/><Relationship Id="rId1" Type="http://schemas.openxmlformats.org/officeDocument/2006/relationships/slideLayout" Target="../slideLayouts/slideLayout96.xml"/><Relationship Id="rId6" Type="http://schemas.openxmlformats.org/officeDocument/2006/relationships/image" Target="../media/image162.png"/><Relationship Id="rId5" Type="http://schemas.openxmlformats.org/officeDocument/2006/relationships/image" Target="../media/image161.svg"/><Relationship Id="rId4" Type="http://schemas.openxmlformats.org/officeDocument/2006/relationships/image" Target="../media/image160.png"/><Relationship Id="rId9" Type="http://schemas.openxmlformats.org/officeDocument/2006/relationships/image" Target="../media/image67.png"/></Relationships>
</file>

<file path=ppt/slides/_rels/slide85.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4.png"/><Relationship Id="rId7"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96.xml"/><Relationship Id="rId6" Type="http://schemas.openxmlformats.org/officeDocument/2006/relationships/image" Target="../media/image166.png"/><Relationship Id="rId5" Type="http://schemas.openxmlformats.org/officeDocument/2006/relationships/image" Target="../media/image93.png"/><Relationship Id="rId10" Type="http://schemas.openxmlformats.org/officeDocument/2006/relationships/image" Target="../media/image163.svg"/><Relationship Id="rId4" Type="http://schemas.openxmlformats.org/officeDocument/2006/relationships/image" Target="../media/image165.png"/><Relationship Id="rId9" Type="http://schemas.openxmlformats.org/officeDocument/2006/relationships/image" Target="../media/image162.png"/></Relationships>
</file>

<file path=ppt/slides/_rels/slide8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6.xml"/><Relationship Id="rId1" Type="http://schemas.openxmlformats.org/officeDocument/2006/relationships/slideLayout" Target="../slideLayouts/slideLayout83.xml"/></Relationships>
</file>

<file path=ppt/slides/_rels/slide8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9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83.xml"/></Relationships>
</file>

<file path=ppt/slides/_rels/slide9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8.xml"/><Relationship Id="rId1" Type="http://schemas.openxmlformats.org/officeDocument/2006/relationships/slideLayout" Target="../slideLayouts/slideLayout83.xml"/></Relationships>
</file>

<file path=ppt/slides/_rels/slide9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83.xml"/></Relationships>
</file>

<file path=ppt/slides/_rels/slide9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8" Type="http://schemas.openxmlformats.org/officeDocument/2006/relationships/image" Target="../media/image179.svg"/><Relationship Id="rId3" Type="http://schemas.openxmlformats.org/officeDocument/2006/relationships/image" Target="../media/image174.png"/><Relationship Id="rId7" Type="http://schemas.openxmlformats.org/officeDocument/2006/relationships/image" Target="../media/image178.png"/><Relationship Id="rId12" Type="http://schemas.openxmlformats.org/officeDocument/2006/relationships/image" Target="../media/image99.svg"/><Relationship Id="rId2" Type="http://schemas.openxmlformats.org/officeDocument/2006/relationships/notesSlide" Target="../notesSlides/notesSlide49.xml"/><Relationship Id="rId1" Type="http://schemas.openxmlformats.org/officeDocument/2006/relationships/slideLayout" Target="../slideLayouts/slideLayout82.xml"/><Relationship Id="rId6" Type="http://schemas.openxmlformats.org/officeDocument/2006/relationships/image" Target="../media/image177.svg"/><Relationship Id="rId11" Type="http://schemas.openxmlformats.org/officeDocument/2006/relationships/image" Target="../media/image98.png"/><Relationship Id="rId5" Type="http://schemas.openxmlformats.org/officeDocument/2006/relationships/image" Target="../media/image176.png"/><Relationship Id="rId10" Type="http://schemas.openxmlformats.org/officeDocument/2006/relationships/image" Target="../media/image181.svg"/><Relationship Id="rId4" Type="http://schemas.openxmlformats.org/officeDocument/2006/relationships/image" Target="../media/image175.svg"/><Relationship Id="rId9" Type="http://schemas.openxmlformats.org/officeDocument/2006/relationships/image" Target="../media/image18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3.xml"/></Relationships>
</file>

<file path=ppt/slides/_rels/slide9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98.xml"/><Relationship Id="rId4" Type="http://schemas.openxmlformats.org/officeDocument/2006/relationships/image" Target="../media/image184.png"/></Relationships>
</file>

<file path=ppt/slides/_rels/slide99.xml.rels><?xml version="1.0" encoding="UTF-8" standalone="yes"?>
<Relationships xmlns="http://schemas.openxmlformats.org/package/2006/relationships"><Relationship Id="rId3" Type="http://schemas.openxmlformats.org/officeDocument/2006/relationships/image" Target="../media/image186.svg"/><Relationship Id="rId2" Type="http://schemas.openxmlformats.org/officeDocument/2006/relationships/image" Target="../media/image185.png"/><Relationship Id="rId1" Type="http://schemas.openxmlformats.org/officeDocument/2006/relationships/slideLayout" Target="../slideLayouts/slideLayout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GB" dirty="0"/>
              <a:t>Azure Infrastructure as a Services (IaaS)</a:t>
            </a:r>
          </a:p>
        </p:txBody>
      </p:sp>
      <p:sp>
        <p:nvSpPr>
          <p:cNvPr id="5" name="Subtitle 4"/>
          <p:cNvSpPr>
            <a:spLocks noGrp="1"/>
          </p:cNvSpPr>
          <p:nvPr>
            <p:ph type="subTitle" idx="1"/>
          </p:nvPr>
        </p:nvSpPr>
        <p:spPr/>
        <p:txBody>
          <a:bodyPr/>
          <a:lstStyle/>
          <a:p>
            <a:endParaRPr lang="en-GB" dirty="0"/>
          </a:p>
        </p:txBody>
      </p:sp>
    </p:spTree>
    <p:custDataLst>
      <p:tags r:id="rId1"/>
    </p:custDataLst>
    <p:extLst>
      <p:ext uri="{BB962C8B-B14F-4D97-AF65-F5344CB8AC3E}">
        <p14:creationId xmlns:p14="http://schemas.microsoft.com/office/powerpoint/2010/main" val="1120920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7BB8-EC3A-432F-8B40-B0DFE3B03A28}"/>
              </a:ext>
            </a:extLst>
          </p:cNvPr>
          <p:cNvSpPr>
            <a:spLocks noGrp="1"/>
          </p:cNvSpPr>
          <p:nvPr>
            <p:ph type="title"/>
          </p:nvPr>
        </p:nvSpPr>
        <p:spPr>
          <a:xfrm>
            <a:off x="1514292" y="513612"/>
            <a:ext cx="9894133" cy="1031216"/>
          </a:xfrm>
        </p:spPr>
        <p:txBody>
          <a:bodyPr vert="horz" lIns="91440" tIns="45720" rIns="91440" bIns="45720" rtlCol="0" anchor="b">
            <a:normAutofit/>
          </a:bodyPr>
          <a:lstStyle/>
          <a:p>
            <a:pPr defTabSz="914400">
              <a:lnSpc>
                <a:spcPct val="90000"/>
              </a:lnSpc>
            </a:pPr>
            <a:r>
              <a:rPr lang="en-US" sz="4400" kern="1200" dirty="0">
                <a:solidFill>
                  <a:schemeClr val="tx1"/>
                </a:solidFill>
                <a:latin typeface="+mj-lt"/>
                <a:ea typeface="+mj-ea"/>
                <a:cs typeface="+mj-cs"/>
              </a:rPr>
              <a:t>Create and manage budgets</a:t>
            </a:r>
          </a:p>
        </p:txBody>
      </p:sp>
      <p:pic>
        <p:nvPicPr>
          <p:cNvPr id="4" name="Picture 3">
            <a:extLst>
              <a:ext uri="{FF2B5EF4-FFF2-40B4-BE49-F238E27FC236}">
                <a16:creationId xmlns:a16="http://schemas.microsoft.com/office/drawing/2014/main" id="{E494BB45-674A-4BCB-AB33-B90182AE6BF7}"/>
              </a:ext>
            </a:extLst>
          </p:cNvPr>
          <p:cNvPicPr>
            <a:picLocks noChangeAspect="1"/>
          </p:cNvPicPr>
          <p:nvPr/>
        </p:nvPicPr>
        <p:blipFill>
          <a:blip r:embed="rId2"/>
          <a:stretch>
            <a:fillRect/>
          </a:stretch>
        </p:blipFill>
        <p:spPr>
          <a:xfrm>
            <a:off x="1514293" y="2838887"/>
            <a:ext cx="5069382" cy="2255875"/>
          </a:xfrm>
          <a:prstGeom prst="rect">
            <a:avLst/>
          </a:prstGeom>
        </p:spPr>
      </p:pic>
      <p:sp>
        <p:nvSpPr>
          <p:cNvPr id="13" name="Freeform: Shape 8">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4" name="Freeform: Shape 10">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CD1A2BB2-B348-4B3D-AA5A-1EE403AA3CE2}"/>
              </a:ext>
            </a:extLst>
          </p:cNvPr>
          <p:cNvSpPr>
            <a:spLocks noGrp="1"/>
          </p:cNvSpPr>
          <p:nvPr>
            <p:ph type="body" sz="quarter" idx="10"/>
          </p:nvPr>
        </p:nvSpPr>
        <p:spPr>
          <a:xfrm>
            <a:off x="7781373" y="1791222"/>
            <a:ext cx="3830254" cy="4553165"/>
          </a:xfrm>
        </p:spPr>
        <p:txBody>
          <a:bodyPr vert="horz" lIns="91440" tIns="45720" rIns="91440" bIns="45720" rtlCol="0" anchor="ctr">
            <a:normAutofit/>
          </a:bodyPr>
          <a:lstStyle/>
          <a:p>
            <a:pPr indent="-228600" defTabSz="914400">
              <a:lnSpc>
                <a:spcPct val="90000"/>
              </a:lnSpc>
              <a:buFont typeface="Arial" panose="020B0604020202020204" pitchFamily="34" charset="0"/>
              <a:buChar char="•"/>
            </a:pPr>
            <a:r>
              <a:rPr lang="en-US" sz="2000" dirty="0">
                <a:solidFill>
                  <a:schemeClr val="tx1"/>
                </a:solidFill>
                <a:latin typeface="+mn-lt"/>
                <a:cs typeface="+mn-cs"/>
              </a:rPr>
              <a:t>Azure subscription budget for a monthly, quarterly, or annual period</a:t>
            </a: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a:p>
            <a:pPr indent="-228600" defTabSz="914400">
              <a:lnSpc>
                <a:spcPct val="90000"/>
              </a:lnSpc>
              <a:buFont typeface="Arial" panose="020B0604020202020204" pitchFamily="34" charset="0"/>
              <a:buChar char="•"/>
            </a:pPr>
            <a:r>
              <a:rPr lang="en-US" sz="2000" dirty="0">
                <a:solidFill>
                  <a:schemeClr val="tx1"/>
                </a:solidFill>
                <a:latin typeface="+mn-lt"/>
                <a:cs typeface="+mn-cs"/>
              </a:rPr>
              <a:t>Navigate to </a:t>
            </a:r>
            <a:r>
              <a:rPr lang="en-US" sz="2000" b="1" dirty="0">
                <a:solidFill>
                  <a:schemeClr val="tx1"/>
                </a:solidFill>
                <a:latin typeface="+mn-lt"/>
                <a:cs typeface="+mn-cs"/>
              </a:rPr>
              <a:t>Subscriptions</a:t>
            </a:r>
            <a:r>
              <a:rPr lang="en-US" sz="2000" dirty="0">
                <a:solidFill>
                  <a:schemeClr val="tx1"/>
                </a:solidFill>
                <a:latin typeface="+mn-lt"/>
                <a:cs typeface="+mn-cs"/>
              </a:rPr>
              <a:t>, select a subscription from the list, and then select </a:t>
            </a:r>
            <a:r>
              <a:rPr lang="en-US" sz="2000" b="1" dirty="0">
                <a:solidFill>
                  <a:schemeClr val="tx1"/>
                </a:solidFill>
                <a:latin typeface="+mn-lt"/>
                <a:cs typeface="+mn-cs"/>
              </a:rPr>
              <a:t>Budgets</a:t>
            </a:r>
            <a:r>
              <a:rPr lang="en-US" sz="2000" dirty="0">
                <a:solidFill>
                  <a:schemeClr val="tx1"/>
                </a:solidFill>
                <a:latin typeface="+mn-lt"/>
                <a:cs typeface="+mn-cs"/>
              </a:rPr>
              <a:t> in the menu</a:t>
            </a: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a:p>
            <a:pPr indent="-228600" defTabSz="914400">
              <a:lnSpc>
                <a:spcPct val="90000"/>
              </a:lnSpc>
              <a:buFont typeface="Arial" panose="020B0604020202020204" pitchFamily="34" charset="0"/>
              <a:buChar char="•"/>
            </a:pPr>
            <a:r>
              <a:rPr lang="en-US" sz="2000" dirty="0">
                <a:solidFill>
                  <a:schemeClr val="tx1"/>
                </a:solidFill>
                <a:latin typeface="+mn-lt"/>
                <a:cs typeface="+mn-cs"/>
              </a:rPr>
              <a:t>Use the </a:t>
            </a:r>
            <a:r>
              <a:rPr lang="en-US" sz="2000" b="1" dirty="0">
                <a:solidFill>
                  <a:schemeClr val="tx1"/>
                </a:solidFill>
                <a:latin typeface="+mn-lt"/>
                <a:cs typeface="+mn-cs"/>
              </a:rPr>
              <a:t>Scope</a:t>
            </a:r>
            <a:r>
              <a:rPr lang="en-US" sz="2000" dirty="0">
                <a:solidFill>
                  <a:schemeClr val="tx1"/>
                </a:solidFill>
                <a:latin typeface="+mn-lt"/>
                <a:cs typeface="+mn-cs"/>
              </a:rPr>
              <a:t> pill to switch to a different scope, like a management group, in Budgets.</a:t>
            </a:r>
          </a:p>
        </p:txBody>
      </p:sp>
    </p:spTree>
    <p:extLst>
      <p:ext uri="{BB962C8B-B14F-4D97-AF65-F5344CB8AC3E}">
        <p14:creationId xmlns:p14="http://schemas.microsoft.com/office/powerpoint/2010/main" val="27027934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29C0-65DB-4083-ABC8-B0637C2A1A58}"/>
              </a:ext>
            </a:extLst>
          </p:cNvPr>
          <p:cNvSpPr>
            <a:spLocks noGrp="1"/>
          </p:cNvSpPr>
          <p:nvPr>
            <p:ph type="title"/>
          </p:nvPr>
        </p:nvSpPr>
        <p:spPr/>
        <p:txBody>
          <a:bodyPr/>
          <a:lstStyle/>
          <a:p>
            <a:r>
              <a:rPr lang="en-US" dirty="0"/>
              <a:t>Identity &amp; Security</a:t>
            </a:r>
          </a:p>
        </p:txBody>
      </p:sp>
    </p:spTree>
    <p:extLst>
      <p:ext uri="{BB962C8B-B14F-4D97-AF65-F5344CB8AC3E}">
        <p14:creationId xmlns:p14="http://schemas.microsoft.com/office/powerpoint/2010/main" val="33079811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41EB82-89E2-4670-B3A5-9A1065C0B123}"/>
              </a:ext>
            </a:extLst>
          </p:cNvPr>
          <p:cNvSpPr>
            <a:spLocks noGrp="1"/>
          </p:cNvSpPr>
          <p:nvPr>
            <p:ph type="title"/>
          </p:nvPr>
        </p:nvSpPr>
        <p:spPr/>
        <p:txBody>
          <a:bodyPr/>
          <a:lstStyle/>
          <a:p>
            <a:r>
              <a:rPr lang="en-US" dirty="0"/>
              <a:t>Azure Active Directory &amp; RBAC</a:t>
            </a:r>
          </a:p>
        </p:txBody>
      </p:sp>
      <p:sp>
        <p:nvSpPr>
          <p:cNvPr id="5" name="Rectangle 4">
            <a:extLst>
              <a:ext uri="{FF2B5EF4-FFF2-40B4-BE49-F238E27FC236}">
                <a16:creationId xmlns:a16="http://schemas.microsoft.com/office/drawing/2014/main" id="{8E25B002-5A01-464C-BE42-7C5BF08B5191}"/>
              </a:ext>
            </a:extLst>
          </p:cNvPr>
          <p:cNvSpPr/>
          <p:nvPr/>
        </p:nvSpPr>
        <p:spPr bwMode="auto">
          <a:xfrm>
            <a:off x="1" y="1508122"/>
            <a:ext cx="12192000" cy="5214007"/>
          </a:xfrm>
          <a:prstGeom prst="rect">
            <a:avLst/>
          </a:prstGeom>
          <a:solidFill>
            <a:schemeClr val="tx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7" name="Group 6">
            <a:extLst>
              <a:ext uri="{FF2B5EF4-FFF2-40B4-BE49-F238E27FC236}">
                <a16:creationId xmlns:a16="http://schemas.microsoft.com/office/drawing/2014/main" id="{7DDDF07A-072D-4BC2-90D1-7BF57FF2396B}"/>
              </a:ext>
            </a:extLst>
          </p:cNvPr>
          <p:cNvGrpSpPr/>
          <p:nvPr/>
        </p:nvGrpSpPr>
        <p:grpSpPr>
          <a:xfrm>
            <a:off x="918751" y="1777019"/>
            <a:ext cx="4407421" cy="3735103"/>
            <a:chOff x="4150827" y="3040062"/>
            <a:chExt cx="4495799" cy="3810000"/>
          </a:xfrm>
          <a:solidFill>
            <a:srgbClr val="0078D7"/>
          </a:solidFill>
        </p:grpSpPr>
        <p:sp>
          <p:nvSpPr>
            <p:cNvPr id="8" name="Isosceles Triangle 7">
              <a:extLst>
                <a:ext uri="{FF2B5EF4-FFF2-40B4-BE49-F238E27FC236}">
                  <a16:creationId xmlns:a16="http://schemas.microsoft.com/office/drawing/2014/main" id="{E03EEE41-14AC-4FF5-9D53-084405EA7851}"/>
                </a:ext>
              </a:extLst>
            </p:cNvPr>
            <p:cNvSpPr/>
            <p:nvPr/>
          </p:nvSpPr>
          <p:spPr bwMode="auto">
            <a:xfrm>
              <a:off x="4150827" y="3040062"/>
              <a:ext cx="4495799" cy="3810000"/>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8">
              <a:extLst>
                <a:ext uri="{FF2B5EF4-FFF2-40B4-BE49-F238E27FC236}">
                  <a16:creationId xmlns:a16="http://schemas.microsoft.com/office/drawing/2014/main" id="{0D93DB1A-543C-4638-A442-F5430E503557}"/>
                </a:ext>
              </a:extLst>
            </p:cNvPr>
            <p:cNvSpPr>
              <a:spLocks noEditPoints="1"/>
            </p:cNvSpPr>
            <p:nvPr/>
          </p:nvSpPr>
          <p:spPr bwMode="auto">
            <a:xfrm>
              <a:off x="6274872" y="3497263"/>
              <a:ext cx="247708" cy="618616"/>
            </a:xfrm>
            <a:custGeom>
              <a:avLst/>
              <a:gdLst>
                <a:gd name="T0" fmla="*/ 56 w 117"/>
                <a:gd name="T1" fmla="*/ 0 h 292"/>
                <a:gd name="T2" fmla="*/ 82 w 117"/>
                <a:gd name="T3" fmla="*/ 25 h 292"/>
                <a:gd name="T4" fmla="*/ 57 w 117"/>
                <a:gd name="T5" fmla="*/ 51 h 292"/>
                <a:gd name="T6" fmla="*/ 31 w 117"/>
                <a:gd name="T7" fmla="*/ 26 h 292"/>
                <a:gd name="T8" fmla="*/ 56 w 117"/>
                <a:gd name="T9" fmla="*/ 0 h 292"/>
                <a:gd name="T10" fmla="*/ 97 w 117"/>
                <a:gd name="T11" fmla="*/ 181 h 292"/>
                <a:gd name="T12" fmla="*/ 116 w 117"/>
                <a:gd name="T13" fmla="*/ 159 h 292"/>
                <a:gd name="T14" fmla="*/ 115 w 117"/>
                <a:gd name="T15" fmla="*/ 88 h 292"/>
                <a:gd name="T16" fmla="*/ 85 w 117"/>
                <a:gd name="T17" fmla="*/ 59 h 292"/>
                <a:gd name="T18" fmla="*/ 57 w 117"/>
                <a:gd name="T19" fmla="*/ 59 h 292"/>
                <a:gd name="T20" fmla="*/ 30 w 117"/>
                <a:gd name="T21" fmla="*/ 60 h 292"/>
                <a:gd name="T22" fmla="*/ 1 w 117"/>
                <a:gd name="T23" fmla="*/ 90 h 292"/>
                <a:gd name="T24" fmla="*/ 2 w 117"/>
                <a:gd name="T25" fmla="*/ 161 h 292"/>
                <a:gd name="T26" fmla="*/ 22 w 117"/>
                <a:gd name="T27" fmla="*/ 183 h 292"/>
                <a:gd name="T28" fmla="*/ 35 w 117"/>
                <a:gd name="T29" fmla="*/ 292 h 292"/>
                <a:gd name="T30" fmla="*/ 89 w 117"/>
                <a:gd name="T31" fmla="*/ 291 h 292"/>
                <a:gd name="T32" fmla="*/ 97 w 117"/>
                <a:gd name="T33" fmla="*/ 18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92">
                  <a:moveTo>
                    <a:pt x="56" y="0"/>
                  </a:moveTo>
                  <a:cubicBezTo>
                    <a:pt x="70" y="0"/>
                    <a:pt x="82" y="11"/>
                    <a:pt x="82" y="25"/>
                  </a:cubicBezTo>
                  <a:cubicBezTo>
                    <a:pt x="82" y="39"/>
                    <a:pt x="71" y="51"/>
                    <a:pt x="57" y="51"/>
                  </a:cubicBezTo>
                  <a:cubicBezTo>
                    <a:pt x="43" y="51"/>
                    <a:pt x="31" y="40"/>
                    <a:pt x="31" y="26"/>
                  </a:cubicBezTo>
                  <a:cubicBezTo>
                    <a:pt x="31" y="12"/>
                    <a:pt x="42" y="0"/>
                    <a:pt x="56" y="0"/>
                  </a:cubicBezTo>
                  <a:close/>
                  <a:moveTo>
                    <a:pt x="97" y="181"/>
                  </a:moveTo>
                  <a:cubicBezTo>
                    <a:pt x="97" y="181"/>
                    <a:pt x="117" y="179"/>
                    <a:pt x="116" y="159"/>
                  </a:cubicBezTo>
                  <a:cubicBezTo>
                    <a:pt x="115" y="88"/>
                    <a:pt x="115" y="88"/>
                    <a:pt x="115" y="88"/>
                  </a:cubicBezTo>
                  <a:cubicBezTo>
                    <a:pt x="115" y="75"/>
                    <a:pt x="106" y="58"/>
                    <a:pt x="85" y="59"/>
                  </a:cubicBezTo>
                  <a:cubicBezTo>
                    <a:pt x="57" y="59"/>
                    <a:pt x="57" y="59"/>
                    <a:pt x="57" y="59"/>
                  </a:cubicBezTo>
                  <a:cubicBezTo>
                    <a:pt x="30" y="60"/>
                    <a:pt x="30" y="60"/>
                    <a:pt x="30" y="60"/>
                  </a:cubicBezTo>
                  <a:cubicBezTo>
                    <a:pt x="9" y="60"/>
                    <a:pt x="0" y="77"/>
                    <a:pt x="1" y="90"/>
                  </a:cubicBezTo>
                  <a:cubicBezTo>
                    <a:pt x="2" y="161"/>
                    <a:pt x="2" y="161"/>
                    <a:pt x="2" y="161"/>
                  </a:cubicBezTo>
                  <a:cubicBezTo>
                    <a:pt x="3" y="182"/>
                    <a:pt x="22" y="183"/>
                    <a:pt x="22" y="183"/>
                  </a:cubicBezTo>
                  <a:cubicBezTo>
                    <a:pt x="35" y="292"/>
                    <a:pt x="35" y="292"/>
                    <a:pt x="35" y="292"/>
                  </a:cubicBezTo>
                  <a:cubicBezTo>
                    <a:pt x="89" y="291"/>
                    <a:pt x="89" y="291"/>
                    <a:pt x="89" y="291"/>
                  </a:cubicBezTo>
                  <a:lnTo>
                    <a:pt x="97" y="181"/>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defTabSz="896175"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000000"/>
                </a:solidFill>
                <a:effectLst/>
                <a:uLnTx/>
                <a:uFillTx/>
              </a:endParaRPr>
            </a:p>
          </p:txBody>
        </p:sp>
        <p:sp>
          <p:nvSpPr>
            <p:cNvPr id="10" name="TextBox 9">
              <a:extLst>
                <a:ext uri="{FF2B5EF4-FFF2-40B4-BE49-F238E27FC236}">
                  <a16:creationId xmlns:a16="http://schemas.microsoft.com/office/drawing/2014/main" id="{6E32EE18-47CA-44CB-8FB2-EBAC409B1F00}"/>
                </a:ext>
              </a:extLst>
            </p:cNvPr>
            <p:cNvSpPr txBox="1"/>
            <p:nvPr/>
          </p:nvSpPr>
          <p:spPr>
            <a:xfrm>
              <a:off x="5996244" y="4081760"/>
              <a:ext cx="801010" cy="489328"/>
            </a:xfrm>
            <a:prstGeom prst="rect">
              <a:avLst/>
            </a:prstGeom>
            <a:grpFill/>
          </p:spPr>
          <p:txBody>
            <a:bodyPr wrap="non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chemeClr val="bg1"/>
                  </a:solidFill>
                  <a:effectLst/>
                  <a:uLnTx/>
                  <a:uFillTx/>
                </a:rPr>
                <a:t>Users</a:t>
              </a:r>
            </a:p>
          </p:txBody>
        </p:sp>
        <p:sp>
          <p:nvSpPr>
            <p:cNvPr id="11" name="Freeform 9">
              <a:extLst>
                <a:ext uri="{FF2B5EF4-FFF2-40B4-BE49-F238E27FC236}">
                  <a16:creationId xmlns:a16="http://schemas.microsoft.com/office/drawing/2014/main" id="{7D28E6FD-8A44-4C2F-B039-06F9D32D219F}"/>
                </a:ext>
              </a:extLst>
            </p:cNvPr>
            <p:cNvSpPr>
              <a:spLocks noEditPoints="1"/>
            </p:cNvSpPr>
            <p:nvPr/>
          </p:nvSpPr>
          <p:spPr bwMode="auto">
            <a:xfrm>
              <a:off x="6087576" y="4700376"/>
              <a:ext cx="622300" cy="588962"/>
            </a:xfrm>
            <a:custGeom>
              <a:avLst/>
              <a:gdLst>
                <a:gd name="T0" fmla="*/ 176 w 242"/>
                <a:gd name="T1" fmla="*/ 20 h 229"/>
                <a:gd name="T2" fmla="*/ 195 w 242"/>
                <a:gd name="T3" fmla="*/ 0 h 229"/>
                <a:gd name="T4" fmla="*/ 215 w 242"/>
                <a:gd name="T5" fmla="*/ 19 h 229"/>
                <a:gd name="T6" fmla="*/ 196 w 242"/>
                <a:gd name="T7" fmla="*/ 39 h 229"/>
                <a:gd name="T8" fmla="*/ 176 w 242"/>
                <a:gd name="T9" fmla="*/ 20 h 229"/>
                <a:gd name="T10" fmla="*/ 218 w 242"/>
                <a:gd name="T11" fmla="*/ 46 h 229"/>
                <a:gd name="T12" fmla="*/ 196 w 242"/>
                <a:gd name="T13" fmla="*/ 46 h 229"/>
                <a:gd name="T14" fmla="*/ 175 w 242"/>
                <a:gd name="T15" fmla="*/ 47 h 229"/>
                <a:gd name="T16" fmla="*/ 152 w 242"/>
                <a:gd name="T17" fmla="*/ 70 h 229"/>
                <a:gd name="T18" fmla="*/ 153 w 242"/>
                <a:gd name="T19" fmla="*/ 98 h 229"/>
                <a:gd name="T20" fmla="*/ 154 w 242"/>
                <a:gd name="T21" fmla="*/ 98 h 229"/>
                <a:gd name="T22" fmla="*/ 180 w 242"/>
                <a:gd name="T23" fmla="*/ 128 h 229"/>
                <a:gd name="T24" fmla="*/ 181 w 242"/>
                <a:gd name="T25" fmla="*/ 190 h 229"/>
                <a:gd name="T26" fmla="*/ 180 w 242"/>
                <a:gd name="T27" fmla="*/ 199 h 229"/>
                <a:gd name="T28" fmla="*/ 176 w 242"/>
                <a:gd name="T29" fmla="*/ 206 h 229"/>
                <a:gd name="T30" fmla="*/ 178 w 242"/>
                <a:gd name="T31" fmla="*/ 226 h 229"/>
                <a:gd name="T32" fmla="*/ 222 w 242"/>
                <a:gd name="T33" fmla="*/ 225 h 229"/>
                <a:gd name="T34" fmla="*/ 227 w 242"/>
                <a:gd name="T35" fmla="*/ 141 h 229"/>
                <a:gd name="T36" fmla="*/ 242 w 242"/>
                <a:gd name="T37" fmla="*/ 123 h 229"/>
                <a:gd name="T38" fmla="*/ 241 w 242"/>
                <a:gd name="T39" fmla="*/ 68 h 229"/>
                <a:gd name="T40" fmla="*/ 218 w 242"/>
                <a:gd name="T41" fmla="*/ 46 h 229"/>
                <a:gd name="T42" fmla="*/ 49 w 242"/>
                <a:gd name="T43" fmla="*/ 65 h 229"/>
                <a:gd name="T44" fmla="*/ 70 w 242"/>
                <a:gd name="T45" fmla="*/ 42 h 229"/>
                <a:gd name="T46" fmla="*/ 48 w 242"/>
                <a:gd name="T47" fmla="*/ 20 h 229"/>
                <a:gd name="T48" fmla="*/ 26 w 242"/>
                <a:gd name="T49" fmla="*/ 43 h 229"/>
                <a:gd name="T50" fmla="*/ 49 w 242"/>
                <a:gd name="T51" fmla="*/ 65 h 229"/>
                <a:gd name="T52" fmla="*/ 71 w 242"/>
                <a:gd name="T53" fmla="*/ 192 h 229"/>
                <a:gd name="T54" fmla="*/ 70 w 242"/>
                <a:gd name="T55" fmla="*/ 130 h 229"/>
                <a:gd name="T56" fmla="*/ 99 w 242"/>
                <a:gd name="T57" fmla="*/ 99 h 229"/>
                <a:gd name="T58" fmla="*/ 99 w 242"/>
                <a:gd name="T59" fmla="*/ 99 h 229"/>
                <a:gd name="T60" fmla="*/ 99 w 242"/>
                <a:gd name="T61" fmla="*/ 97 h 229"/>
                <a:gd name="T62" fmla="*/ 73 w 242"/>
                <a:gd name="T63" fmla="*/ 71 h 229"/>
                <a:gd name="T64" fmla="*/ 49 w 242"/>
                <a:gd name="T65" fmla="*/ 72 h 229"/>
                <a:gd name="T66" fmla="*/ 25 w 242"/>
                <a:gd name="T67" fmla="*/ 72 h 229"/>
                <a:gd name="T68" fmla="*/ 0 w 242"/>
                <a:gd name="T69" fmla="*/ 99 h 229"/>
                <a:gd name="T70" fmla="*/ 1 w 242"/>
                <a:gd name="T71" fmla="*/ 160 h 229"/>
                <a:gd name="T72" fmla="*/ 18 w 242"/>
                <a:gd name="T73" fmla="*/ 179 h 229"/>
                <a:gd name="T74" fmla="*/ 24 w 242"/>
                <a:gd name="T75" fmla="*/ 229 h 229"/>
                <a:gd name="T76" fmla="*/ 80 w 242"/>
                <a:gd name="T77" fmla="*/ 228 h 229"/>
                <a:gd name="T78" fmla="*/ 81 w 242"/>
                <a:gd name="T79" fmla="*/ 212 h 229"/>
                <a:gd name="T80" fmla="*/ 78 w 242"/>
                <a:gd name="T81" fmla="*/ 209 h 229"/>
                <a:gd name="T82" fmla="*/ 71 w 242"/>
                <a:gd name="T83" fmla="*/ 192 h 229"/>
                <a:gd name="T84" fmla="*/ 124 w 242"/>
                <a:gd name="T85" fmla="*/ 96 h 229"/>
                <a:gd name="T86" fmla="*/ 146 w 242"/>
                <a:gd name="T87" fmla="*/ 74 h 229"/>
                <a:gd name="T88" fmla="*/ 123 w 242"/>
                <a:gd name="T89" fmla="*/ 52 h 229"/>
                <a:gd name="T90" fmla="*/ 102 w 242"/>
                <a:gd name="T91" fmla="*/ 74 h 229"/>
                <a:gd name="T92" fmla="*/ 124 w 242"/>
                <a:gd name="T93" fmla="*/ 96 h 229"/>
                <a:gd name="T94" fmla="*/ 174 w 242"/>
                <a:gd name="T95" fmla="*/ 128 h 229"/>
                <a:gd name="T96" fmla="*/ 153 w 242"/>
                <a:gd name="T97" fmla="*/ 103 h 229"/>
                <a:gd name="T98" fmla="*/ 148 w 242"/>
                <a:gd name="T99" fmla="*/ 103 h 229"/>
                <a:gd name="T100" fmla="*/ 124 w 242"/>
                <a:gd name="T101" fmla="*/ 103 h 229"/>
                <a:gd name="T102" fmla="*/ 100 w 242"/>
                <a:gd name="T103" fmla="*/ 104 h 229"/>
                <a:gd name="T104" fmla="*/ 99 w 242"/>
                <a:gd name="T105" fmla="*/ 104 h 229"/>
                <a:gd name="T106" fmla="*/ 75 w 242"/>
                <a:gd name="T107" fmla="*/ 130 h 229"/>
                <a:gd name="T108" fmla="*/ 77 w 242"/>
                <a:gd name="T109" fmla="*/ 192 h 229"/>
                <a:gd name="T110" fmla="*/ 82 w 242"/>
                <a:gd name="T111" fmla="*/ 205 h 229"/>
                <a:gd name="T112" fmla="*/ 94 w 242"/>
                <a:gd name="T113" fmla="*/ 210 h 229"/>
                <a:gd name="T114" fmla="*/ 96 w 242"/>
                <a:gd name="T115" fmla="*/ 228 h 229"/>
                <a:gd name="T116" fmla="*/ 158 w 242"/>
                <a:gd name="T117" fmla="*/ 226 h 229"/>
                <a:gd name="T118" fmla="*/ 159 w 242"/>
                <a:gd name="T119" fmla="*/ 209 h 229"/>
                <a:gd name="T120" fmla="*/ 175 w 242"/>
                <a:gd name="T121" fmla="*/ 197 h 229"/>
                <a:gd name="T122" fmla="*/ 176 w 242"/>
                <a:gd name="T123" fmla="*/ 190 h 229"/>
                <a:gd name="T124" fmla="*/ 174 w 242"/>
                <a:gd name="T125" fmla="*/ 12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2" h="229">
                  <a:moveTo>
                    <a:pt x="176" y="20"/>
                  </a:moveTo>
                  <a:cubicBezTo>
                    <a:pt x="176" y="9"/>
                    <a:pt x="184" y="0"/>
                    <a:pt x="195" y="0"/>
                  </a:cubicBezTo>
                  <a:cubicBezTo>
                    <a:pt x="206" y="0"/>
                    <a:pt x="215" y="8"/>
                    <a:pt x="215" y="19"/>
                  </a:cubicBezTo>
                  <a:cubicBezTo>
                    <a:pt x="216" y="30"/>
                    <a:pt x="207" y="39"/>
                    <a:pt x="196" y="39"/>
                  </a:cubicBezTo>
                  <a:cubicBezTo>
                    <a:pt x="185" y="40"/>
                    <a:pt x="176" y="31"/>
                    <a:pt x="176" y="20"/>
                  </a:cubicBezTo>
                  <a:close/>
                  <a:moveTo>
                    <a:pt x="218" y="46"/>
                  </a:moveTo>
                  <a:cubicBezTo>
                    <a:pt x="196" y="46"/>
                    <a:pt x="196" y="46"/>
                    <a:pt x="196" y="46"/>
                  </a:cubicBezTo>
                  <a:cubicBezTo>
                    <a:pt x="175" y="47"/>
                    <a:pt x="175" y="47"/>
                    <a:pt x="175" y="47"/>
                  </a:cubicBezTo>
                  <a:cubicBezTo>
                    <a:pt x="158" y="47"/>
                    <a:pt x="152" y="60"/>
                    <a:pt x="152" y="70"/>
                  </a:cubicBezTo>
                  <a:cubicBezTo>
                    <a:pt x="153" y="98"/>
                    <a:pt x="153" y="98"/>
                    <a:pt x="153" y="98"/>
                  </a:cubicBezTo>
                  <a:cubicBezTo>
                    <a:pt x="153" y="98"/>
                    <a:pt x="153" y="98"/>
                    <a:pt x="154" y="98"/>
                  </a:cubicBezTo>
                  <a:cubicBezTo>
                    <a:pt x="171" y="100"/>
                    <a:pt x="179" y="115"/>
                    <a:pt x="180" y="128"/>
                  </a:cubicBezTo>
                  <a:cubicBezTo>
                    <a:pt x="181" y="190"/>
                    <a:pt x="181" y="190"/>
                    <a:pt x="181" y="190"/>
                  </a:cubicBezTo>
                  <a:cubicBezTo>
                    <a:pt x="181" y="193"/>
                    <a:pt x="181" y="196"/>
                    <a:pt x="180" y="199"/>
                  </a:cubicBezTo>
                  <a:cubicBezTo>
                    <a:pt x="179" y="202"/>
                    <a:pt x="177" y="204"/>
                    <a:pt x="176" y="206"/>
                  </a:cubicBezTo>
                  <a:cubicBezTo>
                    <a:pt x="178" y="226"/>
                    <a:pt x="178" y="226"/>
                    <a:pt x="178" y="226"/>
                  </a:cubicBezTo>
                  <a:cubicBezTo>
                    <a:pt x="222" y="225"/>
                    <a:pt x="222" y="225"/>
                    <a:pt x="222" y="225"/>
                  </a:cubicBezTo>
                  <a:cubicBezTo>
                    <a:pt x="227" y="141"/>
                    <a:pt x="227" y="141"/>
                    <a:pt x="227" y="141"/>
                  </a:cubicBezTo>
                  <a:cubicBezTo>
                    <a:pt x="227" y="141"/>
                    <a:pt x="242" y="139"/>
                    <a:pt x="242" y="123"/>
                  </a:cubicBezTo>
                  <a:cubicBezTo>
                    <a:pt x="241" y="68"/>
                    <a:pt x="241" y="68"/>
                    <a:pt x="241" y="68"/>
                  </a:cubicBezTo>
                  <a:cubicBezTo>
                    <a:pt x="241" y="58"/>
                    <a:pt x="234" y="45"/>
                    <a:pt x="218" y="46"/>
                  </a:cubicBezTo>
                  <a:close/>
                  <a:moveTo>
                    <a:pt x="49" y="65"/>
                  </a:moveTo>
                  <a:cubicBezTo>
                    <a:pt x="61" y="64"/>
                    <a:pt x="71" y="54"/>
                    <a:pt x="70" y="42"/>
                  </a:cubicBezTo>
                  <a:cubicBezTo>
                    <a:pt x="70" y="30"/>
                    <a:pt x="60" y="20"/>
                    <a:pt x="48" y="20"/>
                  </a:cubicBezTo>
                  <a:cubicBezTo>
                    <a:pt x="36" y="21"/>
                    <a:pt x="26" y="31"/>
                    <a:pt x="26" y="43"/>
                  </a:cubicBezTo>
                  <a:cubicBezTo>
                    <a:pt x="27" y="55"/>
                    <a:pt x="37" y="65"/>
                    <a:pt x="49" y="65"/>
                  </a:cubicBezTo>
                  <a:close/>
                  <a:moveTo>
                    <a:pt x="71" y="192"/>
                  </a:moveTo>
                  <a:cubicBezTo>
                    <a:pt x="70" y="130"/>
                    <a:pt x="70" y="130"/>
                    <a:pt x="70" y="130"/>
                  </a:cubicBezTo>
                  <a:cubicBezTo>
                    <a:pt x="70" y="115"/>
                    <a:pt x="80" y="100"/>
                    <a:pt x="99" y="99"/>
                  </a:cubicBezTo>
                  <a:cubicBezTo>
                    <a:pt x="99" y="99"/>
                    <a:pt x="99" y="99"/>
                    <a:pt x="99" y="99"/>
                  </a:cubicBezTo>
                  <a:cubicBezTo>
                    <a:pt x="99" y="97"/>
                    <a:pt x="99" y="97"/>
                    <a:pt x="99" y="97"/>
                  </a:cubicBezTo>
                  <a:cubicBezTo>
                    <a:pt x="99" y="86"/>
                    <a:pt x="91" y="71"/>
                    <a:pt x="73" y="71"/>
                  </a:cubicBezTo>
                  <a:cubicBezTo>
                    <a:pt x="49" y="72"/>
                    <a:pt x="49" y="72"/>
                    <a:pt x="49" y="72"/>
                  </a:cubicBezTo>
                  <a:cubicBezTo>
                    <a:pt x="25" y="72"/>
                    <a:pt x="25" y="72"/>
                    <a:pt x="25" y="72"/>
                  </a:cubicBezTo>
                  <a:cubicBezTo>
                    <a:pt x="7" y="73"/>
                    <a:pt x="0" y="88"/>
                    <a:pt x="0" y="99"/>
                  </a:cubicBezTo>
                  <a:cubicBezTo>
                    <a:pt x="1" y="160"/>
                    <a:pt x="1" y="160"/>
                    <a:pt x="1" y="160"/>
                  </a:cubicBezTo>
                  <a:cubicBezTo>
                    <a:pt x="2" y="178"/>
                    <a:pt x="18" y="179"/>
                    <a:pt x="18" y="179"/>
                  </a:cubicBezTo>
                  <a:cubicBezTo>
                    <a:pt x="24" y="229"/>
                    <a:pt x="24" y="229"/>
                    <a:pt x="24" y="229"/>
                  </a:cubicBezTo>
                  <a:cubicBezTo>
                    <a:pt x="80" y="228"/>
                    <a:pt x="80" y="228"/>
                    <a:pt x="80" y="228"/>
                  </a:cubicBezTo>
                  <a:cubicBezTo>
                    <a:pt x="81" y="212"/>
                    <a:pt x="81" y="212"/>
                    <a:pt x="81" y="212"/>
                  </a:cubicBezTo>
                  <a:cubicBezTo>
                    <a:pt x="80" y="211"/>
                    <a:pt x="79" y="210"/>
                    <a:pt x="78" y="209"/>
                  </a:cubicBezTo>
                  <a:cubicBezTo>
                    <a:pt x="74" y="205"/>
                    <a:pt x="72" y="199"/>
                    <a:pt x="71" y="192"/>
                  </a:cubicBezTo>
                  <a:close/>
                  <a:moveTo>
                    <a:pt x="124" y="96"/>
                  </a:moveTo>
                  <a:cubicBezTo>
                    <a:pt x="136" y="96"/>
                    <a:pt x="146" y="86"/>
                    <a:pt x="146" y="74"/>
                  </a:cubicBezTo>
                  <a:cubicBezTo>
                    <a:pt x="146" y="61"/>
                    <a:pt x="135" y="52"/>
                    <a:pt x="123" y="52"/>
                  </a:cubicBezTo>
                  <a:cubicBezTo>
                    <a:pt x="111" y="52"/>
                    <a:pt x="101" y="62"/>
                    <a:pt x="102" y="74"/>
                  </a:cubicBezTo>
                  <a:cubicBezTo>
                    <a:pt x="102" y="87"/>
                    <a:pt x="112" y="96"/>
                    <a:pt x="124" y="96"/>
                  </a:cubicBezTo>
                  <a:close/>
                  <a:moveTo>
                    <a:pt x="174" y="128"/>
                  </a:moveTo>
                  <a:cubicBezTo>
                    <a:pt x="174" y="118"/>
                    <a:pt x="168" y="105"/>
                    <a:pt x="153" y="103"/>
                  </a:cubicBezTo>
                  <a:cubicBezTo>
                    <a:pt x="151" y="103"/>
                    <a:pt x="150" y="103"/>
                    <a:pt x="148" y="103"/>
                  </a:cubicBezTo>
                  <a:cubicBezTo>
                    <a:pt x="124" y="103"/>
                    <a:pt x="124" y="103"/>
                    <a:pt x="124" y="103"/>
                  </a:cubicBezTo>
                  <a:cubicBezTo>
                    <a:pt x="100" y="104"/>
                    <a:pt x="100" y="104"/>
                    <a:pt x="100" y="104"/>
                  </a:cubicBezTo>
                  <a:cubicBezTo>
                    <a:pt x="100" y="104"/>
                    <a:pt x="100" y="104"/>
                    <a:pt x="99" y="104"/>
                  </a:cubicBezTo>
                  <a:cubicBezTo>
                    <a:pt x="82" y="105"/>
                    <a:pt x="75" y="119"/>
                    <a:pt x="75" y="130"/>
                  </a:cubicBezTo>
                  <a:cubicBezTo>
                    <a:pt x="77" y="192"/>
                    <a:pt x="77" y="192"/>
                    <a:pt x="77" y="192"/>
                  </a:cubicBezTo>
                  <a:cubicBezTo>
                    <a:pt x="77" y="198"/>
                    <a:pt x="79" y="202"/>
                    <a:pt x="82" y="205"/>
                  </a:cubicBezTo>
                  <a:cubicBezTo>
                    <a:pt x="87" y="210"/>
                    <a:pt x="94" y="210"/>
                    <a:pt x="94" y="210"/>
                  </a:cubicBezTo>
                  <a:cubicBezTo>
                    <a:pt x="96" y="228"/>
                    <a:pt x="96" y="228"/>
                    <a:pt x="96" y="228"/>
                  </a:cubicBezTo>
                  <a:cubicBezTo>
                    <a:pt x="158" y="226"/>
                    <a:pt x="158" y="226"/>
                    <a:pt x="158" y="226"/>
                  </a:cubicBezTo>
                  <a:cubicBezTo>
                    <a:pt x="159" y="209"/>
                    <a:pt x="159" y="209"/>
                    <a:pt x="159" y="209"/>
                  </a:cubicBezTo>
                  <a:cubicBezTo>
                    <a:pt x="159" y="209"/>
                    <a:pt x="171" y="208"/>
                    <a:pt x="175" y="197"/>
                  </a:cubicBezTo>
                  <a:cubicBezTo>
                    <a:pt x="175" y="195"/>
                    <a:pt x="176" y="193"/>
                    <a:pt x="176" y="190"/>
                  </a:cubicBezTo>
                  <a:lnTo>
                    <a:pt x="174" y="128"/>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defTabSz="896175"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000000"/>
                </a:solidFill>
                <a:effectLst/>
                <a:uLnTx/>
                <a:uFillTx/>
              </a:endParaRPr>
            </a:p>
          </p:txBody>
        </p:sp>
        <p:sp>
          <p:nvSpPr>
            <p:cNvPr id="12" name="TextBox 11">
              <a:extLst>
                <a:ext uri="{FF2B5EF4-FFF2-40B4-BE49-F238E27FC236}">
                  <a16:creationId xmlns:a16="http://schemas.microsoft.com/office/drawing/2014/main" id="{A9F79AD9-9561-40C4-B61A-617D50BFBBE0}"/>
                </a:ext>
              </a:extLst>
            </p:cNvPr>
            <p:cNvSpPr txBox="1"/>
            <p:nvPr/>
          </p:nvSpPr>
          <p:spPr>
            <a:xfrm>
              <a:off x="5927508" y="5272662"/>
              <a:ext cx="957985" cy="489328"/>
            </a:xfrm>
            <a:prstGeom prst="rect">
              <a:avLst/>
            </a:prstGeom>
            <a:grpFill/>
          </p:spPr>
          <p:txBody>
            <a:bodyPr wrap="non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chemeClr val="bg1"/>
                  </a:solidFill>
                  <a:effectLst/>
                  <a:uLnTx/>
                  <a:uFillTx/>
                </a:rPr>
                <a:t>Groups</a:t>
              </a:r>
            </a:p>
          </p:txBody>
        </p:sp>
        <p:pic>
          <p:nvPicPr>
            <p:cNvPr id="13" name="Picture 20">
              <a:extLst>
                <a:ext uri="{FF2B5EF4-FFF2-40B4-BE49-F238E27FC236}">
                  <a16:creationId xmlns:a16="http://schemas.microsoft.com/office/drawing/2014/main" id="{D89768D2-2F41-41E8-A28C-2F5B2848DE46}"/>
                </a:ext>
              </a:extLst>
            </p:cNvPr>
            <p:cNvPicPr>
              <a:picLocks noChangeAspect="1"/>
            </p:cNvPicPr>
            <p:nvPr/>
          </p:nvPicPr>
          <p:blipFill>
            <a:blip r:embed="rId2">
              <a:lum bright="100000"/>
              <a:extLst>
                <a:ext uri="{28A0092B-C50C-407E-A947-70E740481C1C}">
                  <a14:useLocalDpi xmlns:a14="http://schemas.microsoft.com/office/drawing/2010/main" val="0"/>
                </a:ext>
              </a:extLst>
            </a:blip>
            <a:srcRect/>
            <a:stretch>
              <a:fillRect/>
            </a:stretch>
          </p:blipFill>
          <p:spPr bwMode="auto">
            <a:xfrm>
              <a:off x="6032298" y="5846712"/>
              <a:ext cx="732856" cy="6168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70A0B39E-A128-43B0-89F0-6B98B168CBC0}"/>
                </a:ext>
              </a:extLst>
            </p:cNvPr>
            <p:cNvSpPr txBox="1"/>
            <p:nvPr/>
          </p:nvSpPr>
          <p:spPr>
            <a:xfrm>
              <a:off x="5530379" y="6349359"/>
              <a:ext cx="1793545" cy="489328"/>
            </a:xfrm>
            <a:prstGeom prst="rect">
              <a:avLst/>
            </a:prstGeom>
            <a:grpFill/>
          </p:spPr>
          <p:txBody>
            <a:bodyPr wrap="non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chemeClr val="bg1"/>
                  </a:solidFill>
                  <a:effectLst/>
                  <a:uLnTx/>
                  <a:uFillTx/>
                </a:rPr>
                <a:t>Service Principals</a:t>
              </a:r>
            </a:p>
          </p:txBody>
        </p:sp>
      </p:grpSp>
      <p:sp>
        <p:nvSpPr>
          <p:cNvPr id="15" name="Rounded Rectangle 50">
            <a:extLst>
              <a:ext uri="{FF2B5EF4-FFF2-40B4-BE49-F238E27FC236}">
                <a16:creationId xmlns:a16="http://schemas.microsoft.com/office/drawing/2014/main" id="{4831410C-9DEC-4C1F-ACCE-631C851369DA}"/>
              </a:ext>
            </a:extLst>
          </p:cNvPr>
          <p:cNvSpPr/>
          <p:nvPr/>
        </p:nvSpPr>
        <p:spPr bwMode="auto">
          <a:xfrm>
            <a:off x="7580663" y="2223985"/>
            <a:ext cx="3463337" cy="3256924"/>
          </a:xfrm>
          <a:prstGeom prst="roundRect">
            <a:avLst/>
          </a:prstGeom>
          <a:solidFill>
            <a:srgbClr val="00ABEB"/>
          </a:solidFill>
          <a:ln w="9525" cap="flat" cmpd="sng" algn="ctr">
            <a:solidFill>
              <a:srgbClr val="DDDDDD"/>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solidFill>
                <a:srgbClr val="5F5F5F"/>
              </a:soli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E6BA8C21-FC00-4E7A-A13B-3C9905F5092B}"/>
              </a:ext>
            </a:extLst>
          </p:cNvPr>
          <p:cNvSpPr txBox="1"/>
          <p:nvPr/>
        </p:nvSpPr>
        <p:spPr>
          <a:xfrm>
            <a:off x="8413540" y="2217171"/>
            <a:ext cx="2084083" cy="788255"/>
          </a:xfrm>
          <a:prstGeom prst="rect">
            <a:avLst/>
          </a:prstGeom>
          <a:noFill/>
        </p:spPr>
        <p:txBody>
          <a:bodyPr wrap="none" lIns="179285" tIns="143428" rIns="179285" bIns="143428" rtlCol="0">
            <a:spAutoFit/>
          </a:bodyPr>
          <a:lstStyle/>
          <a:p>
            <a:pPr marL="0" marR="0" lvl="0" indent="0" algn="ctr" defTabSz="914367" eaLnBrk="1" fontAlgn="auto" latinLnBrk="0" hangingPunct="1">
              <a:lnSpc>
                <a:spcPct val="90000"/>
              </a:lnSpc>
              <a:spcBef>
                <a:spcPts val="0"/>
              </a:spcBef>
              <a:spcAft>
                <a:spcPts val="196"/>
              </a:spcAft>
              <a:buClrTx/>
              <a:buSzTx/>
              <a:buFontTx/>
              <a:buNone/>
              <a:tabLst/>
              <a:defRPr/>
            </a:pPr>
            <a:r>
              <a:rPr kumimoji="0" lang="en-US" sz="1800" b="0" i="0" u="none" strike="noStrike" kern="0" cap="none" spc="0" normalizeH="0" baseline="0" noProof="0" dirty="0">
                <a:ln>
                  <a:noFill/>
                </a:ln>
                <a:solidFill>
                  <a:schemeClr val="bg1"/>
                </a:solidFill>
                <a:effectLst/>
                <a:uLnTx/>
                <a:uFillTx/>
              </a:rPr>
              <a:t>Azure Resources </a:t>
            </a:r>
            <a:br>
              <a:rPr kumimoji="0" lang="en-US" sz="1800" b="0" i="0" u="none" strike="noStrike" kern="0" cap="none" spc="0" normalizeH="0" baseline="0" noProof="0" dirty="0">
                <a:ln>
                  <a:noFill/>
                </a:ln>
                <a:solidFill>
                  <a:schemeClr val="bg1"/>
                </a:solidFill>
                <a:effectLst/>
                <a:uLnTx/>
                <a:uFillTx/>
              </a:rPr>
            </a:br>
            <a:endParaRPr kumimoji="0" lang="en-US" sz="1800" b="0" i="0" u="none" strike="noStrike" kern="0" cap="none" spc="0" normalizeH="0" baseline="0" noProof="0" dirty="0">
              <a:ln>
                <a:noFill/>
              </a:ln>
              <a:solidFill>
                <a:schemeClr val="bg1"/>
              </a:solidFill>
              <a:effectLst/>
              <a:uLnTx/>
              <a:uFillTx/>
            </a:endParaRPr>
          </a:p>
        </p:txBody>
      </p:sp>
      <p:grpSp>
        <p:nvGrpSpPr>
          <p:cNvPr id="17" name="Group 16">
            <a:extLst>
              <a:ext uri="{FF2B5EF4-FFF2-40B4-BE49-F238E27FC236}">
                <a16:creationId xmlns:a16="http://schemas.microsoft.com/office/drawing/2014/main" id="{1AF837D6-5B8E-49C9-AA39-23137B167C2B}"/>
              </a:ext>
            </a:extLst>
          </p:cNvPr>
          <p:cNvGrpSpPr/>
          <p:nvPr/>
        </p:nvGrpSpPr>
        <p:grpSpPr>
          <a:xfrm>
            <a:off x="7826499" y="2587311"/>
            <a:ext cx="2740059" cy="2279127"/>
            <a:chOff x="7998579" y="-231500"/>
            <a:chExt cx="1726175" cy="1618378"/>
          </a:xfrm>
        </p:grpSpPr>
        <p:sp>
          <p:nvSpPr>
            <p:cNvPr id="18" name="Oval 17">
              <a:extLst>
                <a:ext uri="{FF2B5EF4-FFF2-40B4-BE49-F238E27FC236}">
                  <a16:creationId xmlns:a16="http://schemas.microsoft.com/office/drawing/2014/main" id="{7CF95F57-D8DD-4CE7-8CCB-7A8C7A8E7FA5}"/>
                </a:ext>
              </a:extLst>
            </p:cNvPr>
            <p:cNvSpPr/>
            <p:nvPr/>
          </p:nvSpPr>
          <p:spPr bwMode="auto">
            <a:xfrm>
              <a:off x="7998579" y="223616"/>
              <a:ext cx="658520" cy="658521"/>
            </a:xfrm>
            <a:prstGeom prst="ellipse">
              <a:avLst/>
            </a:prstGeom>
            <a:solidFill>
              <a:srgbClr val="5F5F5F"/>
            </a:solidFill>
            <a:ln w="28575" cap="flat" cmpd="sng" algn="ctr">
              <a:solidFill>
                <a:srgbClr val="292929"/>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5F5F5F"/>
                </a:solidFill>
                <a:effectLst/>
                <a:uLnTx/>
                <a:uFillTx/>
                <a:latin typeface="Segoe UI"/>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D2ABB228-C520-4952-A8D3-16A0A58A3003}"/>
                </a:ext>
              </a:extLst>
            </p:cNvPr>
            <p:cNvCxnSpPr>
              <a:stCxn id="18" idx="6"/>
              <a:endCxn id="34" idx="3"/>
            </p:cNvCxnSpPr>
            <p:nvPr/>
          </p:nvCxnSpPr>
          <p:spPr>
            <a:xfrm flipV="1">
              <a:off x="8657099" y="205323"/>
              <a:ext cx="322524" cy="347553"/>
            </a:xfrm>
            <a:prstGeom prst="line">
              <a:avLst/>
            </a:prstGeom>
            <a:noFill/>
            <a:ln w="28575" cap="flat" cmpd="sng" algn="ctr">
              <a:solidFill>
                <a:srgbClr val="292929"/>
              </a:solidFill>
              <a:prstDash val="solid"/>
              <a:headEnd type="none"/>
              <a:tailEnd type="none"/>
            </a:ln>
            <a:effectLst/>
          </p:spPr>
        </p:cxnSp>
        <p:cxnSp>
          <p:nvCxnSpPr>
            <p:cNvPr id="20" name="Straight Connector 19">
              <a:extLst>
                <a:ext uri="{FF2B5EF4-FFF2-40B4-BE49-F238E27FC236}">
                  <a16:creationId xmlns:a16="http://schemas.microsoft.com/office/drawing/2014/main" id="{49B00183-F328-4976-9243-6A87F35E3D8B}"/>
                </a:ext>
              </a:extLst>
            </p:cNvPr>
            <p:cNvCxnSpPr>
              <a:stCxn id="18" idx="6"/>
              <a:endCxn id="36" idx="1"/>
            </p:cNvCxnSpPr>
            <p:nvPr/>
          </p:nvCxnSpPr>
          <p:spPr>
            <a:xfrm>
              <a:off x="8657099" y="552877"/>
              <a:ext cx="319632" cy="373702"/>
            </a:xfrm>
            <a:prstGeom prst="line">
              <a:avLst/>
            </a:prstGeom>
            <a:noFill/>
            <a:ln w="28575" cap="flat" cmpd="sng" algn="ctr">
              <a:solidFill>
                <a:srgbClr val="292929"/>
              </a:solidFill>
              <a:prstDash val="solid"/>
              <a:headEnd type="none"/>
              <a:tailEnd type="none"/>
            </a:ln>
            <a:effectLst/>
          </p:spPr>
        </p:cxnSp>
        <p:cxnSp>
          <p:nvCxnSpPr>
            <p:cNvPr id="21" name="Straight Connector 20">
              <a:extLst>
                <a:ext uri="{FF2B5EF4-FFF2-40B4-BE49-F238E27FC236}">
                  <a16:creationId xmlns:a16="http://schemas.microsoft.com/office/drawing/2014/main" id="{E41EC478-0413-4EE4-97FA-CCC9D8EF3D26}"/>
                </a:ext>
              </a:extLst>
            </p:cNvPr>
            <p:cNvCxnSpPr>
              <a:stCxn id="18" idx="6"/>
              <a:endCxn id="35" idx="2"/>
            </p:cNvCxnSpPr>
            <p:nvPr/>
          </p:nvCxnSpPr>
          <p:spPr>
            <a:xfrm flipV="1">
              <a:off x="8657099" y="546202"/>
              <a:ext cx="279708" cy="6675"/>
            </a:xfrm>
            <a:prstGeom prst="line">
              <a:avLst/>
            </a:prstGeom>
            <a:noFill/>
            <a:ln w="28575" cap="flat" cmpd="sng" algn="ctr">
              <a:solidFill>
                <a:srgbClr val="292929"/>
              </a:solidFill>
              <a:prstDash val="solid"/>
              <a:headEnd type="none"/>
              <a:tailEnd type="none"/>
            </a:ln>
            <a:effectLst/>
          </p:spPr>
        </p:cxnSp>
        <p:cxnSp>
          <p:nvCxnSpPr>
            <p:cNvPr id="22" name="Straight Connector 21">
              <a:extLst>
                <a:ext uri="{FF2B5EF4-FFF2-40B4-BE49-F238E27FC236}">
                  <a16:creationId xmlns:a16="http://schemas.microsoft.com/office/drawing/2014/main" id="{6F4500D2-99BF-496F-B63E-6FEE44C994E7}"/>
                </a:ext>
              </a:extLst>
            </p:cNvPr>
            <p:cNvCxnSpPr>
              <a:endCxn id="28" idx="2"/>
            </p:cNvCxnSpPr>
            <p:nvPr/>
          </p:nvCxnSpPr>
          <p:spPr>
            <a:xfrm flipV="1">
              <a:off x="9236260" y="-117200"/>
              <a:ext cx="259894" cy="218965"/>
            </a:xfrm>
            <a:prstGeom prst="line">
              <a:avLst/>
            </a:prstGeom>
            <a:noFill/>
            <a:ln w="28575" cap="flat" cmpd="sng" algn="ctr">
              <a:solidFill>
                <a:srgbClr val="292929"/>
              </a:solidFill>
              <a:prstDash val="solid"/>
              <a:headEnd type="none"/>
              <a:tailEnd type="none"/>
            </a:ln>
            <a:effectLst/>
          </p:spPr>
        </p:cxnSp>
        <p:cxnSp>
          <p:nvCxnSpPr>
            <p:cNvPr id="23" name="Straight Connector 22">
              <a:extLst>
                <a:ext uri="{FF2B5EF4-FFF2-40B4-BE49-F238E27FC236}">
                  <a16:creationId xmlns:a16="http://schemas.microsoft.com/office/drawing/2014/main" id="{2AD49B91-2F02-4A62-9D11-65B36E7702FA}"/>
                </a:ext>
              </a:extLst>
            </p:cNvPr>
            <p:cNvCxnSpPr>
              <a:stCxn id="34" idx="6"/>
              <a:endCxn id="29" idx="2"/>
            </p:cNvCxnSpPr>
            <p:nvPr/>
          </p:nvCxnSpPr>
          <p:spPr>
            <a:xfrm>
              <a:off x="9228947" y="102050"/>
              <a:ext cx="263790" cy="87128"/>
            </a:xfrm>
            <a:prstGeom prst="line">
              <a:avLst/>
            </a:prstGeom>
            <a:noFill/>
            <a:ln w="28575" cap="flat" cmpd="sng" algn="ctr">
              <a:solidFill>
                <a:srgbClr val="292929"/>
              </a:solidFill>
              <a:prstDash val="solid"/>
              <a:headEnd type="none"/>
              <a:tailEnd type="none"/>
            </a:ln>
            <a:effectLst/>
          </p:spPr>
        </p:cxnSp>
        <p:cxnSp>
          <p:nvCxnSpPr>
            <p:cNvPr id="24" name="Straight Connector 23">
              <a:extLst>
                <a:ext uri="{FF2B5EF4-FFF2-40B4-BE49-F238E27FC236}">
                  <a16:creationId xmlns:a16="http://schemas.microsoft.com/office/drawing/2014/main" id="{8DBF9851-8BF7-4826-8D7D-80BF8188FCBC}"/>
                </a:ext>
              </a:extLst>
            </p:cNvPr>
            <p:cNvCxnSpPr>
              <a:stCxn id="35" idx="6"/>
              <a:endCxn id="30" idx="2"/>
            </p:cNvCxnSpPr>
            <p:nvPr/>
          </p:nvCxnSpPr>
          <p:spPr>
            <a:xfrm flipV="1">
              <a:off x="9228908" y="441661"/>
              <a:ext cx="263829" cy="104541"/>
            </a:xfrm>
            <a:prstGeom prst="line">
              <a:avLst/>
            </a:prstGeom>
            <a:noFill/>
            <a:ln w="28575" cap="flat" cmpd="sng" algn="ctr">
              <a:solidFill>
                <a:srgbClr val="292929"/>
              </a:solidFill>
              <a:prstDash val="solid"/>
              <a:headEnd type="none"/>
              <a:tailEnd type="none"/>
            </a:ln>
            <a:effectLst/>
          </p:spPr>
        </p:cxnSp>
        <p:cxnSp>
          <p:nvCxnSpPr>
            <p:cNvPr id="25" name="Straight Connector 24">
              <a:extLst>
                <a:ext uri="{FF2B5EF4-FFF2-40B4-BE49-F238E27FC236}">
                  <a16:creationId xmlns:a16="http://schemas.microsoft.com/office/drawing/2014/main" id="{C87EC049-170B-4D17-BB46-1F4EC423F13F}"/>
                </a:ext>
              </a:extLst>
            </p:cNvPr>
            <p:cNvCxnSpPr>
              <a:stCxn id="35" idx="6"/>
              <a:endCxn id="31" idx="2"/>
            </p:cNvCxnSpPr>
            <p:nvPr/>
          </p:nvCxnSpPr>
          <p:spPr>
            <a:xfrm>
              <a:off x="9228908" y="546202"/>
              <a:ext cx="255801" cy="164424"/>
            </a:xfrm>
            <a:prstGeom prst="line">
              <a:avLst/>
            </a:prstGeom>
            <a:noFill/>
            <a:ln w="28575" cap="flat" cmpd="sng" algn="ctr">
              <a:solidFill>
                <a:srgbClr val="292929"/>
              </a:solidFill>
              <a:prstDash val="solid"/>
              <a:headEnd type="none"/>
              <a:tailEnd type="none"/>
            </a:ln>
            <a:effectLst/>
          </p:spPr>
        </p:cxnSp>
        <p:cxnSp>
          <p:nvCxnSpPr>
            <p:cNvPr id="26" name="Straight Connector 25">
              <a:extLst>
                <a:ext uri="{FF2B5EF4-FFF2-40B4-BE49-F238E27FC236}">
                  <a16:creationId xmlns:a16="http://schemas.microsoft.com/office/drawing/2014/main" id="{688D4FD7-C24D-45B8-A4DE-7B1459E580E3}"/>
                </a:ext>
              </a:extLst>
            </p:cNvPr>
            <p:cNvCxnSpPr>
              <a:stCxn id="36" idx="6"/>
              <a:endCxn id="33" idx="1"/>
            </p:cNvCxnSpPr>
            <p:nvPr/>
          </p:nvCxnSpPr>
          <p:spPr>
            <a:xfrm>
              <a:off x="9226054" y="1029853"/>
              <a:ext cx="298968" cy="161903"/>
            </a:xfrm>
            <a:prstGeom prst="line">
              <a:avLst/>
            </a:prstGeom>
            <a:noFill/>
            <a:ln w="28575" cap="flat" cmpd="sng" algn="ctr">
              <a:solidFill>
                <a:srgbClr val="292929"/>
              </a:solidFill>
              <a:prstDash val="solid"/>
              <a:headEnd type="none"/>
              <a:tailEnd type="none"/>
            </a:ln>
            <a:effectLst/>
          </p:spPr>
        </p:cxnSp>
        <p:cxnSp>
          <p:nvCxnSpPr>
            <p:cNvPr id="27" name="Straight Connector 26">
              <a:extLst>
                <a:ext uri="{FF2B5EF4-FFF2-40B4-BE49-F238E27FC236}">
                  <a16:creationId xmlns:a16="http://schemas.microsoft.com/office/drawing/2014/main" id="{F69FAEFF-6CF6-4C75-BFAD-A09880749F7B}"/>
                </a:ext>
              </a:extLst>
            </p:cNvPr>
            <p:cNvCxnSpPr>
              <a:stCxn id="36" idx="6"/>
              <a:endCxn id="32" idx="2"/>
            </p:cNvCxnSpPr>
            <p:nvPr/>
          </p:nvCxnSpPr>
          <p:spPr>
            <a:xfrm flipV="1">
              <a:off x="9226054" y="968724"/>
              <a:ext cx="266683" cy="61129"/>
            </a:xfrm>
            <a:prstGeom prst="line">
              <a:avLst/>
            </a:prstGeom>
            <a:noFill/>
            <a:ln w="28575" cap="flat" cmpd="sng" algn="ctr">
              <a:solidFill>
                <a:srgbClr val="292929"/>
              </a:solidFill>
              <a:prstDash val="solid"/>
              <a:headEnd type="none"/>
              <a:tailEnd type="none"/>
            </a:ln>
            <a:effectLst/>
          </p:spPr>
        </p:cxnSp>
        <p:sp>
          <p:nvSpPr>
            <p:cNvPr id="28" name="Oval 27">
              <a:extLst>
                <a:ext uri="{FF2B5EF4-FFF2-40B4-BE49-F238E27FC236}">
                  <a16:creationId xmlns:a16="http://schemas.microsoft.com/office/drawing/2014/main" id="{126EE8E6-2EC4-4633-9CDC-D5DE26495540}"/>
                </a:ext>
              </a:extLst>
            </p:cNvPr>
            <p:cNvSpPr/>
            <p:nvPr/>
          </p:nvSpPr>
          <p:spPr bwMode="auto">
            <a:xfrm>
              <a:off x="9496154" y="-231500"/>
              <a:ext cx="228600" cy="228600"/>
            </a:xfrm>
            <a:prstGeom prst="ellipse">
              <a:avLst/>
            </a:prstGeom>
            <a:solidFill>
              <a:srgbClr val="DDDDDD"/>
            </a:solidFill>
            <a:ln w="12700" cap="flat" cmpd="sng" algn="ctr">
              <a:solidFill>
                <a:srgbClr val="292929"/>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solidFill>
                  <a:srgbClr val="5F5F5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113CA5D4-CF02-4D07-9050-9289DEADED5C}"/>
                </a:ext>
              </a:extLst>
            </p:cNvPr>
            <p:cNvSpPr/>
            <p:nvPr/>
          </p:nvSpPr>
          <p:spPr bwMode="auto">
            <a:xfrm>
              <a:off x="9492737" y="74878"/>
              <a:ext cx="228600" cy="228600"/>
            </a:xfrm>
            <a:prstGeom prst="ellipse">
              <a:avLst/>
            </a:prstGeom>
            <a:solidFill>
              <a:srgbClr val="DDDDDD"/>
            </a:solidFill>
            <a:ln w="12700" cap="flat" cmpd="sng" algn="ctr">
              <a:solidFill>
                <a:srgbClr val="292929"/>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solidFill>
                  <a:srgbClr val="5F5F5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9BF7206A-D8F7-4658-B08C-E8519500E4CD}"/>
                </a:ext>
              </a:extLst>
            </p:cNvPr>
            <p:cNvSpPr/>
            <p:nvPr/>
          </p:nvSpPr>
          <p:spPr bwMode="auto">
            <a:xfrm>
              <a:off x="9492737" y="327361"/>
              <a:ext cx="228600" cy="228600"/>
            </a:xfrm>
            <a:prstGeom prst="ellipse">
              <a:avLst/>
            </a:prstGeom>
            <a:solidFill>
              <a:srgbClr val="DDDDDD"/>
            </a:solidFill>
            <a:ln w="12700" cap="flat" cmpd="sng" algn="ctr">
              <a:solidFill>
                <a:srgbClr val="292929"/>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solidFill>
                  <a:srgbClr val="5F5F5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A00E3C34-7A42-4FCE-8FBC-05C4F257145C}"/>
                </a:ext>
              </a:extLst>
            </p:cNvPr>
            <p:cNvSpPr/>
            <p:nvPr/>
          </p:nvSpPr>
          <p:spPr bwMode="auto">
            <a:xfrm>
              <a:off x="9484709" y="596326"/>
              <a:ext cx="228600" cy="228600"/>
            </a:xfrm>
            <a:prstGeom prst="ellipse">
              <a:avLst/>
            </a:prstGeom>
            <a:solidFill>
              <a:srgbClr val="DDDDDD"/>
            </a:solidFill>
            <a:ln w="12700" cap="flat" cmpd="sng" algn="ctr">
              <a:solidFill>
                <a:srgbClr val="292929"/>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solidFill>
                  <a:srgbClr val="5F5F5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5B1683BC-BA1F-43E7-B0CB-C50C28FB6566}"/>
                </a:ext>
              </a:extLst>
            </p:cNvPr>
            <p:cNvSpPr/>
            <p:nvPr/>
          </p:nvSpPr>
          <p:spPr bwMode="auto">
            <a:xfrm>
              <a:off x="9492737" y="854424"/>
              <a:ext cx="228600" cy="228600"/>
            </a:xfrm>
            <a:prstGeom prst="ellipse">
              <a:avLst/>
            </a:prstGeom>
            <a:solidFill>
              <a:srgbClr val="DDDDDD"/>
            </a:solidFill>
            <a:ln w="12700" cap="flat" cmpd="sng" algn="ctr">
              <a:solidFill>
                <a:srgbClr val="292929"/>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solidFill>
                  <a:srgbClr val="5F5F5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EE3610A-2509-40F0-9318-6CDC13A40316}"/>
                </a:ext>
              </a:extLst>
            </p:cNvPr>
            <p:cNvSpPr/>
            <p:nvPr/>
          </p:nvSpPr>
          <p:spPr bwMode="auto">
            <a:xfrm>
              <a:off x="9491544" y="1158278"/>
              <a:ext cx="228600" cy="228600"/>
            </a:xfrm>
            <a:prstGeom prst="ellipse">
              <a:avLst/>
            </a:prstGeom>
            <a:solidFill>
              <a:srgbClr val="DDDDDD"/>
            </a:solidFill>
            <a:ln w="12700" cap="flat" cmpd="sng" algn="ctr">
              <a:solidFill>
                <a:srgbClr val="292929"/>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solidFill>
                  <a:srgbClr val="5F5F5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1B609B15-7CFC-4159-BF68-2A2C4D2634E2}"/>
                </a:ext>
              </a:extLst>
            </p:cNvPr>
            <p:cNvSpPr/>
            <p:nvPr/>
          </p:nvSpPr>
          <p:spPr bwMode="auto">
            <a:xfrm>
              <a:off x="8936846" y="-44001"/>
              <a:ext cx="292101" cy="292101"/>
            </a:xfrm>
            <a:prstGeom prst="ellipse">
              <a:avLst/>
            </a:prstGeom>
            <a:solidFill>
              <a:srgbClr val="00ABEB"/>
            </a:solidFill>
            <a:ln w="19050" cap="flat" cmpd="sng" algn="ctr">
              <a:solidFill>
                <a:srgbClr val="292929"/>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5F5F5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D51A4CF0-CA62-4444-AF5B-FE32E3886B57}"/>
                </a:ext>
              </a:extLst>
            </p:cNvPr>
            <p:cNvSpPr/>
            <p:nvPr/>
          </p:nvSpPr>
          <p:spPr bwMode="auto">
            <a:xfrm>
              <a:off x="8936807" y="400151"/>
              <a:ext cx="292101" cy="292101"/>
            </a:xfrm>
            <a:prstGeom prst="ellipse">
              <a:avLst/>
            </a:prstGeom>
            <a:solidFill>
              <a:srgbClr val="00ABEB"/>
            </a:solidFill>
            <a:ln w="19050" cap="flat" cmpd="sng" algn="ctr">
              <a:solidFill>
                <a:srgbClr val="292929"/>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solidFill>
                  <a:srgbClr val="5F5F5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9865CA6D-9B0F-46FB-8953-99A40199D708}"/>
                </a:ext>
              </a:extLst>
            </p:cNvPr>
            <p:cNvSpPr/>
            <p:nvPr/>
          </p:nvSpPr>
          <p:spPr bwMode="auto">
            <a:xfrm>
              <a:off x="8933953" y="883802"/>
              <a:ext cx="292101" cy="292101"/>
            </a:xfrm>
            <a:prstGeom prst="ellipse">
              <a:avLst/>
            </a:prstGeom>
            <a:solidFill>
              <a:srgbClr val="00ABEB"/>
            </a:solidFill>
            <a:ln w="19050" cap="flat" cmpd="sng" algn="ctr">
              <a:solidFill>
                <a:srgbClr val="292929"/>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solidFill>
                  <a:srgbClr val="5F5F5F"/>
                </a:solidFill>
                <a:effectLst/>
                <a:uLnTx/>
                <a:uFillTx/>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AB939DFB-E6DF-4B01-8E87-96E79231226D}"/>
              </a:ext>
            </a:extLst>
          </p:cNvPr>
          <p:cNvGrpSpPr/>
          <p:nvPr/>
        </p:nvGrpSpPr>
        <p:grpSpPr>
          <a:xfrm>
            <a:off x="1064267" y="5907716"/>
            <a:ext cx="4116388" cy="731053"/>
            <a:chOff x="1237848" y="5807048"/>
            <a:chExt cx="4116388" cy="731053"/>
          </a:xfrm>
        </p:grpSpPr>
        <p:pic>
          <p:nvPicPr>
            <p:cNvPr id="38" name="Picture 37">
              <a:extLst>
                <a:ext uri="{FF2B5EF4-FFF2-40B4-BE49-F238E27FC236}">
                  <a16:creationId xmlns:a16="http://schemas.microsoft.com/office/drawing/2014/main" id="{2FD55E58-BD4B-4584-8CD1-9B97AB3714B8}"/>
                </a:ext>
              </a:extLst>
            </p:cNvPr>
            <p:cNvPicPr>
              <a:picLocks noChangeAspect="1"/>
            </p:cNvPicPr>
            <p:nvPr/>
          </p:nvPicPr>
          <p:blipFill>
            <a:blip r:embed="rId3"/>
            <a:stretch>
              <a:fillRect/>
            </a:stretch>
          </p:blipFill>
          <p:spPr>
            <a:xfrm>
              <a:off x="1237848" y="5807048"/>
              <a:ext cx="731053" cy="731053"/>
            </a:xfrm>
            <a:prstGeom prst="rect">
              <a:avLst/>
            </a:prstGeom>
          </p:spPr>
        </p:pic>
        <p:sp>
          <p:nvSpPr>
            <p:cNvPr id="39" name="TextBox 38">
              <a:extLst>
                <a:ext uri="{FF2B5EF4-FFF2-40B4-BE49-F238E27FC236}">
                  <a16:creationId xmlns:a16="http://schemas.microsoft.com/office/drawing/2014/main" id="{5EE7A5C7-08FA-42F0-B7E6-DF77AAF0F21E}"/>
                </a:ext>
              </a:extLst>
            </p:cNvPr>
            <p:cNvSpPr txBox="1"/>
            <p:nvPr/>
          </p:nvSpPr>
          <p:spPr>
            <a:xfrm>
              <a:off x="1968901" y="5861546"/>
              <a:ext cx="3385335" cy="622056"/>
            </a:xfrm>
            <a:prstGeom prst="rect">
              <a:avLst/>
            </a:prstGeom>
            <a:noFill/>
          </p:spPr>
          <p:txBody>
            <a:bodyPr wrap="non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5F5F5F"/>
                  </a:solidFill>
                  <a:effectLst/>
                  <a:uLnTx/>
                  <a:uFillTx/>
                </a:rPr>
                <a:t>Azure Active Directory</a:t>
              </a:r>
            </a:p>
          </p:txBody>
        </p:sp>
      </p:grpSp>
      <p:cxnSp>
        <p:nvCxnSpPr>
          <p:cNvPr id="40" name="Straight Arrow Connector 39">
            <a:extLst>
              <a:ext uri="{FF2B5EF4-FFF2-40B4-BE49-F238E27FC236}">
                <a16:creationId xmlns:a16="http://schemas.microsoft.com/office/drawing/2014/main" id="{2561E0AF-686D-45B5-87D2-14D9861E9EEE}"/>
              </a:ext>
            </a:extLst>
          </p:cNvPr>
          <p:cNvCxnSpPr/>
          <p:nvPr/>
        </p:nvCxnSpPr>
        <p:spPr>
          <a:xfrm flipH="1">
            <a:off x="4535725" y="3719210"/>
            <a:ext cx="2779258" cy="0"/>
          </a:xfrm>
          <a:prstGeom prst="straightConnector1">
            <a:avLst/>
          </a:prstGeom>
          <a:noFill/>
          <a:ln w="76200" cap="flat" cmpd="sng" algn="ctr">
            <a:solidFill>
              <a:srgbClr val="292929"/>
            </a:solidFill>
            <a:prstDash val="solid"/>
            <a:headEnd type="none"/>
            <a:tailEnd type="triangle"/>
          </a:ln>
          <a:effectLst/>
        </p:spPr>
      </p:cxnSp>
      <p:sp>
        <p:nvSpPr>
          <p:cNvPr id="41" name="TextBox 40">
            <a:extLst>
              <a:ext uri="{FF2B5EF4-FFF2-40B4-BE49-F238E27FC236}">
                <a16:creationId xmlns:a16="http://schemas.microsoft.com/office/drawing/2014/main" id="{BB516391-64CC-438A-A3C4-E28A9C122A89}"/>
              </a:ext>
            </a:extLst>
          </p:cNvPr>
          <p:cNvSpPr txBox="1"/>
          <p:nvPr/>
        </p:nvSpPr>
        <p:spPr>
          <a:xfrm>
            <a:off x="4874568" y="2587311"/>
            <a:ext cx="2094420" cy="875111"/>
          </a:xfrm>
          <a:prstGeom prst="rect">
            <a:avLst/>
          </a:prstGeom>
          <a:noFill/>
        </p:spPr>
        <p:txBody>
          <a:bodyPr wrap="none" lIns="182880" tIns="146304" rIns="182880" bIns="146304" rtlCol="0">
            <a:spAutoFit/>
          </a:bodyPr>
          <a:lstStyle/>
          <a:p>
            <a:pPr marL="0" marR="0" lvl="0" indent="0" defTabSz="932742" eaLnBrk="1" fontAlgn="auto" latinLnBrk="0" hangingPunct="1">
              <a:lnSpc>
                <a:spcPct val="90000"/>
              </a:lnSpc>
              <a:spcBef>
                <a:spcPts val="0"/>
              </a:spcBef>
              <a:spcAft>
                <a:spcPts val="200"/>
              </a:spcAft>
              <a:buClrTx/>
              <a:buSzTx/>
              <a:buFontTx/>
              <a:buNone/>
              <a:tabLst/>
              <a:defRPr/>
            </a:pPr>
            <a:r>
              <a:rPr kumimoji="0" lang="en-US" sz="2000" b="0" i="0" u="none" strike="noStrike" kern="0" cap="none" spc="0" normalizeH="0" baseline="0" noProof="0" dirty="0">
                <a:ln>
                  <a:noFill/>
                </a:ln>
                <a:solidFill>
                  <a:srgbClr val="5F5F5F"/>
                </a:solidFill>
                <a:effectLst/>
                <a:uLnTx/>
                <a:uFillTx/>
              </a:rPr>
              <a:t>Authentication</a:t>
            </a:r>
          </a:p>
          <a:p>
            <a:pPr marL="0" marR="0" lvl="0" indent="0" defTabSz="932742" eaLnBrk="1" fontAlgn="auto" latinLnBrk="0" hangingPunct="1">
              <a:lnSpc>
                <a:spcPct val="90000"/>
              </a:lnSpc>
              <a:spcBef>
                <a:spcPts val="0"/>
              </a:spcBef>
              <a:spcAft>
                <a:spcPts val="200"/>
              </a:spcAft>
              <a:buClrTx/>
              <a:buSzTx/>
              <a:buFontTx/>
              <a:buNone/>
              <a:tabLst/>
              <a:defRPr/>
            </a:pPr>
            <a:r>
              <a:rPr kumimoji="0" lang="en-US" sz="2000" b="0" i="0" u="none" strike="noStrike" kern="0" cap="none" spc="0" normalizeH="0" baseline="0" noProof="0" dirty="0">
                <a:ln>
                  <a:noFill/>
                </a:ln>
                <a:solidFill>
                  <a:srgbClr val="5F5F5F"/>
                </a:solidFill>
                <a:effectLst/>
                <a:uLnTx/>
                <a:uFillTx/>
              </a:rPr>
              <a:t>&amp; Authorization</a:t>
            </a:r>
          </a:p>
        </p:txBody>
      </p:sp>
      <p:cxnSp>
        <p:nvCxnSpPr>
          <p:cNvPr id="42" name="Straight Connector 41">
            <a:extLst>
              <a:ext uri="{FF2B5EF4-FFF2-40B4-BE49-F238E27FC236}">
                <a16:creationId xmlns:a16="http://schemas.microsoft.com/office/drawing/2014/main" id="{F5EB1A5F-62C8-4A1C-B6E3-C5829DBE2CE1}"/>
              </a:ext>
            </a:extLst>
          </p:cNvPr>
          <p:cNvCxnSpPr/>
          <p:nvPr/>
        </p:nvCxnSpPr>
        <p:spPr bwMode="auto">
          <a:xfrm>
            <a:off x="9957040" y="2667470"/>
            <a:ext cx="37362" cy="2465752"/>
          </a:xfrm>
          <a:prstGeom prst="line">
            <a:avLst/>
          </a:prstGeom>
          <a:noFill/>
          <a:ln w="25400" cap="flat" cmpd="sng" algn="ctr">
            <a:solidFill>
              <a:srgbClr val="5F5F5F"/>
            </a:solidFill>
            <a:prstDash val="dash"/>
            <a:headEnd type="none" w="med" len="med"/>
            <a:tailEnd type="none" w="med" len="med"/>
          </a:ln>
          <a:effectLst>
            <a:outerShdw blurRad="40000" dist="20000" dir="5400000" rotWithShape="0">
              <a:srgbClr val="000000">
                <a:alpha val="38000"/>
              </a:srgbClr>
            </a:outerShdw>
          </a:effectLst>
        </p:spPr>
      </p:cxnSp>
      <p:cxnSp>
        <p:nvCxnSpPr>
          <p:cNvPr id="43" name="Straight Connector 42">
            <a:extLst>
              <a:ext uri="{FF2B5EF4-FFF2-40B4-BE49-F238E27FC236}">
                <a16:creationId xmlns:a16="http://schemas.microsoft.com/office/drawing/2014/main" id="{EED66760-3F86-40A0-A79B-CCC51FDCDA9D}"/>
              </a:ext>
            </a:extLst>
          </p:cNvPr>
          <p:cNvCxnSpPr/>
          <p:nvPr/>
        </p:nvCxnSpPr>
        <p:spPr bwMode="auto">
          <a:xfrm>
            <a:off x="9042998" y="2667470"/>
            <a:ext cx="32748" cy="2478282"/>
          </a:xfrm>
          <a:prstGeom prst="line">
            <a:avLst/>
          </a:prstGeom>
          <a:noFill/>
          <a:ln w="25400" cap="flat" cmpd="sng" algn="ctr">
            <a:solidFill>
              <a:srgbClr val="5F5F5F"/>
            </a:solidFill>
            <a:prstDash val="dash"/>
            <a:headEnd type="none" w="med" len="med"/>
            <a:tailEnd type="none" w="med" len="med"/>
          </a:ln>
          <a:effectLst>
            <a:outerShdw blurRad="40000" dist="20000" dir="5400000" rotWithShape="0">
              <a:srgbClr val="000000">
                <a:alpha val="38000"/>
              </a:srgbClr>
            </a:outerShdw>
          </a:effectLst>
        </p:spPr>
      </p:cxnSp>
      <p:sp>
        <p:nvSpPr>
          <p:cNvPr id="44" name="TextBox 43">
            <a:extLst>
              <a:ext uri="{FF2B5EF4-FFF2-40B4-BE49-F238E27FC236}">
                <a16:creationId xmlns:a16="http://schemas.microsoft.com/office/drawing/2014/main" id="{65885C19-2CDC-49F4-B447-AF2DD396A086}"/>
              </a:ext>
            </a:extLst>
          </p:cNvPr>
          <p:cNvSpPr txBox="1"/>
          <p:nvPr/>
        </p:nvSpPr>
        <p:spPr>
          <a:xfrm>
            <a:off x="7800613" y="4819773"/>
            <a:ext cx="1347919" cy="483557"/>
          </a:xfrm>
          <a:prstGeom prst="rect">
            <a:avLst/>
          </a:prstGeom>
          <a:noFill/>
        </p:spPr>
        <p:txBody>
          <a:bodyPr wrap="none" lIns="179285" tIns="143428" rIns="179285" bIns="143428" rtlCol="0">
            <a:spAutoFit/>
          </a:bodyPr>
          <a:lstStyle/>
          <a:p>
            <a:pPr marL="0" marR="0" lvl="0" indent="0" algn="ctr" defTabSz="914367" eaLnBrk="1" fontAlgn="auto" latinLnBrk="0" hangingPunct="1">
              <a:lnSpc>
                <a:spcPct val="90000"/>
              </a:lnSpc>
              <a:spcBef>
                <a:spcPts val="0"/>
              </a:spcBef>
              <a:spcAft>
                <a:spcPts val="196"/>
              </a:spcAft>
              <a:buClrTx/>
              <a:buSzTx/>
              <a:buFontTx/>
              <a:buNone/>
              <a:tabLst/>
              <a:defRPr/>
            </a:pPr>
            <a:r>
              <a:rPr kumimoji="0" lang="en-US" sz="1400" b="0" i="0" u="none" strike="noStrike" kern="0" cap="none" spc="0" normalizeH="0" baseline="0" noProof="0" dirty="0">
                <a:ln>
                  <a:noFill/>
                </a:ln>
                <a:solidFill>
                  <a:schemeClr val="bg1"/>
                </a:solidFill>
                <a:effectLst/>
                <a:uLnTx/>
                <a:uFillTx/>
              </a:rPr>
              <a:t>Subscription</a:t>
            </a:r>
          </a:p>
        </p:txBody>
      </p:sp>
      <p:sp>
        <p:nvSpPr>
          <p:cNvPr id="45" name="TextBox 44">
            <a:extLst>
              <a:ext uri="{FF2B5EF4-FFF2-40B4-BE49-F238E27FC236}">
                <a16:creationId xmlns:a16="http://schemas.microsoft.com/office/drawing/2014/main" id="{A7065654-914A-4C1C-B263-6DFF0F29D6A6}"/>
              </a:ext>
            </a:extLst>
          </p:cNvPr>
          <p:cNvSpPr txBox="1"/>
          <p:nvPr/>
        </p:nvSpPr>
        <p:spPr>
          <a:xfrm>
            <a:off x="8979948" y="4825335"/>
            <a:ext cx="1167340" cy="703104"/>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196"/>
              </a:spcAft>
              <a:buClrTx/>
              <a:buSzTx/>
              <a:buFontTx/>
              <a:buNone/>
              <a:tabLst/>
              <a:defRPr/>
            </a:pPr>
            <a:r>
              <a:rPr kumimoji="0" lang="en-US" sz="1400" b="0" i="0" u="none" strike="noStrike" kern="0" cap="none" spc="0" normalizeH="0" baseline="0" noProof="0" dirty="0">
                <a:ln>
                  <a:noFill/>
                </a:ln>
                <a:solidFill>
                  <a:schemeClr val="bg1"/>
                </a:solidFill>
                <a:effectLst/>
                <a:uLnTx/>
                <a:uFillTx/>
              </a:rPr>
              <a:t>Resource </a:t>
            </a:r>
          </a:p>
          <a:p>
            <a:pPr marL="0" marR="0" lvl="0" indent="0" algn="ctr" defTabSz="914367" eaLnBrk="1" fontAlgn="auto" latinLnBrk="0" hangingPunct="1">
              <a:lnSpc>
                <a:spcPct val="90000"/>
              </a:lnSpc>
              <a:spcBef>
                <a:spcPts val="0"/>
              </a:spcBef>
              <a:spcAft>
                <a:spcPts val="196"/>
              </a:spcAft>
              <a:buClrTx/>
              <a:buSzTx/>
              <a:buFontTx/>
              <a:buNone/>
              <a:tabLst/>
              <a:defRPr/>
            </a:pPr>
            <a:r>
              <a:rPr kumimoji="0" lang="en-US" sz="1400" b="0" i="0" u="none" strike="noStrike" kern="0" cap="none" spc="0" normalizeH="0" baseline="0" noProof="0" dirty="0">
                <a:ln>
                  <a:noFill/>
                </a:ln>
                <a:solidFill>
                  <a:schemeClr val="bg1"/>
                </a:solidFill>
                <a:effectLst/>
                <a:uLnTx/>
                <a:uFillTx/>
              </a:rPr>
              <a:t>Groups</a:t>
            </a:r>
          </a:p>
        </p:txBody>
      </p:sp>
      <p:sp>
        <p:nvSpPr>
          <p:cNvPr id="46" name="TextBox 45">
            <a:extLst>
              <a:ext uri="{FF2B5EF4-FFF2-40B4-BE49-F238E27FC236}">
                <a16:creationId xmlns:a16="http://schemas.microsoft.com/office/drawing/2014/main" id="{0D0E3264-6D10-40C5-ABF4-C949933992B4}"/>
              </a:ext>
            </a:extLst>
          </p:cNvPr>
          <p:cNvSpPr txBox="1"/>
          <p:nvPr/>
        </p:nvSpPr>
        <p:spPr>
          <a:xfrm>
            <a:off x="9864176" y="4819772"/>
            <a:ext cx="1167340" cy="483557"/>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196"/>
              </a:spcAft>
              <a:buClrTx/>
              <a:buSzTx/>
              <a:buFontTx/>
              <a:buNone/>
              <a:tabLst/>
              <a:defRPr/>
            </a:pPr>
            <a:r>
              <a:rPr kumimoji="0" lang="en-US" sz="1400" b="0" i="0" u="none" strike="noStrike" kern="0" cap="none" spc="0" normalizeH="0" baseline="0" noProof="0" dirty="0">
                <a:ln>
                  <a:noFill/>
                </a:ln>
                <a:solidFill>
                  <a:schemeClr val="bg1"/>
                </a:solidFill>
                <a:effectLst/>
                <a:uLnTx/>
                <a:uFillTx/>
              </a:rPr>
              <a:t>Resources</a:t>
            </a:r>
          </a:p>
        </p:txBody>
      </p:sp>
      <p:grpSp>
        <p:nvGrpSpPr>
          <p:cNvPr id="47" name="Group 46">
            <a:extLst>
              <a:ext uri="{FF2B5EF4-FFF2-40B4-BE49-F238E27FC236}">
                <a16:creationId xmlns:a16="http://schemas.microsoft.com/office/drawing/2014/main" id="{AEB9C9BB-90F2-4F61-B269-508A810325BF}"/>
              </a:ext>
            </a:extLst>
          </p:cNvPr>
          <p:cNvGrpSpPr/>
          <p:nvPr/>
        </p:nvGrpSpPr>
        <p:grpSpPr>
          <a:xfrm>
            <a:off x="7453425" y="5824355"/>
            <a:ext cx="3717812" cy="897775"/>
            <a:chOff x="7826499" y="5723687"/>
            <a:chExt cx="3717812" cy="897775"/>
          </a:xfrm>
        </p:grpSpPr>
        <p:sp>
          <p:nvSpPr>
            <p:cNvPr id="48" name="TextBox 47">
              <a:extLst>
                <a:ext uri="{FF2B5EF4-FFF2-40B4-BE49-F238E27FC236}">
                  <a16:creationId xmlns:a16="http://schemas.microsoft.com/office/drawing/2014/main" id="{1A9F70A5-3F46-4BCF-8705-82F7A24F22AF}"/>
                </a:ext>
              </a:extLst>
            </p:cNvPr>
            <p:cNvSpPr txBox="1"/>
            <p:nvPr/>
          </p:nvSpPr>
          <p:spPr>
            <a:xfrm>
              <a:off x="8625449" y="5861546"/>
              <a:ext cx="2918862" cy="622056"/>
            </a:xfrm>
            <a:prstGeom prst="rect">
              <a:avLst/>
            </a:prstGeom>
            <a:noFill/>
          </p:spPr>
          <p:txBody>
            <a:bodyPr wrap="non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5F5F5F"/>
                  </a:solidFill>
                  <a:effectLst/>
                  <a:uLnTx/>
                  <a:uFillTx/>
                </a:rPr>
                <a:t>Azure Subscription</a:t>
              </a:r>
            </a:p>
          </p:txBody>
        </p:sp>
        <p:pic>
          <p:nvPicPr>
            <p:cNvPr id="49" name="Picture 48">
              <a:extLst>
                <a:ext uri="{FF2B5EF4-FFF2-40B4-BE49-F238E27FC236}">
                  <a16:creationId xmlns:a16="http://schemas.microsoft.com/office/drawing/2014/main" id="{FAA73CDD-9D00-41F9-945C-F534F6AA9C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6499" y="5723687"/>
              <a:ext cx="897775" cy="897775"/>
            </a:xfrm>
            <a:prstGeom prst="rect">
              <a:avLst/>
            </a:prstGeom>
          </p:spPr>
        </p:pic>
      </p:grpSp>
    </p:spTree>
    <p:extLst>
      <p:ext uri="{BB962C8B-B14F-4D97-AF65-F5344CB8AC3E}">
        <p14:creationId xmlns:p14="http://schemas.microsoft.com/office/powerpoint/2010/main" val="22883686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F0A8EF9-31DC-41A2-A6A7-C8973311F909}"/>
              </a:ext>
            </a:extLst>
          </p:cNvPr>
          <p:cNvSpPr txBox="1">
            <a:spLocks/>
          </p:cNvSpPr>
          <p:nvPr/>
        </p:nvSpPr>
        <p:spPr>
          <a:xfrm>
            <a:off x="570060" y="720125"/>
            <a:ext cx="5291458" cy="743908"/>
          </a:xfrm>
          <a:prstGeom prst="rect">
            <a:avLst/>
          </a:prstGeom>
        </p:spPr>
        <p:txBody>
          <a:bodyPr/>
          <a:lstStyle>
            <a:lvl1pPr algn="l" defTabSz="932384" rtl="0" eaLnBrk="1" latinLnBrk="0" hangingPunct="1">
              <a:lnSpc>
                <a:spcPct val="90000"/>
              </a:lnSpc>
              <a:spcBef>
                <a:spcPct val="0"/>
              </a:spcBef>
              <a:buNone/>
              <a:defRPr lang="en-US" sz="3264" b="0" kern="1200" cap="none" spc="-150" baseline="0" dirty="0" smtClean="0">
                <a:ln w="3175">
                  <a:noFill/>
                </a:ln>
                <a:solidFill>
                  <a:schemeClr val="tx1"/>
                </a:soli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endParaRPr kumimoji="0" lang="en-US" sz="3529" b="0" i="0" u="none" strike="noStrike" kern="1200" cap="none" spc="-147"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18" name="Straight Connector 17">
            <a:extLst>
              <a:ext uri="{FF2B5EF4-FFF2-40B4-BE49-F238E27FC236}">
                <a16:creationId xmlns:a16="http://schemas.microsoft.com/office/drawing/2014/main" id="{0708F30C-625C-44BF-9A18-B17F216DAC3A}"/>
              </a:ext>
            </a:extLst>
          </p:cNvPr>
          <p:cNvCxnSpPr>
            <a:cxnSpLocks/>
            <a:endCxn id="176" idx="4"/>
          </p:cNvCxnSpPr>
          <p:nvPr/>
        </p:nvCxnSpPr>
        <p:spPr>
          <a:xfrm flipV="1">
            <a:off x="7232054" y="2745334"/>
            <a:ext cx="2678570" cy="2584412"/>
          </a:xfrm>
          <a:prstGeom prst="line">
            <a:avLst/>
          </a:prstGeom>
          <a:noFill/>
          <a:ln w="12700" cap="flat" cmpd="sng" algn="ctr">
            <a:solidFill>
              <a:srgbClr val="EAEAEA">
                <a:lumMod val="75000"/>
              </a:srgbClr>
            </a:solidFill>
            <a:prstDash val="solid"/>
            <a:headEnd type="none"/>
            <a:tailEnd type="none"/>
          </a:ln>
          <a:effectLst/>
        </p:spPr>
      </p:cxnSp>
      <p:grpSp>
        <p:nvGrpSpPr>
          <p:cNvPr id="19" name="Group 18">
            <a:extLst>
              <a:ext uri="{FF2B5EF4-FFF2-40B4-BE49-F238E27FC236}">
                <a16:creationId xmlns:a16="http://schemas.microsoft.com/office/drawing/2014/main" id="{6DC492E1-D228-43C8-8542-9ECF7E2A044B}"/>
              </a:ext>
            </a:extLst>
          </p:cNvPr>
          <p:cNvGrpSpPr/>
          <p:nvPr/>
        </p:nvGrpSpPr>
        <p:grpSpPr>
          <a:xfrm>
            <a:off x="5768337" y="403452"/>
            <a:ext cx="8074134" cy="5022728"/>
            <a:chOff x="2485631" y="202022"/>
            <a:chExt cx="8236037" cy="5123444"/>
          </a:xfrm>
        </p:grpSpPr>
        <p:grpSp>
          <p:nvGrpSpPr>
            <p:cNvPr id="20" name="Group 19">
              <a:extLst>
                <a:ext uri="{FF2B5EF4-FFF2-40B4-BE49-F238E27FC236}">
                  <a16:creationId xmlns:a16="http://schemas.microsoft.com/office/drawing/2014/main" id="{99A32BF9-14AF-4D8D-9D94-5B72C46F0117}"/>
                </a:ext>
              </a:extLst>
            </p:cNvPr>
            <p:cNvGrpSpPr/>
            <p:nvPr/>
          </p:nvGrpSpPr>
          <p:grpSpPr>
            <a:xfrm>
              <a:off x="2731352" y="250245"/>
              <a:ext cx="7990316" cy="4927617"/>
              <a:chOff x="2158810" y="1082278"/>
              <a:chExt cx="8150536" cy="5026425"/>
            </a:xfrm>
          </p:grpSpPr>
          <p:cxnSp>
            <p:nvCxnSpPr>
              <p:cNvPr id="153" name="Straight Connector 152">
                <a:extLst>
                  <a:ext uri="{FF2B5EF4-FFF2-40B4-BE49-F238E27FC236}">
                    <a16:creationId xmlns:a16="http://schemas.microsoft.com/office/drawing/2014/main" id="{97E62537-2120-43F1-8C5A-7C00A57D5D8E}"/>
                  </a:ext>
                </a:extLst>
              </p:cNvPr>
              <p:cNvCxnSpPr>
                <a:cxnSpLocks/>
                <a:endCxn id="176" idx="2"/>
              </p:cNvCxnSpPr>
              <p:nvPr/>
            </p:nvCxnSpPr>
            <p:spPr>
              <a:xfrm>
                <a:off x="3093834" y="2825702"/>
                <a:ext cx="3115258" cy="634984"/>
              </a:xfrm>
              <a:prstGeom prst="line">
                <a:avLst/>
              </a:prstGeom>
              <a:noFill/>
              <a:ln w="6350" cap="flat" cmpd="sng" algn="ctr">
                <a:solidFill>
                  <a:srgbClr val="EAEAEA">
                    <a:lumMod val="75000"/>
                  </a:srgbClr>
                </a:solidFill>
                <a:prstDash val="solid"/>
                <a:headEnd type="none"/>
                <a:tailEnd type="none"/>
              </a:ln>
              <a:effectLst/>
            </p:spPr>
          </p:cxnSp>
          <p:cxnSp>
            <p:nvCxnSpPr>
              <p:cNvPr id="154" name="Straight Connector 153">
                <a:extLst>
                  <a:ext uri="{FF2B5EF4-FFF2-40B4-BE49-F238E27FC236}">
                    <a16:creationId xmlns:a16="http://schemas.microsoft.com/office/drawing/2014/main" id="{C2262A55-B5AB-4A64-B301-A3D8D4149035}"/>
                  </a:ext>
                </a:extLst>
              </p:cNvPr>
              <p:cNvCxnSpPr>
                <a:cxnSpLocks/>
                <a:stCxn id="136" idx="22"/>
                <a:endCxn id="176" idx="1"/>
              </p:cNvCxnSpPr>
              <p:nvPr/>
            </p:nvCxnSpPr>
            <p:spPr>
              <a:xfrm>
                <a:off x="2904243" y="2174179"/>
                <a:ext cx="3307527" cy="1280040"/>
              </a:xfrm>
              <a:prstGeom prst="line">
                <a:avLst/>
              </a:prstGeom>
              <a:noFill/>
              <a:ln w="6350" cap="flat" cmpd="sng" algn="ctr">
                <a:solidFill>
                  <a:srgbClr val="EAEAEA">
                    <a:lumMod val="75000"/>
                  </a:srgbClr>
                </a:solidFill>
                <a:prstDash val="solid"/>
                <a:headEnd type="none"/>
                <a:tailEnd type="none"/>
              </a:ln>
              <a:effectLst/>
            </p:spPr>
          </p:cxnSp>
          <p:cxnSp>
            <p:nvCxnSpPr>
              <p:cNvPr id="155" name="Straight Connector 154">
                <a:extLst>
                  <a:ext uri="{FF2B5EF4-FFF2-40B4-BE49-F238E27FC236}">
                    <a16:creationId xmlns:a16="http://schemas.microsoft.com/office/drawing/2014/main" id="{C75E1302-8CCE-4753-A286-85F023A2DC23}"/>
                  </a:ext>
                </a:extLst>
              </p:cNvPr>
              <p:cNvCxnSpPr>
                <a:cxnSpLocks/>
                <a:endCxn id="176" idx="1"/>
              </p:cNvCxnSpPr>
              <p:nvPr/>
            </p:nvCxnSpPr>
            <p:spPr>
              <a:xfrm>
                <a:off x="3819167" y="2148495"/>
                <a:ext cx="2392604" cy="1305724"/>
              </a:xfrm>
              <a:prstGeom prst="line">
                <a:avLst/>
              </a:prstGeom>
              <a:noFill/>
              <a:ln w="6350" cap="flat" cmpd="sng" algn="ctr">
                <a:solidFill>
                  <a:srgbClr val="EAEAEA">
                    <a:lumMod val="75000"/>
                  </a:srgbClr>
                </a:solidFill>
                <a:prstDash val="solid"/>
                <a:headEnd type="none"/>
                <a:tailEnd type="none"/>
              </a:ln>
              <a:effectLst/>
            </p:spPr>
          </p:cxnSp>
          <p:cxnSp>
            <p:nvCxnSpPr>
              <p:cNvPr id="156" name="Straight Connector 155">
                <a:extLst>
                  <a:ext uri="{FF2B5EF4-FFF2-40B4-BE49-F238E27FC236}">
                    <a16:creationId xmlns:a16="http://schemas.microsoft.com/office/drawing/2014/main" id="{C8ED88D0-EDE6-4EA2-BF48-9F4D333F9E18}"/>
                  </a:ext>
                </a:extLst>
              </p:cNvPr>
              <p:cNvCxnSpPr>
                <a:cxnSpLocks/>
                <a:stCxn id="102" idx="18"/>
                <a:endCxn id="176" idx="1"/>
              </p:cNvCxnSpPr>
              <p:nvPr/>
            </p:nvCxnSpPr>
            <p:spPr>
              <a:xfrm>
                <a:off x="4145242" y="1650019"/>
                <a:ext cx="2066528" cy="1804199"/>
              </a:xfrm>
              <a:prstGeom prst="line">
                <a:avLst/>
              </a:prstGeom>
              <a:noFill/>
              <a:ln w="6350" cap="flat" cmpd="sng" algn="ctr">
                <a:solidFill>
                  <a:srgbClr val="EAEAEA">
                    <a:lumMod val="75000"/>
                  </a:srgbClr>
                </a:solidFill>
                <a:prstDash val="solid"/>
                <a:headEnd type="none"/>
                <a:tailEnd type="none"/>
              </a:ln>
              <a:effectLst/>
            </p:spPr>
          </p:cxnSp>
          <p:cxnSp>
            <p:nvCxnSpPr>
              <p:cNvPr id="157" name="Straight Connector 156">
                <a:extLst>
                  <a:ext uri="{FF2B5EF4-FFF2-40B4-BE49-F238E27FC236}">
                    <a16:creationId xmlns:a16="http://schemas.microsoft.com/office/drawing/2014/main" id="{4F082ECD-3466-4686-9B93-579169E87951}"/>
                  </a:ext>
                </a:extLst>
              </p:cNvPr>
              <p:cNvCxnSpPr>
                <a:cxnSpLocks/>
                <a:stCxn id="116" idx="6"/>
                <a:endCxn id="176" idx="5"/>
              </p:cNvCxnSpPr>
              <p:nvPr/>
            </p:nvCxnSpPr>
            <p:spPr>
              <a:xfrm>
                <a:off x="2910548" y="3458821"/>
                <a:ext cx="3314154" cy="8330"/>
              </a:xfrm>
              <a:prstGeom prst="line">
                <a:avLst/>
              </a:prstGeom>
              <a:noFill/>
              <a:ln w="6350" cap="flat" cmpd="sng" algn="ctr">
                <a:solidFill>
                  <a:srgbClr val="EAEAEA">
                    <a:lumMod val="75000"/>
                  </a:srgbClr>
                </a:solidFill>
                <a:prstDash val="solid"/>
                <a:headEnd type="none"/>
                <a:tailEnd type="none"/>
              </a:ln>
              <a:effectLst/>
            </p:spPr>
          </p:cxnSp>
          <p:cxnSp>
            <p:nvCxnSpPr>
              <p:cNvPr id="158" name="Straight Connector 157">
                <a:extLst>
                  <a:ext uri="{FF2B5EF4-FFF2-40B4-BE49-F238E27FC236}">
                    <a16:creationId xmlns:a16="http://schemas.microsoft.com/office/drawing/2014/main" id="{C56BA71A-04A6-4975-B0B5-F6421FCFFBA9}"/>
                  </a:ext>
                </a:extLst>
              </p:cNvPr>
              <p:cNvCxnSpPr>
                <a:cxnSpLocks/>
                <a:endCxn id="176" idx="3"/>
              </p:cNvCxnSpPr>
              <p:nvPr/>
            </p:nvCxnSpPr>
            <p:spPr>
              <a:xfrm flipV="1">
                <a:off x="2158810" y="3467151"/>
                <a:ext cx="4052961" cy="592650"/>
              </a:xfrm>
              <a:prstGeom prst="line">
                <a:avLst/>
              </a:prstGeom>
              <a:noFill/>
              <a:ln w="6350" cap="flat" cmpd="sng" algn="ctr">
                <a:solidFill>
                  <a:srgbClr val="EAEAEA">
                    <a:lumMod val="75000"/>
                  </a:srgbClr>
                </a:solidFill>
                <a:prstDash val="solid"/>
                <a:headEnd type="none"/>
                <a:tailEnd type="none"/>
              </a:ln>
              <a:effectLst/>
            </p:spPr>
          </p:cxnSp>
          <p:cxnSp>
            <p:nvCxnSpPr>
              <p:cNvPr id="159" name="Straight Connector 158">
                <a:extLst>
                  <a:ext uri="{FF2B5EF4-FFF2-40B4-BE49-F238E27FC236}">
                    <a16:creationId xmlns:a16="http://schemas.microsoft.com/office/drawing/2014/main" id="{4C362B5E-E545-4CD2-BD19-3B14151C364A}"/>
                  </a:ext>
                </a:extLst>
              </p:cNvPr>
              <p:cNvCxnSpPr>
                <a:cxnSpLocks/>
                <a:endCxn id="176" idx="3"/>
              </p:cNvCxnSpPr>
              <p:nvPr/>
            </p:nvCxnSpPr>
            <p:spPr>
              <a:xfrm flipV="1">
                <a:off x="3124773" y="3467151"/>
                <a:ext cx="3086997" cy="905471"/>
              </a:xfrm>
              <a:prstGeom prst="line">
                <a:avLst/>
              </a:prstGeom>
              <a:noFill/>
              <a:ln w="6350" cap="flat" cmpd="sng" algn="ctr">
                <a:solidFill>
                  <a:srgbClr val="EAEAEA">
                    <a:lumMod val="75000"/>
                  </a:srgbClr>
                </a:solidFill>
                <a:prstDash val="solid"/>
                <a:headEnd type="none"/>
                <a:tailEnd type="none"/>
              </a:ln>
              <a:effectLst/>
            </p:spPr>
          </p:cxnSp>
          <p:cxnSp>
            <p:nvCxnSpPr>
              <p:cNvPr id="160" name="Straight Connector 159">
                <a:extLst>
                  <a:ext uri="{FF2B5EF4-FFF2-40B4-BE49-F238E27FC236}">
                    <a16:creationId xmlns:a16="http://schemas.microsoft.com/office/drawing/2014/main" id="{FC479CA3-6FBE-49AE-ACA2-16AADF2C7A10}"/>
                  </a:ext>
                </a:extLst>
              </p:cNvPr>
              <p:cNvCxnSpPr>
                <a:cxnSpLocks/>
                <a:endCxn id="176" idx="3"/>
              </p:cNvCxnSpPr>
              <p:nvPr/>
            </p:nvCxnSpPr>
            <p:spPr>
              <a:xfrm flipV="1">
                <a:off x="2681324" y="3467151"/>
                <a:ext cx="3530447" cy="1517362"/>
              </a:xfrm>
              <a:prstGeom prst="line">
                <a:avLst/>
              </a:prstGeom>
              <a:noFill/>
              <a:ln w="6350" cap="flat" cmpd="sng" algn="ctr">
                <a:solidFill>
                  <a:srgbClr val="EAEAEA">
                    <a:lumMod val="75000"/>
                  </a:srgbClr>
                </a:solidFill>
                <a:prstDash val="solid"/>
                <a:headEnd type="none"/>
                <a:tailEnd type="none"/>
              </a:ln>
              <a:effectLst/>
            </p:spPr>
          </p:cxnSp>
          <p:cxnSp>
            <p:nvCxnSpPr>
              <p:cNvPr id="161" name="Straight Connector 160">
                <a:extLst>
                  <a:ext uri="{FF2B5EF4-FFF2-40B4-BE49-F238E27FC236}">
                    <a16:creationId xmlns:a16="http://schemas.microsoft.com/office/drawing/2014/main" id="{518C8B92-B9A9-4FFC-9DB4-A8747213B60A}"/>
                  </a:ext>
                </a:extLst>
              </p:cNvPr>
              <p:cNvCxnSpPr>
                <a:cxnSpLocks/>
                <a:endCxn id="176" idx="7"/>
              </p:cNvCxnSpPr>
              <p:nvPr/>
            </p:nvCxnSpPr>
            <p:spPr>
              <a:xfrm flipH="1">
                <a:off x="6224702" y="2811951"/>
                <a:ext cx="3115241" cy="642268"/>
              </a:xfrm>
              <a:prstGeom prst="line">
                <a:avLst/>
              </a:prstGeom>
              <a:noFill/>
              <a:ln w="6350" cap="flat" cmpd="sng" algn="ctr">
                <a:solidFill>
                  <a:srgbClr val="EAEAEA">
                    <a:lumMod val="75000"/>
                  </a:srgbClr>
                </a:solidFill>
                <a:prstDash val="solid"/>
                <a:headEnd type="none"/>
                <a:tailEnd type="none"/>
              </a:ln>
              <a:effectLst/>
            </p:spPr>
          </p:cxnSp>
          <p:cxnSp>
            <p:nvCxnSpPr>
              <p:cNvPr id="162" name="Straight Connector 161">
                <a:extLst>
                  <a:ext uri="{FF2B5EF4-FFF2-40B4-BE49-F238E27FC236}">
                    <a16:creationId xmlns:a16="http://schemas.microsoft.com/office/drawing/2014/main" id="{E70DB654-1298-4328-A851-5410F6C02D0C}"/>
                  </a:ext>
                </a:extLst>
              </p:cNvPr>
              <p:cNvCxnSpPr>
                <a:cxnSpLocks/>
                <a:endCxn id="176" idx="6"/>
              </p:cNvCxnSpPr>
              <p:nvPr/>
            </p:nvCxnSpPr>
            <p:spPr>
              <a:xfrm flipH="1">
                <a:off x="6227381" y="2189746"/>
                <a:ext cx="3470072" cy="1270939"/>
              </a:xfrm>
              <a:prstGeom prst="line">
                <a:avLst/>
              </a:prstGeom>
              <a:noFill/>
              <a:ln w="6350" cap="flat" cmpd="sng" algn="ctr">
                <a:solidFill>
                  <a:srgbClr val="EAEAEA">
                    <a:lumMod val="75000"/>
                  </a:srgbClr>
                </a:solidFill>
                <a:prstDash val="solid"/>
                <a:headEnd type="none"/>
                <a:tailEnd type="none"/>
              </a:ln>
              <a:effectLst/>
            </p:spPr>
          </p:cxnSp>
          <p:cxnSp>
            <p:nvCxnSpPr>
              <p:cNvPr id="163" name="Straight Connector 162">
                <a:extLst>
                  <a:ext uri="{FF2B5EF4-FFF2-40B4-BE49-F238E27FC236}">
                    <a16:creationId xmlns:a16="http://schemas.microsoft.com/office/drawing/2014/main" id="{4998ECDE-F72F-42B9-9B80-A1B3312D9C38}"/>
                  </a:ext>
                </a:extLst>
              </p:cNvPr>
              <p:cNvCxnSpPr>
                <a:cxnSpLocks/>
                <a:endCxn id="176" idx="7"/>
              </p:cNvCxnSpPr>
              <p:nvPr/>
            </p:nvCxnSpPr>
            <p:spPr>
              <a:xfrm flipH="1">
                <a:off x="6224702" y="2162788"/>
                <a:ext cx="2434164" cy="1291431"/>
              </a:xfrm>
              <a:prstGeom prst="line">
                <a:avLst/>
              </a:prstGeom>
              <a:noFill/>
              <a:ln w="6350" cap="flat" cmpd="sng" algn="ctr">
                <a:solidFill>
                  <a:srgbClr val="EAEAEA">
                    <a:lumMod val="75000"/>
                  </a:srgbClr>
                </a:solidFill>
                <a:prstDash val="solid"/>
                <a:headEnd type="none"/>
                <a:tailEnd type="none"/>
              </a:ln>
              <a:effectLst/>
            </p:spPr>
          </p:cxnSp>
          <p:cxnSp>
            <p:nvCxnSpPr>
              <p:cNvPr id="164" name="Straight Connector 163">
                <a:extLst>
                  <a:ext uri="{FF2B5EF4-FFF2-40B4-BE49-F238E27FC236}">
                    <a16:creationId xmlns:a16="http://schemas.microsoft.com/office/drawing/2014/main" id="{825735A3-2413-4D0F-9E2E-6A97EEDC3163}"/>
                  </a:ext>
                </a:extLst>
              </p:cNvPr>
              <p:cNvCxnSpPr>
                <a:cxnSpLocks/>
                <a:endCxn id="176" idx="7"/>
              </p:cNvCxnSpPr>
              <p:nvPr/>
            </p:nvCxnSpPr>
            <p:spPr>
              <a:xfrm flipH="1">
                <a:off x="6224702" y="1522854"/>
                <a:ext cx="2352096" cy="1931365"/>
              </a:xfrm>
              <a:prstGeom prst="line">
                <a:avLst/>
              </a:prstGeom>
              <a:noFill/>
              <a:ln w="6350" cap="flat" cmpd="sng" algn="ctr">
                <a:solidFill>
                  <a:srgbClr val="EAEAEA">
                    <a:lumMod val="75000"/>
                  </a:srgbClr>
                </a:solidFill>
                <a:prstDash val="solid"/>
                <a:headEnd type="none"/>
                <a:tailEnd type="none"/>
              </a:ln>
              <a:effectLst/>
            </p:spPr>
          </p:cxnSp>
          <p:cxnSp>
            <p:nvCxnSpPr>
              <p:cNvPr id="165" name="Straight Connector 164">
                <a:extLst>
                  <a:ext uri="{FF2B5EF4-FFF2-40B4-BE49-F238E27FC236}">
                    <a16:creationId xmlns:a16="http://schemas.microsoft.com/office/drawing/2014/main" id="{48D3934D-AC55-4F9E-A2C7-172D1D60F755}"/>
                  </a:ext>
                </a:extLst>
              </p:cNvPr>
              <p:cNvCxnSpPr>
                <a:cxnSpLocks/>
                <a:endCxn id="176" idx="6"/>
              </p:cNvCxnSpPr>
              <p:nvPr/>
            </p:nvCxnSpPr>
            <p:spPr>
              <a:xfrm flipH="1">
                <a:off x="6227381" y="3111022"/>
                <a:ext cx="4081965" cy="349663"/>
              </a:xfrm>
              <a:prstGeom prst="line">
                <a:avLst/>
              </a:prstGeom>
              <a:noFill/>
              <a:ln w="6350" cap="flat" cmpd="sng" algn="ctr">
                <a:solidFill>
                  <a:srgbClr val="EAEAEA">
                    <a:lumMod val="75000"/>
                  </a:srgbClr>
                </a:solidFill>
                <a:prstDash val="solid"/>
                <a:headEnd type="none"/>
                <a:tailEnd type="none"/>
              </a:ln>
              <a:effectLst/>
            </p:spPr>
          </p:cxnSp>
          <p:cxnSp>
            <p:nvCxnSpPr>
              <p:cNvPr id="166" name="Straight Connector 165">
                <a:extLst>
                  <a:ext uri="{FF2B5EF4-FFF2-40B4-BE49-F238E27FC236}">
                    <a16:creationId xmlns:a16="http://schemas.microsoft.com/office/drawing/2014/main" id="{BCB775A5-1EDE-4A25-9196-7179673D6AB6}"/>
                  </a:ext>
                </a:extLst>
              </p:cNvPr>
              <p:cNvCxnSpPr>
                <a:cxnSpLocks/>
                <a:endCxn id="176" idx="6"/>
              </p:cNvCxnSpPr>
              <p:nvPr/>
            </p:nvCxnSpPr>
            <p:spPr>
              <a:xfrm flipH="1" flipV="1">
                <a:off x="6227381" y="3460685"/>
                <a:ext cx="3384133" cy="128164"/>
              </a:xfrm>
              <a:prstGeom prst="line">
                <a:avLst/>
              </a:prstGeom>
              <a:noFill/>
              <a:ln w="6350" cap="flat" cmpd="sng" algn="ctr">
                <a:solidFill>
                  <a:srgbClr val="EAEAEA">
                    <a:lumMod val="75000"/>
                  </a:srgbClr>
                </a:solidFill>
                <a:prstDash val="solid"/>
                <a:headEnd type="none"/>
                <a:tailEnd type="none"/>
              </a:ln>
              <a:effectLst/>
            </p:spPr>
          </p:cxnSp>
          <p:cxnSp>
            <p:nvCxnSpPr>
              <p:cNvPr id="167" name="Straight Connector 166">
                <a:extLst>
                  <a:ext uri="{FF2B5EF4-FFF2-40B4-BE49-F238E27FC236}">
                    <a16:creationId xmlns:a16="http://schemas.microsoft.com/office/drawing/2014/main" id="{7B5E10EF-CFA3-4964-9A08-BA8D3F944777}"/>
                  </a:ext>
                </a:extLst>
              </p:cNvPr>
              <p:cNvCxnSpPr>
                <a:cxnSpLocks/>
                <a:endCxn id="176" idx="6"/>
              </p:cNvCxnSpPr>
              <p:nvPr/>
            </p:nvCxnSpPr>
            <p:spPr>
              <a:xfrm flipH="1" flipV="1">
                <a:off x="6227381" y="3460685"/>
                <a:ext cx="4075088" cy="636928"/>
              </a:xfrm>
              <a:prstGeom prst="line">
                <a:avLst/>
              </a:prstGeom>
              <a:noFill/>
              <a:ln w="6350" cap="flat" cmpd="sng" algn="ctr">
                <a:solidFill>
                  <a:srgbClr val="EAEAEA">
                    <a:lumMod val="75000"/>
                  </a:srgbClr>
                </a:solidFill>
                <a:prstDash val="solid"/>
                <a:headEnd type="none"/>
                <a:tailEnd type="none"/>
              </a:ln>
              <a:effectLst/>
            </p:spPr>
          </p:cxnSp>
          <p:cxnSp>
            <p:nvCxnSpPr>
              <p:cNvPr id="168" name="Straight Connector 167">
                <a:extLst>
                  <a:ext uri="{FF2B5EF4-FFF2-40B4-BE49-F238E27FC236}">
                    <a16:creationId xmlns:a16="http://schemas.microsoft.com/office/drawing/2014/main" id="{54016D66-493E-4DCF-A1A0-4EFE6C94ECD7}"/>
                  </a:ext>
                </a:extLst>
              </p:cNvPr>
              <p:cNvCxnSpPr>
                <a:cxnSpLocks/>
                <a:endCxn id="176" idx="5"/>
              </p:cNvCxnSpPr>
              <p:nvPr/>
            </p:nvCxnSpPr>
            <p:spPr>
              <a:xfrm flipH="1" flipV="1">
                <a:off x="6224702" y="3467151"/>
                <a:ext cx="3128559" cy="919765"/>
              </a:xfrm>
              <a:prstGeom prst="line">
                <a:avLst/>
              </a:prstGeom>
              <a:noFill/>
              <a:ln w="6350" cap="flat" cmpd="sng" algn="ctr">
                <a:solidFill>
                  <a:srgbClr val="EAEAEA">
                    <a:lumMod val="75000"/>
                  </a:srgbClr>
                </a:solidFill>
                <a:prstDash val="solid"/>
                <a:headEnd type="none"/>
                <a:tailEnd type="none"/>
              </a:ln>
              <a:effectLst/>
            </p:spPr>
          </p:cxnSp>
          <p:cxnSp>
            <p:nvCxnSpPr>
              <p:cNvPr id="169" name="Straight Connector 168">
                <a:extLst>
                  <a:ext uri="{FF2B5EF4-FFF2-40B4-BE49-F238E27FC236}">
                    <a16:creationId xmlns:a16="http://schemas.microsoft.com/office/drawing/2014/main" id="{DF236685-E7A1-45A2-B004-4E410C8A4D6D}"/>
                  </a:ext>
                </a:extLst>
              </p:cNvPr>
              <p:cNvCxnSpPr>
                <a:cxnSpLocks/>
                <a:endCxn id="176" idx="6"/>
              </p:cNvCxnSpPr>
              <p:nvPr/>
            </p:nvCxnSpPr>
            <p:spPr>
              <a:xfrm flipH="1" flipV="1">
                <a:off x="6227381" y="3460685"/>
                <a:ext cx="3401321" cy="1592579"/>
              </a:xfrm>
              <a:prstGeom prst="line">
                <a:avLst/>
              </a:prstGeom>
              <a:noFill/>
              <a:ln w="6350" cap="flat" cmpd="sng" algn="ctr">
                <a:solidFill>
                  <a:srgbClr val="EAEAEA">
                    <a:lumMod val="75000"/>
                  </a:srgbClr>
                </a:solidFill>
                <a:prstDash val="solid"/>
                <a:headEnd type="none"/>
                <a:tailEnd type="none"/>
              </a:ln>
              <a:effectLst/>
            </p:spPr>
          </p:cxnSp>
          <p:cxnSp>
            <p:nvCxnSpPr>
              <p:cNvPr id="170" name="Straight Connector 169">
                <a:extLst>
                  <a:ext uri="{FF2B5EF4-FFF2-40B4-BE49-F238E27FC236}">
                    <a16:creationId xmlns:a16="http://schemas.microsoft.com/office/drawing/2014/main" id="{E443E120-5600-4D9A-8C10-73612640B9D5}"/>
                  </a:ext>
                </a:extLst>
              </p:cNvPr>
              <p:cNvCxnSpPr>
                <a:cxnSpLocks/>
                <a:endCxn id="176" idx="4"/>
              </p:cNvCxnSpPr>
              <p:nvPr/>
            </p:nvCxnSpPr>
            <p:spPr>
              <a:xfrm flipV="1">
                <a:off x="5358470" y="3469830"/>
                <a:ext cx="859767" cy="2582063"/>
              </a:xfrm>
              <a:prstGeom prst="line">
                <a:avLst/>
              </a:prstGeom>
              <a:noFill/>
              <a:ln w="6350" cap="flat" cmpd="sng" algn="ctr">
                <a:solidFill>
                  <a:srgbClr val="EAEAEA">
                    <a:lumMod val="75000"/>
                  </a:srgbClr>
                </a:solidFill>
                <a:prstDash val="solid"/>
                <a:headEnd type="none"/>
                <a:tailEnd type="none"/>
              </a:ln>
              <a:effectLst/>
            </p:spPr>
          </p:cxnSp>
          <p:cxnSp>
            <p:nvCxnSpPr>
              <p:cNvPr id="171" name="Straight Connector 170">
                <a:extLst>
                  <a:ext uri="{FF2B5EF4-FFF2-40B4-BE49-F238E27FC236}">
                    <a16:creationId xmlns:a16="http://schemas.microsoft.com/office/drawing/2014/main" id="{B32192C6-52B5-4C75-B6A0-F022B4E8A4FC}"/>
                  </a:ext>
                </a:extLst>
              </p:cNvPr>
              <p:cNvCxnSpPr>
                <a:cxnSpLocks/>
                <a:endCxn id="176" idx="4"/>
              </p:cNvCxnSpPr>
              <p:nvPr/>
            </p:nvCxnSpPr>
            <p:spPr>
              <a:xfrm flipV="1">
                <a:off x="6153391" y="3469830"/>
                <a:ext cx="64846" cy="2183438"/>
              </a:xfrm>
              <a:prstGeom prst="line">
                <a:avLst/>
              </a:prstGeom>
              <a:noFill/>
              <a:ln w="6350" cap="flat" cmpd="sng" algn="ctr">
                <a:solidFill>
                  <a:srgbClr val="EAEAEA">
                    <a:lumMod val="75000"/>
                  </a:srgbClr>
                </a:solidFill>
                <a:prstDash val="solid"/>
                <a:headEnd type="none"/>
                <a:tailEnd type="none"/>
              </a:ln>
              <a:effectLst/>
            </p:spPr>
          </p:cxnSp>
          <p:cxnSp>
            <p:nvCxnSpPr>
              <p:cNvPr id="172" name="Straight Connector 171">
                <a:extLst>
                  <a:ext uri="{FF2B5EF4-FFF2-40B4-BE49-F238E27FC236}">
                    <a16:creationId xmlns:a16="http://schemas.microsoft.com/office/drawing/2014/main" id="{8CC3B9F8-2B5B-4900-9DF7-05FA7CA27972}"/>
                  </a:ext>
                </a:extLst>
              </p:cNvPr>
              <p:cNvCxnSpPr>
                <a:cxnSpLocks/>
                <a:endCxn id="176" idx="5"/>
              </p:cNvCxnSpPr>
              <p:nvPr/>
            </p:nvCxnSpPr>
            <p:spPr>
              <a:xfrm flipH="1" flipV="1">
                <a:off x="6224702" y="3467151"/>
                <a:ext cx="1271474" cy="1965276"/>
              </a:xfrm>
              <a:prstGeom prst="line">
                <a:avLst/>
              </a:prstGeom>
              <a:noFill/>
              <a:ln w="6350" cap="flat" cmpd="sng" algn="ctr">
                <a:solidFill>
                  <a:srgbClr val="EAEAEA">
                    <a:lumMod val="75000"/>
                  </a:srgbClr>
                </a:solidFill>
                <a:prstDash val="solid"/>
                <a:headEnd type="none"/>
                <a:tailEnd type="none"/>
              </a:ln>
              <a:effectLst/>
            </p:spPr>
          </p:cxnSp>
          <p:cxnSp>
            <p:nvCxnSpPr>
              <p:cNvPr id="173" name="Straight Connector 172">
                <a:extLst>
                  <a:ext uri="{FF2B5EF4-FFF2-40B4-BE49-F238E27FC236}">
                    <a16:creationId xmlns:a16="http://schemas.microsoft.com/office/drawing/2014/main" id="{0ED93DA6-F151-438D-B8A7-75A4182A6C79}"/>
                  </a:ext>
                </a:extLst>
              </p:cNvPr>
              <p:cNvCxnSpPr>
                <a:cxnSpLocks/>
                <a:endCxn id="176" idx="5"/>
              </p:cNvCxnSpPr>
              <p:nvPr/>
            </p:nvCxnSpPr>
            <p:spPr>
              <a:xfrm flipH="1" flipV="1">
                <a:off x="6224702" y="3467151"/>
                <a:ext cx="2281124" cy="2276425"/>
              </a:xfrm>
              <a:prstGeom prst="line">
                <a:avLst/>
              </a:prstGeom>
              <a:noFill/>
              <a:ln w="6350" cap="flat" cmpd="sng" algn="ctr">
                <a:solidFill>
                  <a:srgbClr val="EAEAEA">
                    <a:lumMod val="75000"/>
                  </a:srgbClr>
                </a:solidFill>
                <a:prstDash val="solid"/>
                <a:headEnd type="none"/>
                <a:tailEnd type="none"/>
              </a:ln>
              <a:effectLst/>
            </p:spPr>
          </p:cxnSp>
          <p:cxnSp>
            <p:nvCxnSpPr>
              <p:cNvPr id="174" name="Straight Connector 173">
                <a:extLst>
                  <a:ext uri="{FF2B5EF4-FFF2-40B4-BE49-F238E27FC236}">
                    <a16:creationId xmlns:a16="http://schemas.microsoft.com/office/drawing/2014/main" id="{CBFF3ADF-15CF-4BE7-9AFC-78B5C9BA7175}"/>
                  </a:ext>
                </a:extLst>
              </p:cNvPr>
              <p:cNvCxnSpPr>
                <a:cxnSpLocks/>
                <a:endCxn id="176" idx="5"/>
              </p:cNvCxnSpPr>
              <p:nvPr/>
            </p:nvCxnSpPr>
            <p:spPr>
              <a:xfrm flipH="1" flipV="1">
                <a:off x="6224703" y="3467151"/>
                <a:ext cx="2363676" cy="1549350"/>
              </a:xfrm>
              <a:prstGeom prst="line">
                <a:avLst/>
              </a:prstGeom>
              <a:noFill/>
              <a:ln w="6350" cap="flat" cmpd="sng" algn="ctr">
                <a:solidFill>
                  <a:srgbClr val="EAEAEA">
                    <a:lumMod val="75000"/>
                  </a:srgbClr>
                </a:solidFill>
                <a:prstDash val="solid"/>
                <a:headEnd type="none"/>
                <a:tailEnd type="none"/>
              </a:ln>
              <a:effectLst/>
            </p:spPr>
          </p:cxnSp>
          <p:cxnSp>
            <p:nvCxnSpPr>
              <p:cNvPr id="175" name="Straight Connector 174">
                <a:extLst>
                  <a:ext uri="{FF2B5EF4-FFF2-40B4-BE49-F238E27FC236}">
                    <a16:creationId xmlns:a16="http://schemas.microsoft.com/office/drawing/2014/main" id="{5D03D1D6-D215-44DB-9C92-4FFAF6C62848}"/>
                  </a:ext>
                </a:extLst>
              </p:cNvPr>
              <p:cNvCxnSpPr>
                <a:cxnSpLocks/>
                <a:endCxn id="176" idx="4"/>
              </p:cNvCxnSpPr>
              <p:nvPr/>
            </p:nvCxnSpPr>
            <p:spPr>
              <a:xfrm flipH="1" flipV="1">
                <a:off x="6218237" y="3469830"/>
                <a:ext cx="757238" cy="2638873"/>
              </a:xfrm>
              <a:prstGeom prst="line">
                <a:avLst/>
              </a:prstGeom>
              <a:noFill/>
              <a:ln w="6350" cap="flat" cmpd="sng" algn="ctr">
                <a:solidFill>
                  <a:srgbClr val="EAEAEA">
                    <a:lumMod val="75000"/>
                  </a:srgbClr>
                </a:solidFill>
                <a:prstDash val="solid"/>
                <a:headEnd type="none"/>
                <a:tailEnd type="none"/>
              </a:ln>
              <a:effectLst/>
            </p:spPr>
          </p:cxnSp>
          <p:sp useBgFill="1">
            <p:nvSpPr>
              <p:cNvPr id="176" name="Oval 175">
                <a:extLst>
                  <a:ext uri="{FF2B5EF4-FFF2-40B4-BE49-F238E27FC236}">
                    <a16:creationId xmlns:a16="http://schemas.microsoft.com/office/drawing/2014/main" id="{FD65D209-3C59-49F2-86BF-CD420D2D4D32}"/>
                  </a:ext>
                </a:extLst>
              </p:cNvPr>
              <p:cNvSpPr/>
              <p:nvPr/>
            </p:nvSpPr>
            <p:spPr bwMode="auto">
              <a:xfrm>
                <a:off x="6209093" y="3451541"/>
                <a:ext cx="18287" cy="18287"/>
              </a:xfrm>
              <a:prstGeom prst="ellipse">
                <a:avLst/>
              </a:prstGeom>
              <a:solidFill>
                <a:srgbClr val="002050">
                  <a:shade val="80000"/>
                  <a:satMod val="180000"/>
                </a:srgbClr>
              </a:solidFill>
              <a:ln w="9525"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7" name="Straight Connector 176">
                <a:extLst>
                  <a:ext uri="{FF2B5EF4-FFF2-40B4-BE49-F238E27FC236}">
                    <a16:creationId xmlns:a16="http://schemas.microsoft.com/office/drawing/2014/main" id="{03C8D1FB-9173-41D1-B859-6D0B5F6FDD55}"/>
                  </a:ext>
                </a:extLst>
              </p:cNvPr>
              <p:cNvCxnSpPr>
                <a:cxnSpLocks/>
                <a:endCxn id="176" idx="0"/>
              </p:cNvCxnSpPr>
              <p:nvPr/>
            </p:nvCxnSpPr>
            <p:spPr>
              <a:xfrm>
                <a:off x="4926996" y="1692567"/>
                <a:ext cx="1291241" cy="1758974"/>
              </a:xfrm>
              <a:prstGeom prst="line">
                <a:avLst/>
              </a:prstGeom>
              <a:noFill/>
              <a:ln w="6350" cap="flat" cmpd="sng" algn="ctr">
                <a:solidFill>
                  <a:srgbClr val="EAEAEA">
                    <a:lumMod val="75000"/>
                  </a:srgbClr>
                </a:solidFill>
                <a:prstDash val="solid"/>
                <a:headEnd type="none"/>
                <a:tailEnd type="none"/>
              </a:ln>
              <a:effectLst/>
            </p:spPr>
          </p:cxnSp>
          <p:cxnSp>
            <p:nvCxnSpPr>
              <p:cNvPr id="178" name="Straight Connector 177">
                <a:extLst>
                  <a:ext uri="{FF2B5EF4-FFF2-40B4-BE49-F238E27FC236}">
                    <a16:creationId xmlns:a16="http://schemas.microsoft.com/office/drawing/2014/main" id="{53F8928D-052D-48F3-A044-A5A9D58C4818}"/>
                  </a:ext>
                </a:extLst>
              </p:cNvPr>
              <p:cNvCxnSpPr>
                <a:cxnSpLocks/>
              </p:cNvCxnSpPr>
              <p:nvPr/>
            </p:nvCxnSpPr>
            <p:spPr>
              <a:xfrm>
                <a:off x="5478843" y="1108666"/>
                <a:ext cx="745773" cy="2344951"/>
              </a:xfrm>
              <a:prstGeom prst="line">
                <a:avLst/>
              </a:prstGeom>
              <a:noFill/>
              <a:ln w="6350" cap="flat" cmpd="sng" algn="ctr">
                <a:solidFill>
                  <a:srgbClr val="EAEAEA">
                    <a:lumMod val="75000"/>
                  </a:srgbClr>
                </a:solidFill>
                <a:prstDash val="solid"/>
                <a:headEnd type="none"/>
                <a:tailEnd type="none"/>
              </a:ln>
              <a:effectLst/>
            </p:spPr>
          </p:cxnSp>
          <p:cxnSp>
            <p:nvCxnSpPr>
              <p:cNvPr id="179" name="Straight Connector 178">
                <a:extLst>
                  <a:ext uri="{FF2B5EF4-FFF2-40B4-BE49-F238E27FC236}">
                    <a16:creationId xmlns:a16="http://schemas.microsoft.com/office/drawing/2014/main" id="{21ACAFAC-DFCD-477B-A966-E0D1899F0DB6}"/>
                  </a:ext>
                </a:extLst>
              </p:cNvPr>
              <p:cNvCxnSpPr>
                <a:cxnSpLocks/>
                <a:endCxn id="176" idx="0"/>
              </p:cNvCxnSpPr>
              <p:nvPr/>
            </p:nvCxnSpPr>
            <p:spPr>
              <a:xfrm flipH="1">
                <a:off x="6218237" y="1557338"/>
                <a:ext cx="42070" cy="1894204"/>
              </a:xfrm>
              <a:prstGeom prst="line">
                <a:avLst/>
              </a:prstGeom>
              <a:noFill/>
              <a:ln w="6350" cap="flat" cmpd="sng" algn="ctr">
                <a:solidFill>
                  <a:srgbClr val="EAEAEA">
                    <a:lumMod val="75000"/>
                  </a:srgbClr>
                </a:solidFill>
                <a:prstDash val="solid"/>
                <a:headEnd type="none"/>
                <a:tailEnd type="none"/>
              </a:ln>
              <a:effectLst/>
            </p:spPr>
          </p:cxnSp>
          <p:cxnSp>
            <p:nvCxnSpPr>
              <p:cNvPr id="180" name="Straight Connector 179">
                <a:extLst>
                  <a:ext uri="{FF2B5EF4-FFF2-40B4-BE49-F238E27FC236}">
                    <a16:creationId xmlns:a16="http://schemas.microsoft.com/office/drawing/2014/main" id="{11DC251A-CEA1-410D-B559-2F78E06F430A}"/>
                  </a:ext>
                </a:extLst>
              </p:cNvPr>
              <p:cNvCxnSpPr>
                <a:cxnSpLocks/>
                <a:endCxn id="176" idx="0"/>
              </p:cNvCxnSpPr>
              <p:nvPr/>
            </p:nvCxnSpPr>
            <p:spPr>
              <a:xfrm flipH="1">
                <a:off x="6218237" y="1082278"/>
                <a:ext cx="896938" cy="2369263"/>
              </a:xfrm>
              <a:prstGeom prst="line">
                <a:avLst/>
              </a:prstGeom>
              <a:noFill/>
              <a:ln w="6350" cap="flat" cmpd="sng" algn="ctr">
                <a:solidFill>
                  <a:srgbClr val="EAEAEA">
                    <a:lumMod val="75000"/>
                  </a:srgbClr>
                </a:solidFill>
                <a:prstDash val="solid"/>
                <a:headEnd type="none"/>
                <a:tailEnd type="none"/>
              </a:ln>
              <a:effectLst/>
            </p:spPr>
          </p:cxnSp>
          <p:cxnSp>
            <p:nvCxnSpPr>
              <p:cNvPr id="181" name="Straight Connector 180">
                <a:extLst>
                  <a:ext uri="{FF2B5EF4-FFF2-40B4-BE49-F238E27FC236}">
                    <a16:creationId xmlns:a16="http://schemas.microsoft.com/office/drawing/2014/main" id="{2D5473DA-A524-489C-A40B-43BFC232E714}"/>
                  </a:ext>
                </a:extLst>
              </p:cNvPr>
              <p:cNvCxnSpPr>
                <a:cxnSpLocks/>
                <a:endCxn id="176" idx="7"/>
              </p:cNvCxnSpPr>
              <p:nvPr/>
            </p:nvCxnSpPr>
            <p:spPr>
              <a:xfrm flipH="1">
                <a:off x="6224703" y="1716881"/>
                <a:ext cx="1303622" cy="1737339"/>
              </a:xfrm>
              <a:prstGeom prst="line">
                <a:avLst/>
              </a:prstGeom>
              <a:noFill/>
              <a:ln w="6350" cap="flat" cmpd="sng" algn="ctr">
                <a:solidFill>
                  <a:srgbClr val="EAEAEA">
                    <a:lumMod val="75000"/>
                  </a:srgbClr>
                </a:solidFill>
                <a:prstDash val="solid"/>
                <a:headEnd type="none"/>
                <a:tailEnd type="none"/>
              </a:ln>
              <a:effectLst/>
            </p:spPr>
          </p:cxnSp>
        </p:grpSp>
        <p:grpSp>
          <p:nvGrpSpPr>
            <p:cNvPr id="21" name="Group 20">
              <a:extLst>
                <a:ext uri="{FF2B5EF4-FFF2-40B4-BE49-F238E27FC236}">
                  <a16:creationId xmlns:a16="http://schemas.microsoft.com/office/drawing/2014/main" id="{747DB07D-6170-4525-A8D3-B5E2BC22805A}"/>
                </a:ext>
              </a:extLst>
            </p:cNvPr>
            <p:cNvGrpSpPr/>
            <p:nvPr/>
          </p:nvGrpSpPr>
          <p:grpSpPr>
            <a:xfrm>
              <a:off x="2485631" y="202022"/>
              <a:ext cx="6170260" cy="5123444"/>
              <a:chOff x="2485631" y="202022"/>
              <a:chExt cx="6170260" cy="5123444"/>
            </a:xfrm>
          </p:grpSpPr>
          <p:grpSp>
            <p:nvGrpSpPr>
              <p:cNvPr id="22" name="Group 21">
                <a:extLst>
                  <a:ext uri="{FF2B5EF4-FFF2-40B4-BE49-F238E27FC236}">
                    <a16:creationId xmlns:a16="http://schemas.microsoft.com/office/drawing/2014/main" id="{7E82F9F1-A933-4120-8552-024C4B026794}"/>
                  </a:ext>
                </a:extLst>
              </p:cNvPr>
              <p:cNvGrpSpPr>
                <a:grpSpLocks noChangeAspect="1"/>
              </p:cNvGrpSpPr>
              <p:nvPr/>
            </p:nvGrpSpPr>
            <p:grpSpPr>
              <a:xfrm>
                <a:off x="3015918" y="3859801"/>
                <a:ext cx="448212" cy="448210"/>
                <a:chOff x="3516708" y="1260621"/>
                <a:chExt cx="643734" cy="643732"/>
              </a:xfrm>
            </p:grpSpPr>
            <p:sp>
              <p:nvSpPr>
                <p:cNvPr id="151" name="Oval 150">
                  <a:extLst>
                    <a:ext uri="{FF2B5EF4-FFF2-40B4-BE49-F238E27FC236}">
                      <a16:creationId xmlns:a16="http://schemas.microsoft.com/office/drawing/2014/main" id="{094B25A9-80B1-4DDE-956F-18D77FE3D20E}"/>
                    </a:ext>
                  </a:extLst>
                </p:cNvPr>
                <p:cNvSpPr/>
                <p:nvPr/>
              </p:nvSpPr>
              <p:spPr bwMode="auto">
                <a:xfrm>
                  <a:off x="3516708" y="1260621"/>
                  <a:ext cx="643734" cy="643732"/>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2" name="Freeform 5">
                  <a:extLst>
                    <a:ext uri="{FF2B5EF4-FFF2-40B4-BE49-F238E27FC236}">
                      <a16:creationId xmlns:a16="http://schemas.microsoft.com/office/drawing/2014/main" id="{9204787E-4D80-4D37-B3CB-7880B984A730}"/>
                    </a:ext>
                  </a:extLst>
                </p:cNvPr>
                <p:cNvSpPr>
                  <a:spLocks noEditPoints="1"/>
                </p:cNvSpPr>
                <p:nvPr/>
              </p:nvSpPr>
              <p:spPr bwMode="auto">
                <a:xfrm>
                  <a:off x="3684588" y="1439863"/>
                  <a:ext cx="307975" cy="2603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4A748F78-D8F5-496A-B79C-E92389B4F2CE}"/>
                  </a:ext>
                </a:extLst>
              </p:cNvPr>
              <p:cNvGrpSpPr/>
              <p:nvPr/>
            </p:nvGrpSpPr>
            <p:grpSpPr>
              <a:xfrm>
                <a:off x="7255683" y="3553842"/>
                <a:ext cx="448212" cy="448212"/>
                <a:chOff x="2597927" y="3378644"/>
                <a:chExt cx="457200" cy="457200"/>
              </a:xfrm>
            </p:grpSpPr>
            <p:sp>
              <p:nvSpPr>
                <p:cNvPr id="149" name="Oval 148">
                  <a:extLst>
                    <a:ext uri="{FF2B5EF4-FFF2-40B4-BE49-F238E27FC236}">
                      <a16:creationId xmlns:a16="http://schemas.microsoft.com/office/drawing/2014/main" id="{9736602B-8AF6-493D-B511-434A75427F27}"/>
                    </a:ext>
                  </a:extLst>
                </p:cNvPr>
                <p:cNvSpPr>
                  <a:spLocks noChangeAspect="1"/>
                </p:cNvSpPr>
                <p:nvPr/>
              </p:nvSpPr>
              <p:spPr bwMode="auto">
                <a:xfrm>
                  <a:off x="2597927" y="3378644"/>
                  <a:ext cx="457200" cy="4572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marL="0" marR="0" lvl="0" indent="0" algn="ctr" defTabSz="89592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0" name="Freeform 13">
                  <a:extLst>
                    <a:ext uri="{FF2B5EF4-FFF2-40B4-BE49-F238E27FC236}">
                      <a16:creationId xmlns:a16="http://schemas.microsoft.com/office/drawing/2014/main" id="{8C24A7DB-D815-43C3-B04D-5332C9B6A2A9}"/>
                    </a:ext>
                  </a:extLst>
                </p:cNvPr>
                <p:cNvSpPr>
                  <a:spLocks noChangeAspect="1" noEditPoints="1"/>
                </p:cNvSpPr>
                <p:nvPr/>
              </p:nvSpPr>
              <p:spPr bwMode="auto">
                <a:xfrm>
                  <a:off x="2700087" y="3514640"/>
                  <a:ext cx="252880" cy="185208"/>
                </a:xfrm>
                <a:custGeom>
                  <a:avLst/>
                  <a:gdLst>
                    <a:gd name="T0" fmla="*/ 113 w 284"/>
                    <a:gd name="T1" fmla="*/ 57 h 208"/>
                    <a:gd name="T2" fmla="*/ 0 w 284"/>
                    <a:gd name="T3" fmla="*/ 57 h 208"/>
                    <a:gd name="T4" fmla="*/ 0 w 284"/>
                    <a:gd name="T5" fmla="*/ 208 h 208"/>
                    <a:gd name="T6" fmla="*/ 113 w 284"/>
                    <a:gd name="T7" fmla="*/ 208 h 208"/>
                    <a:gd name="T8" fmla="*/ 113 w 284"/>
                    <a:gd name="T9" fmla="*/ 57 h 208"/>
                    <a:gd name="T10" fmla="*/ 95 w 284"/>
                    <a:gd name="T11" fmla="*/ 189 h 208"/>
                    <a:gd name="T12" fmla="*/ 19 w 284"/>
                    <a:gd name="T13" fmla="*/ 189 h 208"/>
                    <a:gd name="T14" fmla="*/ 19 w 284"/>
                    <a:gd name="T15" fmla="*/ 76 h 208"/>
                    <a:gd name="T16" fmla="*/ 95 w 284"/>
                    <a:gd name="T17" fmla="*/ 76 h 208"/>
                    <a:gd name="T18" fmla="*/ 95 w 284"/>
                    <a:gd name="T19" fmla="*/ 189 h 208"/>
                    <a:gd name="T20" fmla="*/ 19 w 284"/>
                    <a:gd name="T21" fmla="*/ 38 h 208"/>
                    <a:gd name="T22" fmla="*/ 0 w 284"/>
                    <a:gd name="T23" fmla="*/ 38 h 208"/>
                    <a:gd name="T24" fmla="*/ 0 w 284"/>
                    <a:gd name="T25" fmla="*/ 19 h 208"/>
                    <a:gd name="T26" fmla="*/ 0 w 284"/>
                    <a:gd name="T27" fmla="*/ 10 h 208"/>
                    <a:gd name="T28" fmla="*/ 0 w 284"/>
                    <a:gd name="T29" fmla="*/ 0 h 208"/>
                    <a:gd name="T30" fmla="*/ 284 w 284"/>
                    <a:gd name="T31" fmla="*/ 0 h 208"/>
                    <a:gd name="T32" fmla="*/ 284 w 284"/>
                    <a:gd name="T33" fmla="*/ 10 h 208"/>
                    <a:gd name="T34" fmla="*/ 284 w 284"/>
                    <a:gd name="T35" fmla="*/ 19 h 208"/>
                    <a:gd name="T36" fmla="*/ 284 w 284"/>
                    <a:gd name="T37" fmla="*/ 170 h 208"/>
                    <a:gd name="T38" fmla="*/ 274 w 284"/>
                    <a:gd name="T39" fmla="*/ 170 h 208"/>
                    <a:gd name="T40" fmla="*/ 265 w 284"/>
                    <a:gd name="T41" fmla="*/ 170 h 208"/>
                    <a:gd name="T42" fmla="*/ 151 w 284"/>
                    <a:gd name="T43" fmla="*/ 170 h 208"/>
                    <a:gd name="T44" fmla="*/ 151 w 284"/>
                    <a:gd name="T45" fmla="*/ 189 h 208"/>
                    <a:gd name="T46" fmla="*/ 189 w 284"/>
                    <a:gd name="T47" fmla="*/ 189 h 208"/>
                    <a:gd name="T48" fmla="*/ 189 w 284"/>
                    <a:gd name="T49" fmla="*/ 208 h 208"/>
                    <a:gd name="T50" fmla="*/ 132 w 284"/>
                    <a:gd name="T51" fmla="*/ 208 h 208"/>
                    <a:gd name="T52" fmla="*/ 132 w 284"/>
                    <a:gd name="T53" fmla="*/ 189 h 208"/>
                    <a:gd name="T54" fmla="*/ 132 w 284"/>
                    <a:gd name="T55" fmla="*/ 170 h 208"/>
                    <a:gd name="T56" fmla="*/ 132 w 284"/>
                    <a:gd name="T57" fmla="*/ 152 h 208"/>
                    <a:gd name="T58" fmla="*/ 265 w 284"/>
                    <a:gd name="T59" fmla="*/ 152 h 208"/>
                    <a:gd name="T60" fmla="*/ 265 w 284"/>
                    <a:gd name="T61" fmla="*/ 19 h 208"/>
                    <a:gd name="T62" fmla="*/ 19 w 284"/>
                    <a:gd name="T63" fmla="*/ 19 h 208"/>
                    <a:gd name="T64" fmla="*/ 19 w 284"/>
                    <a:gd name="T65"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4" h="208">
                      <a:moveTo>
                        <a:pt x="113" y="57"/>
                      </a:moveTo>
                      <a:lnTo>
                        <a:pt x="0" y="57"/>
                      </a:lnTo>
                      <a:lnTo>
                        <a:pt x="0" y="208"/>
                      </a:lnTo>
                      <a:lnTo>
                        <a:pt x="113" y="208"/>
                      </a:lnTo>
                      <a:lnTo>
                        <a:pt x="113" y="57"/>
                      </a:lnTo>
                      <a:close/>
                      <a:moveTo>
                        <a:pt x="95" y="189"/>
                      </a:moveTo>
                      <a:lnTo>
                        <a:pt x="19" y="189"/>
                      </a:lnTo>
                      <a:lnTo>
                        <a:pt x="19" y="76"/>
                      </a:lnTo>
                      <a:lnTo>
                        <a:pt x="95" y="76"/>
                      </a:lnTo>
                      <a:lnTo>
                        <a:pt x="95" y="189"/>
                      </a:lnTo>
                      <a:close/>
                      <a:moveTo>
                        <a:pt x="19" y="38"/>
                      </a:moveTo>
                      <a:lnTo>
                        <a:pt x="0" y="38"/>
                      </a:lnTo>
                      <a:lnTo>
                        <a:pt x="0" y="19"/>
                      </a:lnTo>
                      <a:lnTo>
                        <a:pt x="0" y="10"/>
                      </a:lnTo>
                      <a:lnTo>
                        <a:pt x="0" y="0"/>
                      </a:lnTo>
                      <a:lnTo>
                        <a:pt x="284" y="0"/>
                      </a:lnTo>
                      <a:lnTo>
                        <a:pt x="284" y="10"/>
                      </a:lnTo>
                      <a:lnTo>
                        <a:pt x="284" y="19"/>
                      </a:lnTo>
                      <a:lnTo>
                        <a:pt x="284" y="170"/>
                      </a:lnTo>
                      <a:lnTo>
                        <a:pt x="274" y="170"/>
                      </a:lnTo>
                      <a:lnTo>
                        <a:pt x="265" y="170"/>
                      </a:lnTo>
                      <a:lnTo>
                        <a:pt x="151" y="170"/>
                      </a:lnTo>
                      <a:lnTo>
                        <a:pt x="151" y="189"/>
                      </a:lnTo>
                      <a:lnTo>
                        <a:pt x="189" y="189"/>
                      </a:lnTo>
                      <a:lnTo>
                        <a:pt x="189" y="208"/>
                      </a:lnTo>
                      <a:lnTo>
                        <a:pt x="132" y="208"/>
                      </a:lnTo>
                      <a:lnTo>
                        <a:pt x="132" y="189"/>
                      </a:lnTo>
                      <a:lnTo>
                        <a:pt x="132" y="170"/>
                      </a:lnTo>
                      <a:lnTo>
                        <a:pt x="132" y="152"/>
                      </a:lnTo>
                      <a:lnTo>
                        <a:pt x="265" y="152"/>
                      </a:lnTo>
                      <a:lnTo>
                        <a:pt x="265" y="19"/>
                      </a:lnTo>
                      <a:lnTo>
                        <a:pt x="19" y="19"/>
                      </a:lnTo>
                      <a:lnTo>
                        <a:pt x="19" y="38"/>
                      </a:lnTo>
                      <a:close/>
                    </a:path>
                  </a:pathLst>
                </a:custGeom>
                <a:solidFill>
                  <a:srgbClr val="353535"/>
                </a:solidFill>
                <a:ln>
                  <a:no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94EBEBC2-1809-40C0-B39F-DC788EFC8A33}"/>
                  </a:ext>
                </a:extLst>
              </p:cNvPr>
              <p:cNvGrpSpPr>
                <a:grpSpLocks noChangeAspect="1"/>
              </p:cNvGrpSpPr>
              <p:nvPr/>
            </p:nvGrpSpPr>
            <p:grpSpPr>
              <a:xfrm>
                <a:off x="6544471" y="507246"/>
                <a:ext cx="407465" cy="407465"/>
                <a:chOff x="5932610" y="2325701"/>
                <a:chExt cx="914400" cy="914400"/>
              </a:xfrm>
            </p:grpSpPr>
            <p:sp>
              <p:nvSpPr>
                <p:cNvPr id="141" name="Oval 140">
                  <a:extLst>
                    <a:ext uri="{FF2B5EF4-FFF2-40B4-BE49-F238E27FC236}">
                      <a16:creationId xmlns:a16="http://schemas.microsoft.com/office/drawing/2014/main" id="{57D71116-767B-4FFC-BF65-BDB6610E2639}"/>
                    </a:ext>
                  </a:extLst>
                </p:cNvPr>
                <p:cNvSpPr>
                  <a:spLocks noChangeAspect="1"/>
                </p:cNvSpPr>
                <p:nvPr/>
              </p:nvSpPr>
              <p:spPr bwMode="auto">
                <a:xfrm>
                  <a:off x="5932610" y="2325701"/>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marL="0" marR="0" lvl="0" indent="0" algn="ctr" defTabSz="89592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42" name="Group 141">
                  <a:extLst>
                    <a:ext uri="{FF2B5EF4-FFF2-40B4-BE49-F238E27FC236}">
                      <a16:creationId xmlns:a16="http://schemas.microsoft.com/office/drawing/2014/main" id="{2003A300-DBFC-4326-A704-F4BB423FB875}"/>
                    </a:ext>
                  </a:extLst>
                </p:cNvPr>
                <p:cNvGrpSpPr>
                  <a:grpSpLocks noChangeAspect="1"/>
                </p:cNvGrpSpPr>
                <p:nvPr/>
              </p:nvGrpSpPr>
              <p:grpSpPr>
                <a:xfrm>
                  <a:off x="6222332" y="2484295"/>
                  <a:ext cx="334986" cy="597212"/>
                  <a:chOff x="9756147" y="5515365"/>
                  <a:chExt cx="315631" cy="562708"/>
                </a:xfrm>
              </p:grpSpPr>
              <p:grpSp>
                <p:nvGrpSpPr>
                  <p:cNvPr id="143" name="Group 142">
                    <a:extLst>
                      <a:ext uri="{FF2B5EF4-FFF2-40B4-BE49-F238E27FC236}">
                        <a16:creationId xmlns:a16="http://schemas.microsoft.com/office/drawing/2014/main" id="{08DBF1A7-B942-45F5-B9D2-6160BC2721CF}"/>
                      </a:ext>
                    </a:extLst>
                  </p:cNvPr>
                  <p:cNvGrpSpPr/>
                  <p:nvPr/>
                </p:nvGrpSpPr>
                <p:grpSpPr>
                  <a:xfrm>
                    <a:off x="9775703" y="5561872"/>
                    <a:ext cx="276492" cy="508980"/>
                    <a:chOff x="8817145" y="5862985"/>
                    <a:chExt cx="200848" cy="389795"/>
                  </a:xfrm>
                </p:grpSpPr>
                <p:sp>
                  <p:nvSpPr>
                    <p:cNvPr id="146" name="Rectangle 11">
                      <a:extLst>
                        <a:ext uri="{FF2B5EF4-FFF2-40B4-BE49-F238E27FC236}">
                          <a16:creationId xmlns:a16="http://schemas.microsoft.com/office/drawing/2014/main" id="{2E1F3ABF-7D64-4433-AE7A-521410E561FF}"/>
                        </a:ext>
                      </a:extLst>
                    </p:cNvPr>
                    <p:cNvSpPr>
                      <a:spLocks noChangeArrowheads="1"/>
                    </p:cNvSpPr>
                    <p:nvPr/>
                  </p:nvSpPr>
                  <p:spPr bwMode="auto">
                    <a:xfrm>
                      <a:off x="8817145" y="5869469"/>
                      <a:ext cx="200848" cy="383311"/>
                    </a:xfrm>
                    <a:prstGeom prst="round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337" rtl="0" eaLnBrk="1" fontAlgn="base" latinLnBrk="0" hangingPunct="1">
                        <a:lnSpc>
                          <a:spcPct val="100000"/>
                        </a:lnSpc>
                        <a:spcBef>
                          <a:spcPct val="0"/>
                        </a:spcBef>
                        <a:spcAft>
                          <a:spcPct val="0"/>
                        </a:spcAft>
                        <a:buClrTx/>
                        <a:buSzTx/>
                        <a:buFontTx/>
                        <a:buNone/>
                        <a:tabLst/>
                        <a:defRPr/>
                      </a:pPr>
                      <a:endParaRPr kumimoji="0" lang="en-US" sz="1537"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147" name="Rectangle 12">
                      <a:extLst>
                        <a:ext uri="{FF2B5EF4-FFF2-40B4-BE49-F238E27FC236}">
                          <a16:creationId xmlns:a16="http://schemas.microsoft.com/office/drawing/2014/main" id="{A16D44FC-946B-4B6E-84ED-C0E77D0EDA5F}"/>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337" rtl="0" eaLnBrk="1" fontAlgn="base" latinLnBrk="0" hangingPunct="1">
                        <a:lnSpc>
                          <a:spcPct val="100000"/>
                        </a:lnSpc>
                        <a:spcBef>
                          <a:spcPct val="0"/>
                        </a:spcBef>
                        <a:spcAft>
                          <a:spcPct val="0"/>
                        </a:spcAft>
                        <a:buClrTx/>
                        <a:buSzTx/>
                        <a:buFontTx/>
                        <a:buNone/>
                        <a:tabLst/>
                        <a:defRPr/>
                      </a:pPr>
                      <a:endParaRPr kumimoji="0" lang="en-US" sz="1537"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148" name="Freeform 17">
                      <a:extLst>
                        <a:ext uri="{FF2B5EF4-FFF2-40B4-BE49-F238E27FC236}">
                          <a16:creationId xmlns:a16="http://schemas.microsoft.com/office/drawing/2014/main" id="{BB1E538A-D2C7-443B-9DC7-45600625EBC0}"/>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337" rtl="0" eaLnBrk="1" fontAlgn="base" latinLnBrk="0" hangingPunct="1">
                        <a:lnSpc>
                          <a:spcPct val="100000"/>
                        </a:lnSpc>
                        <a:spcBef>
                          <a:spcPct val="0"/>
                        </a:spcBef>
                        <a:spcAft>
                          <a:spcPct val="0"/>
                        </a:spcAft>
                        <a:buClrTx/>
                        <a:buSzTx/>
                        <a:buFontTx/>
                        <a:buNone/>
                        <a:tabLst/>
                        <a:defRPr/>
                      </a:pPr>
                      <a:endParaRPr kumimoji="0" lang="en-US" sz="1537"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sp>
                <p:nvSpPr>
                  <p:cNvPr id="144" name="Freeform 464">
                    <a:extLst>
                      <a:ext uri="{FF2B5EF4-FFF2-40B4-BE49-F238E27FC236}">
                        <a16:creationId xmlns:a16="http://schemas.microsoft.com/office/drawing/2014/main" id="{630BD70F-7021-4083-AF8C-D837D6045BA9}"/>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5" name="Picture 144">
                    <a:extLst>
                      <a:ext uri="{FF2B5EF4-FFF2-40B4-BE49-F238E27FC236}">
                        <a16:creationId xmlns:a16="http://schemas.microsoft.com/office/drawing/2014/main" id="{1EA994A9-5454-40D0-AB20-C3968504058F}"/>
                      </a:ext>
                    </a:extLst>
                  </p:cNvPr>
                  <p:cNvPicPr>
                    <a:picLocks noChangeAspect="1"/>
                  </p:cNvPicPr>
                  <p:nvPr/>
                </p:nvPicPr>
                <p:blipFill>
                  <a:blip r:embed="rId3"/>
                  <a:stretch>
                    <a:fillRect/>
                  </a:stretch>
                </p:blipFill>
                <p:spPr>
                  <a:xfrm>
                    <a:off x="9822974" y="5669889"/>
                    <a:ext cx="182012" cy="223394"/>
                  </a:xfrm>
                  <a:prstGeom prst="rect">
                    <a:avLst/>
                  </a:prstGeom>
                </p:spPr>
              </p:pic>
            </p:grpSp>
          </p:grpSp>
          <p:grpSp>
            <p:nvGrpSpPr>
              <p:cNvPr id="25" name="Group 24">
                <a:extLst>
                  <a:ext uri="{FF2B5EF4-FFF2-40B4-BE49-F238E27FC236}">
                    <a16:creationId xmlns:a16="http://schemas.microsoft.com/office/drawing/2014/main" id="{5624A0F4-403C-4EBF-88FA-2F5F66F2D483}"/>
                  </a:ext>
                </a:extLst>
              </p:cNvPr>
              <p:cNvGrpSpPr/>
              <p:nvPr/>
            </p:nvGrpSpPr>
            <p:grpSpPr>
              <a:xfrm>
                <a:off x="5215146" y="625581"/>
                <a:ext cx="448212" cy="448212"/>
                <a:chOff x="4692409" y="1465141"/>
                <a:chExt cx="457200" cy="457200"/>
              </a:xfrm>
            </p:grpSpPr>
            <p:sp>
              <p:nvSpPr>
                <p:cNvPr id="139" name="Oval 138">
                  <a:extLst>
                    <a:ext uri="{FF2B5EF4-FFF2-40B4-BE49-F238E27FC236}">
                      <a16:creationId xmlns:a16="http://schemas.microsoft.com/office/drawing/2014/main" id="{B3E1176B-7DA1-447C-98AC-176C4948C40B}"/>
                    </a:ext>
                  </a:extLst>
                </p:cNvPr>
                <p:cNvSpPr>
                  <a:spLocks noChangeAspect="1"/>
                </p:cNvSpPr>
                <p:nvPr/>
              </p:nvSpPr>
              <p:spPr bwMode="auto">
                <a:xfrm>
                  <a:off x="4692409" y="1465141"/>
                  <a:ext cx="457200" cy="4572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marL="0" marR="0" lvl="0" indent="0" algn="ctr" defTabSz="89592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0" name="Freeform 6">
                  <a:extLst>
                    <a:ext uri="{FF2B5EF4-FFF2-40B4-BE49-F238E27FC236}">
                      <a16:creationId xmlns:a16="http://schemas.microsoft.com/office/drawing/2014/main" id="{40297008-1441-4B37-A1DB-7EAB80857EFB}"/>
                    </a:ext>
                  </a:extLst>
                </p:cNvPr>
                <p:cNvSpPr>
                  <a:spLocks noChangeAspect="1" noEditPoints="1"/>
                </p:cNvSpPr>
                <p:nvPr/>
              </p:nvSpPr>
              <p:spPr bwMode="auto">
                <a:xfrm>
                  <a:off x="4805118" y="1606631"/>
                  <a:ext cx="231782" cy="174220"/>
                </a:xfrm>
                <a:custGeom>
                  <a:avLst/>
                  <a:gdLst>
                    <a:gd name="T0" fmla="*/ 302 w 302"/>
                    <a:gd name="T1" fmla="*/ 208 h 227"/>
                    <a:gd name="T2" fmla="*/ 264 w 302"/>
                    <a:gd name="T3" fmla="*/ 142 h 227"/>
                    <a:gd name="T4" fmla="*/ 264 w 302"/>
                    <a:gd name="T5" fmla="*/ 0 h 227"/>
                    <a:gd name="T6" fmla="*/ 37 w 302"/>
                    <a:gd name="T7" fmla="*/ 0 h 227"/>
                    <a:gd name="T8" fmla="*/ 37 w 302"/>
                    <a:gd name="T9" fmla="*/ 142 h 227"/>
                    <a:gd name="T10" fmla="*/ 0 w 302"/>
                    <a:gd name="T11" fmla="*/ 208 h 227"/>
                    <a:gd name="T12" fmla="*/ 0 w 302"/>
                    <a:gd name="T13" fmla="*/ 227 h 227"/>
                    <a:gd name="T14" fmla="*/ 302 w 302"/>
                    <a:gd name="T15" fmla="*/ 227 h 227"/>
                    <a:gd name="T16" fmla="*/ 302 w 302"/>
                    <a:gd name="T17" fmla="*/ 208 h 227"/>
                    <a:gd name="T18" fmla="*/ 56 w 302"/>
                    <a:gd name="T19" fmla="*/ 19 h 227"/>
                    <a:gd name="T20" fmla="*/ 245 w 302"/>
                    <a:gd name="T21" fmla="*/ 19 h 227"/>
                    <a:gd name="T22" fmla="*/ 245 w 302"/>
                    <a:gd name="T23" fmla="*/ 132 h 227"/>
                    <a:gd name="T24" fmla="*/ 56 w 302"/>
                    <a:gd name="T25" fmla="*/ 132 h 227"/>
                    <a:gd name="T26" fmla="*/ 56 w 302"/>
                    <a:gd name="T27" fmla="*/ 19 h 227"/>
                    <a:gd name="T28" fmla="*/ 21 w 302"/>
                    <a:gd name="T29" fmla="*/ 208 h 227"/>
                    <a:gd name="T30" fmla="*/ 54 w 302"/>
                    <a:gd name="T31" fmla="*/ 151 h 227"/>
                    <a:gd name="T32" fmla="*/ 248 w 302"/>
                    <a:gd name="T33" fmla="*/ 151 h 227"/>
                    <a:gd name="T34" fmla="*/ 281 w 302"/>
                    <a:gd name="T35" fmla="*/ 208 h 227"/>
                    <a:gd name="T36" fmla="*/ 21 w 302"/>
                    <a:gd name="T3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227">
                      <a:moveTo>
                        <a:pt x="302" y="208"/>
                      </a:moveTo>
                      <a:lnTo>
                        <a:pt x="264" y="142"/>
                      </a:lnTo>
                      <a:lnTo>
                        <a:pt x="264" y="0"/>
                      </a:lnTo>
                      <a:lnTo>
                        <a:pt x="37" y="0"/>
                      </a:lnTo>
                      <a:lnTo>
                        <a:pt x="37" y="142"/>
                      </a:lnTo>
                      <a:lnTo>
                        <a:pt x="0" y="208"/>
                      </a:lnTo>
                      <a:lnTo>
                        <a:pt x="0" y="227"/>
                      </a:lnTo>
                      <a:lnTo>
                        <a:pt x="302" y="227"/>
                      </a:lnTo>
                      <a:lnTo>
                        <a:pt x="302" y="208"/>
                      </a:lnTo>
                      <a:close/>
                      <a:moveTo>
                        <a:pt x="56" y="19"/>
                      </a:moveTo>
                      <a:lnTo>
                        <a:pt x="245" y="19"/>
                      </a:lnTo>
                      <a:lnTo>
                        <a:pt x="245" y="132"/>
                      </a:lnTo>
                      <a:lnTo>
                        <a:pt x="56" y="132"/>
                      </a:lnTo>
                      <a:lnTo>
                        <a:pt x="56" y="19"/>
                      </a:lnTo>
                      <a:close/>
                      <a:moveTo>
                        <a:pt x="21" y="208"/>
                      </a:moveTo>
                      <a:lnTo>
                        <a:pt x="54" y="151"/>
                      </a:lnTo>
                      <a:lnTo>
                        <a:pt x="248" y="151"/>
                      </a:lnTo>
                      <a:lnTo>
                        <a:pt x="281" y="208"/>
                      </a:lnTo>
                      <a:lnTo>
                        <a:pt x="21" y="208"/>
                      </a:lnTo>
                      <a:close/>
                    </a:path>
                  </a:pathLst>
                </a:custGeom>
                <a:solidFill>
                  <a:srgbClr val="353535"/>
                </a:solidFill>
                <a:ln>
                  <a:no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D777AB08-AE3B-46AF-A4D5-F222486552EF}"/>
                  </a:ext>
                </a:extLst>
              </p:cNvPr>
              <p:cNvGrpSpPr>
                <a:grpSpLocks noChangeAspect="1"/>
              </p:cNvGrpSpPr>
              <p:nvPr/>
            </p:nvGrpSpPr>
            <p:grpSpPr>
              <a:xfrm>
                <a:off x="7775385" y="639670"/>
                <a:ext cx="448212" cy="448210"/>
                <a:chOff x="6814485" y="4172029"/>
                <a:chExt cx="640083" cy="640080"/>
              </a:xfrm>
            </p:grpSpPr>
            <p:sp>
              <p:nvSpPr>
                <p:cNvPr id="137" name="Oval 136">
                  <a:extLst>
                    <a:ext uri="{FF2B5EF4-FFF2-40B4-BE49-F238E27FC236}">
                      <a16:creationId xmlns:a16="http://schemas.microsoft.com/office/drawing/2014/main" id="{29472DDF-32A1-4951-9677-19D3D74ECCEC}"/>
                    </a:ext>
                  </a:extLst>
                </p:cNvPr>
                <p:cNvSpPr/>
                <p:nvPr/>
              </p:nvSpPr>
              <p:spPr bwMode="auto">
                <a:xfrm>
                  <a:off x="6814485" y="4172029"/>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8" name="directory_2">
                  <a:extLst>
                    <a:ext uri="{FF2B5EF4-FFF2-40B4-BE49-F238E27FC236}">
                      <a16:creationId xmlns:a16="http://schemas.microsoft.com/office/drawing/2014/main" id="{5CD23749-9A11-4B26-BCCA-47CC1B5C6846}"/>
                    </a:ext>
                  </a:extLst>
                </p:cNvPr>
                <p:cNvSpPr>
                  <a:spLocks noChangeAspect="1" noEditPoints="1"/>
                </p:cNvSpPr>
                <p:nvPr/>
              </p:nvSpPr>
              <p:spPr bwMode="auto">
                <a:xfrm>
                  <a:off x="6999573" y="4356530"/>
                  <a:ext cx="269908" cy="271080"/>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31898628-52F6-458D-A239-DC8BCBDBDE6B}"/>
                  </a:ext>
                </a:extLst>
              </p:cNvPr>
              <p:cNvGrpSpPr>
                <a:grpSpLocks noChangeAspect="1"/>
              </p:cNvGrpSpPr>
              <p:nvPr/>
            </p:nvGrpSpPr>
            <p:grpSpPr>
              <a:xfrm>
                <a:off x="3334710" y="1149950"/>
                <a:ext cx="448212" cy="448210"/>
                <a:chOff x="2279917" y="4046934"/>
                <a:chExt cx="643734" cy="643732"/>
              </a:xfrm>
            </p:grpSpPr>
            <p:sp>
              <p:nvSpPr>
                <p:cNvPr id="135" name="Oval 134">
                  <a:extLst>
                    <a:ext uri="{FF2B5EF4-FFF2-40B4-BE49-F238E27FC236}">
                      <a16:creationId xmlns:a16="http://schemas.microsoft.com/office/drawing/2014/main" id="{DEEEEC97-4CD9-4EE2-9ECD-B9D2B943BD64}"/>
                    </a:ext>
                  </a:extLst>
                </p:cNvPr>
                <p:cNvSpPr/>
                <p:nvPr/>
              </p:nvSpPr>
              <p:spPr bwMode="auto">
                <a:xfrm>
                  <a:off x="2279917" y="4046934"/>
                  <a:ext cx="643734" cy="643732"/>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6" name="Freeform 16">
                  <a:extLst>
                    <a:ext uri="{FF2B5EF4-FFF2-40B4-BE49-F238E27FC236}">
                      <a16:creationId xmlns:a16="http://schemas.microsoft.com/office/drawing/2014/main" id="{ADF1A22D-3AD2-414A-8241-1828E4721570}"/>
                    </a:ext>
                  </a:extLst>
                </p:cNvPr>
                <p:cNvSpPr>
                  <a:spLocks noEditPoints="1"/>
                </p:cNvSpPr>
                <p:nvPr/>
              </p:nvSpPr>
              <p:spPr bwMode="auto">
                <a:xfrm>
                  <a:off x="2462924" y="4235451"/>
                  <a:ext cx="277720" cy="26669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2C19A9BC-95B8-4B64-BBA6-37867D6DEC53}"/>
                  </a:ext>
                </a:extLst>
              </p:cNvPr>
              <p:cNvGrpSpPr>
                <a:grpSpLocks noChangeAspect="1"/>
              </p:cNvGrpSpPr>
              <p:nvPr/>
            </p:nvGrpSpPr>
            <p:grpSpPr>
              <a:xfrm>
                <a:off x="4480094" y="1442452"/>
                <a:ext cx="448212" cy="448210"/>
                <a:chOff x="7467226" y="1443514"/>
                <a:chExt cx="640083" cy="640080"/>
              </a:xfrm>
            </p:grpSpPr>
            <p:sp>
              <p:nvSpPr>
                <p:cNvPr id="133" name="Oval 132">
                  <a:extLst>
                    <a:ext uri="{FF2B5EF4-FFF2-40B4-BE49-F238E27FC236}">
                      <a16:creationId xmlns:a16="http://schemas.microsoft.com/office/drawing/2014/main" id="{29D96AC9-AE45-434C-99F0-2902B1EBF5AF}"/>
                    </a:ext>
                  </a:extLst>
                </p:cNvPr>
                <p:cNvSpPr/>
                <p:nvPr/>
              </p:nvSpPr>
              <p:spPr bwMode="auto">
                <a:xfrm>
                  <a:off x="7467226" y="1443514"/>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4" name="mail">
                  <a:extLst>
                    <a:ext uri="{FF2B5EF4-FFF2-40B4-BE49-F238E27FC236}">
                      <a16:creationId xmlns:a16="http://schemas.microsoft.com/office/drawing/2014/main" id="{E8453296-8361-4294-BE05-E25CE5DBCDBC}"/>
                    </a:ext>
                  </a:extLst>
                </p:cNvPr>
                <p:cNvSpPr>
                  <a:spLocks noChangeAspect="1" noEditPoints="1"/>
                </p:cNvSpPr>
                <p:nvPr/>
              </p:nvSpPr>
              <p:spPr bwMode="auto">
                <a:xfrm>
                  <a:off x="7633543" y="1671320"/>
                  <a:ext cx="307448" cy="184470"/>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B8B9D447-43B1-4907-8855-96DF22B775CE}"/>
                  </a:ext>
                </a:extLst>
              </p:cNvPr>
              <p:cNvGrpSpPr>
                <a:grpSpLocks noChangeAspect="1"/>
              </p:cNvGrpSpPr>
              <p:nvPr/>
            </p:nvGrpSpPr>
            <p:grpSpPr>
              <a:xfrm>
                <a:off x="7832269" y="3122350"/>
                <a:ext cx="448212" cy="448210"/>
                <a:chOff x="8796626" y="1570646"/>
                <a:chExt cx="640083" cy="640080"/>
              </a:xfrm>
            </p:grpSpPr>
            <p:sp>
              <p:nvSpPr>
                <p:cNvPr id="131" name="Oval 130">
                  <a:extLst>
                    <a:ext uri="{FF2B5EF4-FFF2-40B4-BE49-F238E27FC236}">
                      <a16:creationId xmlns:a16="http://schemas.microsoft.com/office/drawing/2014/main" id="{37B0EE12-389A-4705-893E-D7A1A4C705DF}"/>
                    </a:ext>
                  </a:extLst>
                </p:cNvPr>
                <p:cNvSpPr/>
                <p:nvPr/>
              </p:nvSpPr>
              <p:spPr bwMode="auto">
                <a:xfrm>
                  <a:off x="8796626" y="1570646"/>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2" name="graph_2">
                  <a:extLst>
                    <a:ext uri="{FF2B5EF4-FFF2-40B4-BE49-F238E27FC236}">
                      <a16:creationId xmlns:a16="http://schemas.microsoft.com/office/drawing/2014/main" id="{EFFA6F9D-4377-4043-A859-CFB307B52E90}"/>
                    </a:ext>
                  </a:extLst>
                </p:cNvPr>
                <p:cNvSpPr>
                  <a:spLocks noChangeAspect="1" noEditPoints="1"/>
                </p:cNvSpPr>
                <p:nvPr/>
              </p:nvSpPr>
              <p:spPr bwMode="auto">
                <a:xfrm>
                  <a:off x="8953363" y="1794933"/>
                  <a:ext cx="326610" cy="191506"/>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1408859A-3F25-40B3-9C52-A24043954FEF}"/>
                  </a:ext>
                </a:extLst>
              </p:cNvPr>
              <p:cNvGrpSpPr/>
              <p:nvPr/>
            </p:nvGrpSpPr>
            <p:grpSpPr>
              <a:xfrm>
                <a:off x="4154843" y="3378098"/>
                <a:ext cx="922635" cy="448212"/>
                <a:chOff x="7730202" y="4721551"/>
                <a:chExt cx="941137" cy="457200"/>
              </a:xfrm>
            </p:grpSpPr>
            <p:sp>
              <p:nvSpPr>
                <p:cNvPr id="126" name="Oval 125">
                  <a:extLst>
                    <a:ext uri="{FF2B5EF4-FFF2-40B4-BE49-F238E27FC236}">
                      <a16:creationId xmlns:a16="http://schemas.microsoft.com/office/drawing/2014/main" id="{9D102DE6-7A25-447B-961D-342E00D5A423}"/>
                    </a:ext>
                  </a:extLst>
                </p:cNvPr>
                <p:cNvSpPr>
                  <a:spLocks noChangeAspect="1"/>
                </p:cNvSpPr>
                <p:nvPr/>
              </p:nvSpPr>
              <p:spPr bwMode="auto">
                <a:xfrm>
                  <a:off x="7730202" y="4721551"/>
                  <a:ext cx="457200" cy="4572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marL="0" marR="0" lvl="0" indent="0" algn="ctr" defTabSz="89592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27" name="Group 74">
                  <a:extLst>
                    <a:ext uri="{FF2B5EF4-FFF2-40B4-BE49-F238E27FC236}">
                      <a16:creationId xmlns:a16="http://schemas.microsoft.com/office/drawing/2014/main" id="{500C660D-C85C-4BDE-BCEE-092D227767CF}"/>
                    </a:ext>
                  </a:extLst>
                </p:cNvPr>
                <p:cNvGrpSpPr>
                  <a:grpSpLocks noChangeAspect="1"/>
                </p:cNvGrpSpPr>
                <p:nvPr/>
              </p:nvGrpSpPr>
              <p:grpSpPr bwMode="auto">
                <a:xfrm>
                  <a:off x="7811019" y="4871587"/>
                  <a:ext cx="860320" cy="237545"/>
                  <a:chOff x="3141" y="2035"/>
                  <a:chExt cx="833" cy="230"/>
                </a:xfrm>
              </p:grpSpPr>
              <p:sp>
                <p:nvSpPr>
                  <p:cNvPr id="128" name="Line 75">
                    <a:extLst>
                      <a:ext uri="{FF2B5EF4-FFF2-40B4-BE49-F238E27FC236}">
                        <a16:creationId xmlns:a16="http://schemas.microsoft.com/office/drawing/2014/main" id="{BF88BE5E-AC0C-403D-A320-5BAC572CBEF2}"/>
                      </a:ext>
                    </a:extLst>
                  </p:cNvPr>
                  <p:cNvSpPr>
                    <a:spLocks noChangeShapeType="1"/>
                  </p:cNvSpPr>
                  <p:nvPr/>
                </p:nvSpPr>
                <p:spPr bwMode="auto">
                  <a:xfrm>
                    <a:off x="3788" y="2265"/>
                    <a:ext cx="0" cy="0"/>
                  </a:xfrm>
                  <a:prstGeom prst="line">
                    <a:avLst/>
                  </a:prstGeom>
                  <a:noFill/>
                  <a:ln w="15875" cap="flat" cmpd="sng" algn="ctr">
                    <a:solidFill>
                      <a:srgbClr val="353535"/>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9" name="Line 76">
                    <a:extLst>
                      <a:ext uri="{FF2B5EF4-FFF2-40B4-BE49-F238E27FC236}">
                        <a16:creationId xmlns:a16="http://schemas.microsoft.com/office/drawing/2014/main" id="{F081BD61-CD2C-4500-9DD6-41531CB8A711}"/>
                      </a:ext>
                    </a:extLst>
                  </p:cNvPr>
                  <p:cNvSpPr>
                    <a:spLocks noChangeShapeType="1"/>
                  </p:cNvSpPr>
                  <p:nvPr/>
                </p:nvSpPr>
                <p:spPr bwMode="auto">
                  <a:xfrm>
                    <a:off x="3974" y="2110"/>
                    <a:ext cx="0" cy="0"/>
                  </a:xfrm>
                  <a:prstGeom prst="line">
                    <a:avLst/>
                  </a:prstGeom>
                  <a:noFill/>
                  <a:ln w="15875" cap="flat" cmpd="sng" algn="ctr">
                    <a:solidFill>
                      <a:srgbClr val="353535"/>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0" name="Freeform 77">
                    <a:extLst>
                      <a:ext uri="{FF2B5EF4-FFF2-40B4-BE49-F238E27FC236}">
                        <a16:creationId xmlns:a16="http://schemas.microsoft.com/office/drawing/2014/main" id="{54CFF27C-DFED-4193-9882-F2B7F9683440}"/>
                      </a:ext>
                    </a:extLst>
                  </p:cNvPr>
                  <p:cNvSpPr>
                    <a:spLocks/>
                  </p:cNvSpPr>
                  <p:nvPr/>
                </p:nvSpPr>
                <p:spPr bwMode="auto">
                  <a:xfrm>
                    <a:off x="3141" y="2035"/>
                    <a:ext cx="286" cy="167"/>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5875" cap="flat" cmpd="sng" algn="ctr">
                    <a:solidFill>
                      <a:srgbClr val="353535"/>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31" name="Group 30">
                <a:extLst>
                  <a:ext uri="{FF2B5EF4-FFF2-40B4-BE49-F238E27FC236}">
                    <a16:creationId xmlns:a16="http://schemas.microsoft.com/office/drawing/2014/main" id="{37411D1F-607E-4954-8478-C668AF26CA04}"/>
                  </a:ext>
                </a:extLst>
              </p:cNvPr>
              <p:cNvGrpSpPr>
                <a:grpSpLocks noChangeAspect="1"/>
              </p:cNvGrpSpPr>
              <p:nvPr/>
            </p:nvGrpSpPr>
            <p:grpSpPr>
              <a:xfrm>
                <a:off x="7905627" y="3789494"/>
                <a:ext cx="448212" cy="448210"/>
                <a:chOff x="10111201" y="2411203"/>
                <a:chExt cx="640083" cy="640080"/>
              </a:xfrm>
            </p:grpSpPr>
            <p:sp>
              <p:nvSpPr>
                <p:cNvPr id="124" name="Oval 123">
                  <a:extLst>
                    <a:ext uri="{FF2B5EF4-FFF2-40B4-BE49-F238E27FC236}">
                      <a16:creationId xmlns:a16="http://schemas.microsoft.com/office/drawing/2014/main" id="{8BFCB4F7-B265-4C22-9671-3E971BC30C2D}"/>
                    </a:ext>
                  </a:extLst>
                </p:cNvPr>
                <p:cNvSpPr/>
                <p:nvPr/>
              </p:nvSpPr>
              <p:spPr bwMode="auto">
                <a:xfrm>
                  <a:off x="10111201" y="2411203"/>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5" name="calendar_4">
                  <a:extLst>
                    <a:ext uri="{FF2B5EF4-FFF2-40B4-BE49-F238E27FC236}">
                      <a16:creationId xmlns:a16="http://schemas.microsoft.com/office/drawing/2014/main" id="{3BA2A106-0A99-4227-B36B-139C68DC6723}"/>
                    </a:ext>
                  </a:extLst>
                </p:cNvPr>
                <p:cNvSpPr>
                  <a:spLocks noChangeAspect="1" noEditPoints="1"/>
                </p:cNvSpPr>
                <p:nvPr/>
              </p:nvSpPr>
              <p:spPr bwMode="auto">
                <a:xfrm>
                  <a:off x="10289753" y="2595563"/>
                  <a:ext cx="282960" cy="271362"/>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AF4695FE-8A33-4C4E-AF33-ED354A074284}"/>
                  </a:ext>
                </a:extLst>
              </p:cNvPr>
              <p:cNvGrpSpPr/>
              <p:nvPr/>
            </p:nvGrpSpPr>
            <p:grpSpPr>
              <a:xfrm>
                <a:off x="5688625" y="4744211"/>
                <a:ext cx="475216" cy="475216"/>
                <a:chOff x="8590198" y="7712749"/>
                <a:chExt cx="1143000" cy="1143000"/>
              </a:xfrm>
            </p:grpSpPr>
            <p:sp>
              <p:nvSpPr>
                <p:cNvPr id="122" name="Oval 121">
                  <a:extLst>
                    <a:ext uri="{FF2B5EF4-FFF2-40B4-BE49-F238E27FC236}">
                      <a16:creationId xmlns:a16="http://schemas.microsoft.com/office/drawing/2014/main" id="{F8672996-5763-48C2-BED6-7FEF792BD497}"/>
                    </a:ext>
                  </a:extLst>
                </p:cNvPr>
                <p:cNvSpPr/>
                <p:nvPr/>
              </p:nvSpPr>
              <p:spPr bwMode="auto">
                <a:xfrm>
                  <a:off x="8590198" y="7712749"/>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23" name="Picture 122">
                  <a:extLst>
                    <a:ext uri="{FF2B5EF4-FFF2-40B4-BE49-F238E27FC236}">
                      <a16:creationId xmlns:a16="http://schemas.microsoft.com/office/drawing/2014/main" id="{6EC12800-D345-48AE-BC4C-26250BEE5B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9113" y="7817465"/>
                  <a:ext cx="945175" cy="945175"/>
                </a:xfrm>
                <a:prstGeom prst="rect">
                  <a:avLst/>
                </a:prstGeom>
              </p:spPr>
            </p:pic>
          </p:grpSp>
          <p:grpSp>
            <p:nvGrpSpPr>
              <p:cNvPr id="33" name="Group 32">
                <a:extLst>
                  <a:ext uri="{FF2B5EF4-FFF2-40B4-BE49-F238E27FC236}">
                    <a16:creationId xmlns:a16="http://schemas.microsoft.com/office/drawing/2014/main" id="{63FEEE56-1BBA-4DDE-B323-96C800711B6A}"/>
                  </a:ext>
                </a:extLst>
              </p:cNvPr>
              <p:cNvGrpSpPr>
                <a:grpSpLocks noChangeAspect="1"/>
              </p:cNvGrpSpPr>
              <p:nvPr/>
            </p:nvGrpSpPr>
            <p:grpSpPr>
              <a:xfrm>
                <a:off x="7751047" y="4287350"/>
                <a:ext cx="432015" cy="432015"/>
                <a:chOff x="5800549" y="3375773"/>
                <a:chExt cx="914400" cy="914400"/>
              </a:xfrm>
            </p:grpSpPr>
            <p:sp>
              <p:nvSpPr>
                <p:cNvPr id="120" name="Freeform 5">
                  <a:extLst>
                    <a:ext uri="{FF2B5EF4-FFF2-40B4-BE49-F238E27FC236}">
                      <a16:creationId xmlns:a16="http://schemas.microsoft.com/office/drawing/2014/main" id="{7A9224C7-AA13-4063-A36B-4F2B3E020FE8}"/>
                    </a:ext>
                  </a:extLst>
                </p:cNvPr>
                <p:cNvSpPr>
                  <a:spLocks/>
                </p:cNvSpPr>
                <p:nvPr/>
              </p:nvSpPr>
              <p:spPr bwMode="auto">
                <a:xfrm>
                  <a:off x="5800549" y="3375773"/>
                  <a:ext cx="914400" cy="914400"/>
                </a:xfrm>
                <a:prstGeom prst="ellipse">
                  <a:avLst/>
                </a:prstGeom>
                <a:solidFill>
                  <a:srgbClr val="0078D7"/>
                </a:solidFill>
                <a:ln w="15875">
                  <a:no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131">
                  <a:extLst>
                    <a:ext uri="{FF2B5EF4-FFF2-40B4-BE49-F238E27FC236}">
                      <a16:creationId xmlns:a16="http://schemas.microsoft.com/office/drawing/2014/main" id="{5DC396C8-D72B-40A7-8F47-BA0408A60798}"/>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EA4E9AA8-2C2F-4FF5-9917-5385D4D9023F}"/>
                  </a:ext>
                </a:extLst>
              </p:cNvPr>
              <p:cNvGrpSpPr/>
              <p:nvPr/>
            </p:nvGrpSpPr>
            <p:grpSpPr>
              <a:xfrm>
                <a:off x="5785356" y="202022"/>
                <a:ext cx="432014" cy="432014"/>
                <a:chOff x="3221255" y="1462391"/>
                <a:chExt cx="1143000" cy="1143000"/>
              </a:xfrm>
            </p:grpSpPr>
            <p:sp>
              <p:nvSpPr>
                <p:cNvPr id="118" name="Freeform 5">
                  <a:extLst>
                    <a:ext uri="{FF2B5EF4-FFF2-40B4-BE49-F238E27FC236}">
                      <a16:creationId xmlns:a16="http://schemas.microsoft.com/office/drawing/2014/main" id="{0C072B16-1E24-4C4A-BC13-7F85C5BD8E64}"/>
                    </a:ext>
                  </a:extLst>
                </p:cNvPr>
                <p:cNvSpPr>
                  <a:spLocks/>
                </p:cNvSpPr>
                <p:nvPr/>
              </p:nvSpPr>
              <p:spPr bwMode="auto">
                <a:xfrm>
                  <a:off x="3221255" y="1462391"/>
                  <a:ext cx="1143000" cy="1143000"/>
                </a:xfrm>
                <a:prstGeom prst="ellipse">
                  <a:avLst/>
                </a:prstGeom>
                <a:solidFill>
                  <a:srgbClr val="0078D7"/>
                </a:solidFill>
                <a:ln w="15875">
                  <a:no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pic>
              <p:nvPicPr>
                <p:cNvPr id="119" name="Picture 118">
                  <a:extLst>
                    <a:ext uri="{FF2B5EF4-FFF2-40B4-BE49-F238E27FC236}">
                      <a16:creationId xmlns:a16="http://schemas.microsoft.com/office/drawing/2014/main" id="{83CF92C7-1124-4311-AF09-4D3A7A7C7EFF}"/>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35" name="Group 34">
                <a:extLst>
                  <a:ext uri="{FF2B5EF4-FFF2-40B4-BE49-F238E27FC236}">
                    <a16:creationId xmlns:a16="http://schemas.microsoft.com/office/drawing/2014/main" id="{218DF86D-8190-4AE5-A48D-F8F536F2D0B1}"/>
                  </a:ext>
                </a:extLst>
              </p:cNvPr>
              <p:cNvGrpSpPr/>
              <p:nvPr/>
            </p:nvGrpSpPr>
            <p:grpSpPr>
              <a:xfrm>
                <a:off x="3036299" y="2364064"/>
                <a:ext cx="432014" cy="432014"/>
                <a:chOff x="283909" y="-1853764"/>
                <a:chExt cx="1143000" cy="1143000"/>
              </a:xfrm>
            </p:grpSpPr>
            <p:sp>
              <p:nvSpPr>
                <p:cNvPr id="116" name="Freeform 5">
                  <a:extLst>
                    <a:ext uri="{FF2B5EF4-FFF2-40B4-BE49-F238E27FC236}">
                      <a16:creationId xmlns:a16="http://schemas.microsoft.com/office/drawing/2014/main" id="{1731B936-E6BF-4D29-B173-A945A446AC62}"/>
                    </a:ext>
                  </a:extLst>
                </p:cNvPr>
                <p:cNvSpPr>
                  <a:spLocks/>
                </p:cNvSpPr>
                <p:nvPr/>
              </p:nvSpPr>
              <p:spPr bwMode="auto">
                <a:xfrm>
                  <a:off x="283909" y="-1853764"/>
                  <a:ext cx="1143000" cy="1143000"/>
                </a:xfrm>
                <a:prstGeom prst="ellipse">
                  <a:avLst/>
                </a:prstGeom>
                <a:solidFill>
                  <a:srgbClr val="0078D7"/>
                </a:solidFill>
                <a:ln w="15875">
                  <a:no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pic>
              <p:nvPicPr>
                <p:cNvPr id="117" name="Picture 116">
                  <a:extLst>
                    <a:ext uri="{FF2B5EF4-FFF2-40B4-BE49-F238E27FC236}">
                      <a16:creationId xmlns:a16="http://schemas.microsoft.com/office/drawing/2014/main" id="{EA199B63-4680-4786-B4AB-24CBC9877C3C}"/>
                    </a:ext>
                  </a:extLst>
                </p:cNvPr>
                <p:cNvPicPr>
                  <a:picLocks noChangeAspect="1"/>
                </p:cNvPicPr>
                <p:nvPr/>
              </p:nvPicPr>
              <p:blipFill>
                <a:blip r:embed="rId7"/>
                <a:stretch>
                  <a:fillRect/>
                </a:stretch>
              </p:blipFill>
              <p:spPr>
                <a:xfrm>
                  <a:off x="578362" y="-1548270"/>
                  <a:ext cx="541370" cy="532010"/>
                </a:xfrm>
                <a:prstGeom prst="rect">
                  <a:avLst/>
                </a:prstGeom>
              </p:spPr>
            </p:pic>
          </p:grpSp>
          <p:grpSp>
            <p:nvGrpSpPr>
              <p:cNvPr id="36" name="Group 35">
                <a:extLst>
                  <a:ext uri="{FF2B5EF4-FFF2-40B4-BE49-F238E27FC236}">
                    <a16:creationId xmlns:a16="http://schemas.microsoft.com/office/drawing/2014/main" id="{A797E1D3-325B-49CE-8EAD-ECE13F140A61}"/>
                  </a:ext>
                </a:extLst>
              </p:cNvPr>
              <p:cNvGrpSpPr/>
              <p:nvPr/>
            </p:nvGrpSpPr>
            <p:grpSpPr>
              <a:xfrm>
                <a:off x="7226226" y="4893452"/>
                <a:ext cx="432014" cy="432014"/>
                <a:chOff x="14380251" y="3298177"/>
                <a:chExt cx="1143000" cy="1143000"/>
              </a:xfrm>
            </p:grpSpPr>
            <p:sp>
              <p:nvSpPr>
                <p:cNvPr id="113" name="Oval 112">
                  <a:extLst>
                    <a:ext uri="{FF2B5EF4-FFF2-40B4-BE49-F238E27FC236}">
                      <a16:creationId xmlns:a16="http://schemas.microsoft.com/office/drawing/2014/main" id="{39AC249B-A561-46B8-BBF1-EDE59D1AD53F}"/>
                    </a:ext>
                  </a:extLst>
                </p:cNvPr>
                <p:cNvSpPr/>
                <p:nvPr/>
              </p:nvSpPr>
              <p:spPr bwMode="auto">
                <a:xfrm>
                  <a:off x="14380251" y="3298177"/>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solidFill>
                        <a:sysClr val="windowText" lastClr="000000"/>
                      </a:solidFill>
                    </a:ln>
                    <a:gradFill>
                      <a:gsLst>
                        <a:gs pos="5439">
                          <a:srgbClr val="F8F8F8"/>
                        </a:gs>
                        <a:gs pos="10000">
                          <a:srgbClr val="F8F8F8"/>
                        </a:gs>
                      </a:gsLst>
                      <a:lin ang="5400000" scaled="0"/>
                    </a:gradFill>
                    <a:effectLst/>
                    <a:uLnTx/>
                    <a:uFillTx/>
                    <a:latin typeface="Segoe UI"/>
                    <a:ea typeface="+mn-ea"/>
                    <a:cs typeface="+mn-cs"/>
                  </a:endParaRPr>
                </a:p>
              </p:txBody>
            </p:sp>
            <p:pic>
              <p:nvPicPr>
                <p:cNvPr id="114" name="Picture 113">
                  <a:extLst>
                    <a:ext uri="{FF2B5EF4-FFF2-40B4-BE49-F238E27FC236}">
                      <a16:creationId xmlns:a16="http://schemas.microsoft.com/office/drawing/2014/main" id="{2B08BA25-5126-4375-A65B-6CFF052F50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14458192" y="3570334"/>
                  <a:ext cx="974154" cy="649436"/>
                </a:xfrm>
                <a:prstGeom prst="rect">
                  <a:avLst/>
                </a:prstGeom>
              </p:spPr>
            </p:pic>
            <p:pic>
              <p:nvPicPr>
                <p:cNvPr id="115" name="Picture 114">
                  <a:extLst>
                    <a:ext uri="{FF2B5EF4-FFF2-40B4-BE49-F238E27FC236}">
                      <a16:creationId xmlns:a16="http://schemas.microsoft.com/office/drawing/2014/main" id="{7B77B022-C503-44F6-B43A-94461C596E19}"/>
                    </a:ext>
                  </a:extLst>
                </p:cNvPr>
                <p:cNvPicPr>
                  <a:picLocks noChangeAspect="1"/>
                </p:cNvPicPr>
                <p:nvPr/>
              </p:nvPicPr>
              <p:blipFill>
                <a:blip r:embed="rId10">
                  <a:duotone>
                    <a:prstClr val="black"/>
                    <a:srgbClr val="002050">
                      <a:tint val="45000"/>
                      <a:satMod val="400000"/>
                    </a:srgbClr>
                  </a:duotone>
                  <a:extLst>
                    <a:ext uri="{BEBA8EAE-BF5A-486C-A8C5-ECC9F3942E4B}">
                      <a14:imgProps xmlns:a14="http://schemas.microsoft.com/office/drawing/2010/main">
                        <a14:imgLayer r:embed="rId11">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14583767" y="3775957"/>
                  <a:ext cx="767233" cy="186308"/>
                </a:xfrm>
                <a:prstGeom prst="rect">
                  <a:avLst/>
                </a:prstGeom>
              </p:spPr>
            </p:pic>
          </p:grpSp>
          <p:grpSp>
            <p:nvGrpSpPr>
              <p:cNvPr id="37" name="Group 36">
                <a:extLst>
                  <a:ext uri="{FF2B5EF4-FFF2-40B4-BE49-F238E27FC236}">
                    <a16:creationId xmlns:a16="http://schemas.microsoft.com/office/drawing/2014/main" id="{F99EC91D-FC5D-423A-8B74-F0BE13A57571}"/>
                  </a:ext>
                </a:extLst>
              </p:cNvPr>
              <p:cNvGrpSpPr/>
              <p:nvPr/>
            </p:nvGrpSpPr>
            <p:grpSpPr>
              <a:xfrm>
                <a:off x="8223877" y="1765137"/>
                <a:ext cx="432014" cy="432014"/>
                <a:chOff x="20278377" y="-5569320"/>
                <a:chExt cx="1143000" cy="1143000"/>
              </a:xfrm>
            </p:grpSpPr>
            <p:sp>
              <p:nvSpPr>
                <p:cNvPr id="111" name="Oval 110">
                  <a:extLst>
                    <a:ext uri="{FF2B5EF4-FFF2-40B4-BE49-F238E27FC236}">
                      <a16:creationId xmlns:a16="http://schemas.microsoft.com/office/drawing/2014/main" id="{84DD8BA4-CE91-4480-9D38-F450D635D2EF}"/>
                    </a:ext>
                  </a:extLst>
                </p:cNvPr>
                <p:cNvSpPr/>
                <p:nvPr/>
              </p:nvSpPr>
              <p:spPr bwMode="auto">
                <a:xfrm>
                  <a:off x="20278377" y="-5569320"/>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12" name="Picture 111">
                  <a:extLst>
                    <a:ext uri="{FF2B5EF4-FFF2-40B4-BE49-F238E27FC236}">
                      <a16:creationId xmlns:a16="http://schemas.microsoft.com/office/drawing/2014/main" id="{0E35BDF8-8760-4C6F-94C3-EF593BFFA2C4}"/>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Lst>
                </a:blip>
                <a:stretch>
                  <a:fillRect/>
                </a:stretch>
              </p:blipFill>
              <p:spPr>
                <a:xfrm>
                  <a:off x="20360120" y="-5478383"/>
                  <a:ext cx="966542" cy="966542"/>
                </a:xfrm>
                <a:prstGeom prst="rect">
                  <a:avLst/>
                </a:prstGeom>
              </p:spPr>
            </p:pic>
          </p:grpSp>
          <p:grpSp>
            <p:nvGrpSpPr>
              <p:cNvPr id="38" name="Group 37">
                <a:extLst>
                  <a:ext uri="{FF2B5EF4-FFF2-40B4-BE49-F238E27FC236}">
                    <a16:creationId xmlns:a16="http://schemas.microsoft.com/office/drawing/2014/main" id="{2AB7F8A6-F7B0-4510-81C3-3E866B643D90}"/>
                  </a:ext>
                </a:extLst>
              </p:cNvPr>
              <p:cNvGrpSpPr/>
              <p:nvPr/>
            </p:nvGrpSpPr>
            <p:grpSpPr>
              <a:xfrm>
                <a:off x="7279115" y="271583"/>
                <a:ext cx="475216" cy="475216"/>
                <a:chOff x="3461159" y="1980788"/>
                <a:chExt cx="1143000" cy="1143000"/>
              </a:xfrm>
            </p:grpSpPr>
            <p:sp>
              <p:nvSpPr>
                <p:cNvPr id="107" name="Oval 106">
                  <a:extLst>
                    <a:ext uri="{FF2B5EF4-FFF2-40B4-BE49-F238E27FC236}">
                      <a16:creationId xmlns:a16="http://schemas.microsoft.com/office/drawing/2014/main" id="{17A1E724-BDBA-4EE2-9012-64F5D334B8B2}"/>
                    </a:ext>
                  </a:extLst>
                </p:cNvPr>
                <p:cNvSpPr>
                  <a:spLocks noChangeAspect="1"/>
                </p:cNvSpPr>
                <p:nvPr/>
              </p:nvSpPr>
              <p:spPr bwMode="auto">
                <a:xfrm>
                  <a:off x="3461159" y="1980788"/>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marL="0" marR="0" lvl="0" indent="0" algn="ctr" defTabSz="895923"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8" name="Oval 107">
                  <a:extLst>
                    <a:ext uri="{FF2B5EF4-FFF2-40B4-BE49-F238E27FC236}">
                      <a16:creationId xmlns:a16="http://schemas.microsoft.com/office/drawing/2014/main" id="{3686890A-6650-4A59-87F6-6AAAFF47D828}"/>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Freeform: Shape 311">
                  <a:extLst>
                    <a:ext uri="{FF2B5EF4-FFF2-40B4-BE49-F238E27FC236}">
                      <a16:creationId xmlns:a16="http://schemas.microsoft.com/office/drawing/2014/main" id="{73EF4B69-E317-4B27-8673-FF8CFA800E17}"/>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10" name="Picture 109">
                  <a:extLst>
                    <a:ext uri="{FF2B5EF4-FFF2-40B4-BE49-F238E27FC236}">
                      <a16:creationId xmlns:a16="http://schemas.microsoft.com/office/drawing/2014/main" id="{FFD3C01E-D933-4936-80AC-01351A660EF1}"/>
                    </a:ext>
                  </a:extLst>
                </p:cNvPr>
                <p:cNvPicPr>
                  <a:picLocks noChangeAspect="1"/>
                </p:cNvPicPr>
                <p:nvPr/>
              </p:nvPicPr>
              <p:blipFill>
                <a:blip r:embed="rId14"/>
                <a:stretch>
                  <a:fillRect/>
                </a:stretch>
              </p:blipFill>
              <p:spPr>
                <a:xfrm>
                  <a:off x="3903360" y="2667425"/>
                  <a:ext cx="258148" cy="260258"/>
                </a:xfrm>
                <a:prstGeom prst="rect">
                  <a:avLst/>
                </a:prstGeom>
              </p:spPr>
            </p:pic>
          </p:grpSp>
          <p:grpSp>
            <p:nvGrpSpPr>
              <p:cNvPr id="39" name="Group 38">
                <a:extLst>
                  <a:ext uri="{FF2B5EF4-FFF2-40B4-BE49-F238E27FC236}">
                    <a16:creationId xmlns:a16="http://schemas.microsoft.com/office/drawing/2014/main" id="{B69357A5-E93E-4F4A-8CC8-36F2FC0E063F}"/>
                  </a:ext>
                </a:extLst>
              </p:cNvPr>
              <p:cNvGrpSpPr/>
              <p:nvPr/>
            </p:nvGrpSpPr>
            <p:grpSpPr>
              <a:xfrm>
                <a:off x="7331829" y="1430602"/>
                <a:ext cx="475216" cy="475216"/>
                <a:chOff x="6343142" y="3846574"/>
                <a:chExt cx="1143000" cy="1143000"/>
              </a:xfrm>
            </p:grpSpPr>
            <p:sp>
              <p:nvSpPr>
                <p:cNvPr id="103" name="Oval 102">
                  <a:extLst>
                    <a:ext uri="{FF2B5EF4-FFF2-40B4-BE49-F238E27FC236}">
                      <a16:creationId xmlns:a16="http://schemas.microsoft.com/office/drawing/2014/main" id="{71575D9C-14FA-4145-87C1-4A6D3300A916}"/>
                    </a:ext>
                  </a:extLst>
                </p:cNvPr>
                <p:cNvSpPr>
                  <a:spLocks noChangeAspect="1"/>
                </p:cNvSpPr>
                <p:nvPr/>
              </p:nvSpPr>
              <p:spPr bwMode="auto">
                <a:xfrm>
                  <a:off x="6343142" y="3846574"/>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marL="0" marR="0" lvl="0" indent="0" algn="ctr" defTabSz="895923"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4" name="Oval 103">
                  <a:extLst>
                    <a:ext uri="{FF2B5EF4-FFF2-40B4-BE49-F238E27FC236}">
                      <a16:creationId xmlns:a16="http://schemas.microsoft.com/office/drawing/2014/main" id="{C1E36B4C-4D50-4251-B25C-D66A51BF1D26}"/>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Freeform: Shape 325">
                  <a:extLst>
                    <a:ext uri="{FF2B5EF4-FFF2-40B4-BE49-F238E27FC236}">
                      <a16:creationId xmlns:a16="http://schemas.microsoft.com/office/drawing/2014/main" id="{4922792A-7802-42D5-BAAB-47AB8EF28540}"/>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06" name="Picture 105">
                  <a:extLst>
                    <a:ext uri="{FF2B5EF4-FFF2-40B4-BE49-F238E27FC236}">
                      <a16:creationId xmlns:a16="http://schemas.microsoft.com/office/drawing/2014/main" id="{D06D3929-D363-4D32-8FD2-7EC69F71C80B}"/>
                    </a:ext>
                  </a:extLst>
                </p:cNvPr>
                <p:cNvPicPr>
                  <a:picLocks noChangeAspect="1"/>
                </p:cNvPicPr>
                <p:nvPr/>
              </p:nvPicPr>
              <p:blipFill>
                <a:blip r:embed="rId15"/>
                <a:stretch>
                  <a:fillRect/>
                </a:stretch>
              </p:blipFill>
              <p:spPr>
                <a:xfrm>
                  <a:off x="6724445" y="4550692"/>
                  <a:ext cx="380395" cy="263822"/>
                </a:xfrm>
                <a:prstGeom prst="rect">
                  <a:avLst/>
                </a:prstGeom>
              </p:spPr>
            </p:pic>
          </p:grpSp>
          <p:grpSp>
            <p:nvGrpSpPr>
              <p:cNvPr id="40" name="Group 39">
                <a:extLst>
                  <a:ext uri="{FF2B5EF4-FFF2-40B4-BE49-F238E27FC236}">
                    <a16:creationId xmlns:a16="http://schemas.microsoft.com/office/drawing/2014/main" id="{B841DDDB-007A-44EC-94A3-900D7F934573}"/>
                  </a:ext>
                </a:extLst>
              </p:cNvPr>
              <p:cNvGrpSpPr/>
              <p:nvPr/>
            </p:nvGrpSpPr>
            <p:grpSpPr>
              <a:xfrm>
                <a:off x="4458990" y="588089"/>
                <a:ext cx="475216" cy="475216"/>
                <a:chOff x="4421820" y="3837665"/>
                <a:chExt cx="1143000" cy="1143000"/>
              </a:xfrm>
            </p:grpSpPr>
            <p:sp>
              <p:nvSpPr>
                <p:cNvPr id="98" name="Oval 97">
                  <a:extLst>
                    <a:ext uri="{FF2B5EF4-FFF2-40B4-BE49-F238E27FC236}">
                      <a16:creationId xmlns:a16="http://schemas.microsoft.com/office/drawing/2014/main" id="{04A23AF3-2271-4D93-ADAA-82DC68DF3CC9}"/>
                    </a:ext>
                  </a:extLst>
                </p:cNvPr>
                <p:cNvSpPr>
                  <a:spLocks noChangeAspect="1"/>
                </p:cNvSpPr>
                <p:nvPr/>
              </p:nvSpPr>
              <p:spPr bwMode="auto">
                <a:xfrm>
                  <a:off x="4421820" y="3837665"/>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marL="0" marR="0" lvl="0" indent="0" algn="ctr" defTabSz="895923"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99" name="Group 98">
                  <a:extLst>
                    <a:ext uri="{FF2B5EF4-FFF2-40B4-BE49-F238E27FC236}">
                      <a16:creationId xmlns:a16="http://schemas.microsoft.com/office/drawing/2014/main" id="{A86812A4-0AC3-42AF-B74E-EE08E5313742}"/>
                    </a:ext>
                  </a:extLst>
                </p:cNvPr>
                <p:cNvGrpSpPr/>
                <p:nvPr/>
              </p:nvGrpSpPr>
              <p:grpSpPr>
                <a:xfrm>
                  <a:off x="4695928" y="3929384"/>
                  <a:ext cx="606954" cy="950742"/>
                  <a:chOff x="923401" y="1750320"/>
                  <a:chExt cx="606954" cy="950742"/>
                </a:xfrm>
              </p:grpSpPr>
              <p:sp>
                <p:nvSpPr>
                  <p:cNvPr id="101" name="Oval 100">
                    <a:extLst>
                      <a:ext uri="{FF2B5EF4-FFF2-40B4-BE49-F238E27FC236}">
                        <a16:creationId xmlns:a16="http://schemas.microsoft.com/office/drawing/2014/main" id="{1267A9C9-7D67-4B74-984D-F016AADF2600}"/>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2" name="Freeform: Shape 320">
                    <a:extLst>
                      <a:ext uri="{FF2B5EF4-FFF2-40B4-BE49-F238E27FC236}">
                        <a16:creationId xmlns:a16="http://schemas.microsoft.com/office/drawing/2014/main" id="{AD768A1A-EE88-4C88-AF09-463CF58EEBE8}"/>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pic>
              <p:nvPicPr>
                <p:cNvPr id="100" name="Picture 99">
                  <a:extLst>
                    <a:ext uri="{FF2B5EF4-FFF2-40B4-BE49-F238E27FC236}">
                      <a16:creationId xmlns:a16="http://schemas.microsoft.com/office/drawing/2014/main" id="{E2656DE1-2FF6-4797-A12A-241A5796ACD3}"/>
                    </a:ext>
                  </a:extLst>
                </p:cNvPr>
                <p:cNvPicPr>
                  <a:picLocks noChangeAspect="1"/>
                </p:cNvPicPr>
                <p:nvPr/>
              </p:nvPicPr>
              <p:blipFill>
                <a:blip r:embed="rId16"/>
                <a:stretch>
                  <a:fillRect/>
                </a:stretch>
              </p:blipFill>
              <p:spPr>
                <a:xfrm>
                  <a:off x="4812541" y="4496652"/>
                  <a:ext cx="384311" cy="331277"/>
                </a:xfrm>
                <a:prstGeom prst="rect">
                  <a:avLst/>
                </a:prstGeom>
              </p:spPr>
            </p:pic>
          </p:grpSp>
          <p:grpSp>
            <p:nvGrpSpPr>
              <p:cNvPr id="41" name="Group 40">
                <a:extLst>
                  <a:ext uri="{FF2B5EF4-FFF2-40B4-BE49-F238E27FC236}">
                    <a16:creationId xmlns:a16="http://schemas.microsoft.com/office/drawing/2014/main" id="{F85750FD-F9C6-46A4-BA4F-AAC1430DBD95}"/>
                  </a:ext>
                </a:extLst>
              </p:cNvPr>
              <p:cNvGrpSpPr/>
              <p:nvPr/>
            </p:nvGrpSpPr>
            <p:grpSpPr>
              <a:xfrm>
                <a:off x="6421781" y="3764793"/>
                <a:ext cx="475216" cy="475216"/>
                <a:chOff x="8264466" y="3846864"/>
                <a:chExt cx="1143000" cy="1143000"/>
              </a:xfrm>
            </p:grpSpPr>
            <p:sp>
              <p:nvSpPr>
                <p:cNvPr id="93" name="Oval 92">
                  <a:extLst>
                    <a:ext uri="{FF2B5EF4-FFF2-40B4-BE49-F238E27FC236}">
                      <a16:creationId xmlns:a16="http://schemas.microsoft.com/office/drawing/2014/main" id="{89FE079D-8BFE-40C0-96B3-E923A0D94892}"/>
                    </a:ext>
                  </a:extLst>
                </p:cNvPr>
                <p:cNvSpPr>
                  <a:spLocks noChangeAspect="1"/>
                </p:cNvSpPr>
                <p:nvPr/>
              </p:nvSpPr>
              <p:spPr bwMode="auto">
                <a:xfrm>
                  <a:off x="8264466" y="3846864"/>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marL="0" marR="0" lvl="0" indent="0" algn="ctr" defTabSz="895923"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94" name="Group 93">
                  <a:extLst>
                    <a:ext uri="{FF2B5EF4-FFF2-40B4-BE49-F238E27FC236}">
                      <a16:creationId xmlns:a16="http://schemas.microsoft.com/office/drawing/2014/main" id="{AE74C0F0-0196-40D4-B5B2-8CCD2C165117}"/>
                    </a:ext>
                  </a:extLst>
                </p:cNvPr>
                <p:cNvGrpSpPr/>
                <p:nvPr/>
              </p:nvGrpSpPr>
              <p:grpSpPr>
                <a:xfrm>
                  <a:off x="8532489" y="3955366"/>
                  <a:ext cx="606954" cy="950742"/>
                  <a:chOff x="9233375" y="2727900"/>
                  <a:chExt cx="408814" cy="640372"/>
                </a:xfrm>
              </p:grpSpPr>
              <p:sp>
                <p:nvSpPr>
                  <p:cNvPr id="96" name="Oval 95">
                    <a:extLst>
                      <a:ext uri="{FF2B5EF4-FFF2-40B4-BE49-F238E27FC236}">
                        <a16:creationId xmlns:a16="http://schemas.microsoft.com/office/drawing/2014/main" id="{BE306DEF-BF0E-4A46-A917-1198A66699D2}"/>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7" name="Freeform: Shape 341">
                    <a:extLst>
                      <a:ext uri="{FF2B5EF4-FFF2-40B4-BE49-F238E27FC236}">
                        <a16:creationId xmlns:a16="http://schemas.microsoft.com/office/drawing/2014/main" id="{E29516D6-2743-415B-B0BD-62DD4B41C20F}"/>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pic>
              <p:nvPicPr>
                <p:cNvPr id="95" name="Picture 94">
                  <a:extLst>
                    <a:ext uri="{FF2B5EF4-FFF2-40B4-BE49-F238E27FC236}">
                      <a16:creationId xmlns:a16="http://schemas.microsoft.com/office/drawing/2014/main" id="{E388D403-F8C8-4478-8D9C-C2BB65F8FFBA}"/>
                    </a:ext>
                  </a:extLst>
                </p:cNvPr>
                <p:cNvPicPr>
                  <a:picLocks noChangeAspect="1"/>
                </p:cNvPicPr>
                <p:nvPr/>
              </p:nvPicPr>
              <p:blipFill>
                <a:blip r:embed="rId17"/>
                <a:stretch>
                  <a:fillRect/>
                </a:stretch>
              </p:blipFill>
              <p:spPr>
                <a:xfrm>
                  <a:off x="8657452" y="4574175"/>
                  <a:ext cx="382588" cy="242796"/>
                </a:xfrm>
                <a:prstGeom prst="rect">
                  <a:avLst/>
                </a:prstGeom>
              </p:spPr>
            </p:pic>
          </p:grpSp>
          <p:grpSp>
            <p:nvGrpSpPr>
              <p:cNvPr id="42" name="Group 41">
                <a:extLst>
                  <a:ext uri="{FF2B5EF4-FFF2-40B4-BE49-F238E27FC236}">
                    <a16:creationId xmlns:a16="http://schemas.microsoft.com/office/drawing/2014/main" id="{5ADABC95-5B8A-436B-BF0F-21B20828BF67}"/>
                  </a:ext>
                </a:extLst>
              </p:cNvPr>
              <p:cNvGrpSpPr/>
              <p:nvPr/>
            </p:nvGrpSpPr>
            <p:grpSpPr>
              <a:xfrm>
                <a:off x="5620628" y="1374614"/>
                <a:ext cx="475216" cy="475216"/>
                <a:chOff x="7303803" y="1980788"/>
                <a:chExt cx="1143000" cy="1143000"/>
              </a:xfrm>
            </p:grpSpPr>
            <p:sp>
              <p:nvSpPr>
                <p:cNvPr id="89" name="Oval 88">
                  <a:extLst>
                    <a:ext uri="{FF2B5EF4-FFF2-40B4-BE49-F238E27FC236}">
                      <a16:creationId xmlns:a16="http://schemas.microsoft.com/office/drawing/2014/main" id="{9F1AA693-DDC7-48FB-8390-9504A96BAA71}"/>
                    </a:ext>
                  </a:extLst>
                </p:cNvPr>
                <p:cNvSpPr>
                  <a:spLocks noChangeAspect="1"/>
                </p:cNvSpPr>
                <p:nvPr/>
              </p:nvSpPr>
              <p:spPr bwMode="auto">
                <a:xfrm>
                  <a:off x="7303803" y="1980788"/>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marL="0" marR="0" lvl="0" indent="0" algn="ctr" defTabSz="895923"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0" name="Oval 89">
                  <a:extLst>
                    <a:ext uri="{FF2B5EF4-FFF2-40B4-BE49-F238E27FC236}">
                      <a16:creationId xmlns:a16="http://schemas.microsoft.com/office/drawing/2014/main" id="{B9D80287-56A9-4943-A00E-0BA2CF279147}"/>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Shape 332">
                  <a:extLst>
                    <a:ext uri="{FF2B5EF4-FFF2-40B4-BE49-F238E27FC236}">
                      <a16:creationId xmlns:a16="http://schemas.microsoft.com/office/drawing/2014/main" id="{AFC450FB-0B56-4FB1-BE99-A6D02E549CAA}"/>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92" name="Picture 91">
                  <a:extLst>
                    <a:ext uri="{FF2B5EF4-FFF2-40B4-BE49-F238E27FC236}">
                      <a16:creationId xmlns:a16="http://schemas.microsoft.com/office/drawing/2014/main" id="{F90E27BD-608F-42E0-BDDE-AE0499EF7D32}"/>
                    </a:ext>
                  </a:extLst>
                </p:cNvPr>
                <p:cNvPicPr>
                  <a:picLocks noChangeAspect="1"/>
                </p:cNvPicPr>
                <p:nvPr/>
              </p:nvPicPr>
              <p:blipFill>
                <a:blip r:embed="rId18"/>
                <a:stretch>
                  <a:fillRect/>
                </a:stretch>
              </p:blipFill>
              <p:spPr>
                <a:xfrm>
                  <a:off x="7787636" y="2622747"/>
                  <a:ext cx="154454" cy="329191"/>
                </a:xfrm>
                <a:prstGeom prst="rect">
                  <a:avLst/>
                </a:prstGeom>
              </p:spPr>
            </p:pic>
          </p:grpSp>
          <p:grpSp>
            <p:nvGrpSpPr>
              <p:cNvPr id="43" name="Group 42">
                <a:extLst>
                  <a:ext uri="{FF2B5EF4-FFF2-40B4-BE49-F238E27FC236}">
                    <a16:creationId xmlns:a16="http://schemas.microsoft.com/office/drawing/2014/main" id="{C2F34FCA-01B9-4FE1-BE30-939CD70DA528}"/>
                  </a:ext>
                </a:extLst>
              </p:cNvPr>
              <p:cNvGrpSpPr/>
              <p:nvPr/>
            </p:nvGrpSpPr>
            <p:grpSpPr>
              <a:xfrm>
                <a:off x="2485631" y="2921729"/>
                <a:ext cx="475216" cy="475216"/>
                <a:chOff x="5382481" y="1937866"/>
                <a:chExt cx="1143000" cy="1143000"/>
              </a:xfrm>
            </p:grpSpPr>
            <p:sp>
              <p:nvSpPr>
                <p:cNvPr id="85" name="Oval 84">
                  <a:extLst>
                    <a:ext uri="{FF2B5EF4-FFF2-40B4-BE49-F238E27FC236}">
                      <a16:creationId xmlns:a16="http://schemas.microsoft.com/office/drawing/2014/main" id="{96349A48-3729-400E-92E2-96D9B65792CA}"/>
                    </a:ext>
                  </a:extLst>
                </p:cNvPr>
                <p:cNvSpPr>
                  <a:spLocks noChangeAspect="1"/>
                </p:cNvSpPr>
                <p:nvPr/>
              </p:nvSpPr>
              <p:spPr bwMode="auto">
                <a:xfrm>
                  <a:off x="5382481" y="1937866"/>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marL="0" marR="0" lvl="0" indent="0" algn="ctr" defTabSz="895923"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6" name="Oval 85">
                  <a:extLst>
                    <a:ext uri="{FF2B5EF4-FFF2-40B4-BE49-F238E27FC236}">
                      <a16:creationId xmlns:a16="http://schemas.microsoft.com/office/drawing/2014/main" id="{4113A337-7A19-49DB-9B33-70394226319A}"/>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7" name="Freeform: Shape 306">
                  <a:extLst>
                    <a:ext uri="{FF2B5EF4-FFF2-40B4-BE49-F238E27FC236}">
                      <a16:creationId xmlns:a16="http://schemas.microsoft.com/office/drawing/2014/main" id="{48EC6388-9685-4815-8D41-BFC62469F0F9}"/>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rgbClr val="757575"/>
                </a:solidFill>
                <a:ln w="1524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Freeform: Shape 87">
                  <a:extLst>
                    <a:ext uri="{FF2B5EF4-FFF2-40B4-BE49-F238E27FC236}">
                      <a16:creationId xmlns:a16="http://schemas.microsoft.com/office/drawing/2014/main" id="{74A57EC6-3B2D-4B5A-9801-C84CDD7892DB}"/>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86E27299-64B7-419C-BBB1-77C62DD7170C}"/>
                  </a:ext>
                </a:extLst>
              </p:cNvPr>
              <p:cNvGrpSpPr>
                <a:grpSpLocks noChangeAspect="1"/>
              </p:cNvGrpSpPr>
              <p:nvPr/>
            </p:nvGrpSpPr>
            <p:grpSpPr>
              <a:xfrm>
                <a:off x="3931539" y="980261"/>
                <a:ext cx="469781" cy="469781"/>
                <a:chOff x="4611866" y="1684871"/>
                <a:chExt cx="914400" cy="914400"/>
              </a:xfrm>
            </p:grpSpPr>
            <p:sp>
              <p:nvSpPr>
                <p:cNvPr id="74" name="Oval 73">
                  <a:extLst>
                    <a:ext uri="{FF2B5EF4-FFF2-40B4-BE49-F238E27FC236}">
                      <a16:creationId xmlns:a16="http://schemas.microsoft.com/office/drawing/2014/main" id="{32972D17-CC9D-44EA-8642-16D89E6CE4F6}"/>
                    </a:ext>
                  </a:extLst>
                </p:cNvPr>
                <p:cNvSpPr>
                  <a:spLocks noChangeAspect="1"/>
                </p:cNvSpPr>
                <p:nvPr/>
              </p:nvSpPr>
              <p:spPr bwMode="auto">
                <a:xfrm>
                  <a:off x="4611866" y="1684871"/>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marL="0" marR="0" lvl="0" indent="0" algn="ctr" defTabSz="895923"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75" name="Group 74">
                  <a:extLst>
                    <a:ext uri="{FF2B5EF4-FFF2-40B4-BE49-F238E27FC236}">
                      <a16:creationId xmlns:a16="http://schemas.microsoft.com/office/drawing/2014/main" id="{882620CB-2461-41EC-9372-5849096DF752}"/>
                    </a:ext>
                  </a:extLst>
                </p:cNvPr>
                <p:cNvGrpSpPr>
                  <a:grpSpLocks noChangeAspect="1"/>
                </p:cNvGrpSpPr>
                <p:nvPr/>
              </p:nvGrpSpPr>
              <p:grpSpPr>
                <a:xfrm>
                  <a:off x="4883530" y="1836335"/>
                  <a:ext cx="355944" cy="611472"/>
                  <a:chOff x="9002225" y="4856834"/>
                  <a:chExt cx="250199" cy="429814"/>
                </a:xfrm>
              </p:grpSpPr>
              <p:grpSp>
                <p:nvGrpSpPr>
                  <p:cNvPr id="76" name="Group 75">
                    <a:extLst>
                      <a:ext uri="{FF2B5EF4-FFF2-40B4-BE49-F238E27FC236}">
                        <a16:creationId xmlns:a16="http://schemas.microsoft.com/office/drawing/2014/main" id="{EF2A72C3-3CE0-4DC6-8758-D70916B512EE}"/>
                      </a:ext>
                    </a:extLst>
                  </p:cNvPr>
                  <p:cNvGrpSpPr>
                    <a:grpSpLocks noChangeAspect="1"/>
                  </p:cNvGrpSpPr>
                  <p:nvPr/>
                </p:nvGrpSpPr>
                <p:grpSpPr>
                  <a:xfrm>
                    <a:off x="9002225" y="4856834"/>
                    <a:ext cx="250199" cy="429814"/>
                    <a:chOff x="7170738" y="7689850"/>
                    <a:chExt cx="692150" cy="1189038"/>
                  </a:xfrm>
                </p:grpSpPr>
                <p:sp>
                  <p:nvSpPr>
                    <p:cNvPr id="78" name="Freeform 10">
                      <a:extLst>
                        <a:ext uri="{FF2B5EF4-FFF2-40B4-BE49-F238E27FC236}">
                          <a16:creationId xmlns:a16="http://schemas.microsoft.com/office/drawing/2014/main" id="{5E7A722F-E7A9-4441-A3CA-00B81BB01FD9}"/>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3535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337"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79" name="Rectangle 11">
                      <a:extLst>
                        <a:ext uri="{FF2B5EF4-FFF2-40B4-BE49-F238E27FC236}">
                          <a16:creationId xmlns:a16="http://schemas.microsoft.com/office/drawing/2014/main" id="{E3105863-D867-43FE-9D68-9D9C2AAE531D}"/>
                        </a:ext>
                      </a:extLst>
                    </p:cNvPr>
                    <p:cNvSpPr>
                      <a:spLocks noChangeArrowheads="1"/>
                    </p:cNvSpPr>
                    <p:nvPr/>
                  </p:nvSpPr>
                  <p:spPr bwMode="auto">
                    <a:xfrm>
                      <a:off x="7239000" y="7758113"/>
                      <a:ext cx="555625" cy="9350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337"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80" name="Rectangle 12">
                      <a:extLst>
                        <a:ext uri="{FF2B5EF4-FFF2-40B4-BE49-F238E27FC236}">
                          <a16:creationId xmlns:a16="http://schemas.microsoft.com/office/drawing/2014/main" id="{2A4998C3-6EAD-4F78-AC7D-E65BD7DDE403}"/>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337"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81" name="Freeform 13">
                      <a:extLst>
                        <a:ext uri="{FF2B5EF4-FFF2-40B4-BE49-F238E27FC236}">
                          <a16:creationId xmlns:a16="http://schemas.microsoft.com/office/drawing/2014/main" id="{59FBC28F-0E93-489B-9E24-D4703E738876}"/>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337"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82" name="Rectangle 14">
                      <a:extLst>
                        <a:ext uri="{FF2B5EF4-FFF2-40B4-BE49-F238E27FC236}">
                          <a16:creationId xmlns:a16="http://schemas.microsoft.com/office/drawing/2014/main" id="{954EBC29-0698-4C9C-8B42-BD205C34986C}"/>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337"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83" name="Freeform 15">
                      <a:extLst>
                        <a:ext uri="{FF2B5EF4-FFF2-40B4-BE49-F238E27FC236}">
                          <a16:creationId xmlns:a16="http://schemas.microsoft.com/office/drawing/2014/main" id="{64432F79-A187-4E11-85D0-C902358CBD0B}"/>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337"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84" name="Freeform 17">
                      <a:extLst>
                        <a:ext uri="{FF2B5EF4-FFF2-40B4-BE49-F238E27FC236}">
                          <a16:creationId xmlns:a16="http://schemas.microsoft.com/office/drawing/2014/main" id="{CCB62187-AECA-4D1A-97BF-DD93C95C69AD}"/>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337"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pic>
                <p:nvPicPr>
                  <p:cNvPr id="77" name="Picture 76">
                    <a:extLst>
                      <a:ext uri="{FF2B5EF4-FFF2-40B4-BE49-F238E27FC236}">
                        <a16:creationId xmlns:a16="http://schemas.microsoft.com/office/drawing/2014/main" id="{D31C9473-8E51-4215-B587-0FD2834D5369}"/>
                      </a:ext>
                    </a:extLst>
                  </p:cNvPr>
                  <p:cNvPicPr>
                    <a:picLocks noChangeAspect="1"/>
                  </p:cNvPicPr>
                  <p:nvPr/>
                </p:nvPicPr>
                <p:blipFill rotWithShape="1">
                  <a:blip r:embed="rId19">
                    <a:grayscl/>
                  </a:blip>
                  <a:srcRect b="18759"/>
                  <a:stretch/>
                </p:blipFill>
                <p:spPr>
                  <a:xfrm>
                    <a:off x="9005068" y="4972141"/>
                    <a:ext cx="243413" cy="184157"/>
                  </a:xfrm>
                  <a:prstGeom prst="rect">
                    <a:avLst/>
                  </a:prstGeom>
                </p:spPr>
              </p:pic>
            </p:grpSp>
          </p:grpSp>
          <p:grpSp>
            <p:nvGrpSpPr>
              <p:cNvPr id="45" name="Group 44">
                <a:extLst>
                  <a:ext uri="{FF2B5EF4-FFF2-40B4-BE49-F238E27FC236}">
                    <a16:creationId xmlns:a16="http://schemas.microsoft.com/office/drawing/2014/main" id="{846CF075-F6CE-4BB8-AC6D-15F77A561458}"/>
                  </a:ext>
                </a:extLst>
              </p:cNvPr>
              <p:cNvGrpSpPr/>
              <p:nvPr/>
            </p:nvGrpSpPr>
            <p:grpSpPr>
              <a:xfrm>
                <a:off x="3396948" y="1709364"/>
                <a:ext cx="469781" cy="469781"/>
                <a:chOff x="2696645" y="3621430"/>
                <a:chExt cx="1143000" cy="1143000"/>
              </a:xfrm>
            </p:grpSpPr>
            <p:sp>
              <p:nvSpPr>
                <p:cNvPr id="72" name="Oval 71">
                  <a:extLst>
                    <a:ext uri="{FF2B5EF4-FFF2-40B4-BE49-F238E27FC236}">
                      <a16:creationId xmlns:a16="http://schemas.microsoft.com/office/drawing/2014/main" id="{1D73F5DF-F413-47B3-ABFE-1F3E0B2D8D04}"/>
                    </a:ext>
                  </a:extLst>
                </p:cNvPr>
                <p:cNvSpPr>
                  <a:spLocks noChangeAspect="1"/>
                </p:cNvSpPr>
                <p:nvPr/>
              </p:nvSpPr>
              <p:spPr bwMode="auto">
                <a:xfrm>
                  <a:off x="2696645" y="3621430"/>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marL="0" marR="0" lvl="0" indent="0" algn="ctr" defTabSz="895923"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73" name="Picture 72">
                  <a:extLst>
                    <a:ext uri="{FF2B5EF4-FFF2-40B4-BE49-F238E27FC236}">
                      <a16:creationId xmlns:a16="http://schemas.microsoft.com/office/drawing/2014/main" id="{1D4F7170-D00A-4A0C-89D4-A3F8C78D3FA1}"/>
                    </a:ext>
                  </a:extLst>
                </p:cNvPr>
                <p:cNvPicPr>
                  <a:picLocks noChangeAspect="1"/>
                </p:cNvPicPr>
                <p:nvPr/>
              </p:nvPicPr>
              <p:blipFill>
                <a:blip r:embed="rId20"/>
                <a:stretch>
                  <a:fillRect/>
                </a:stretch>
              </p:blipFill>
              <p:spPr>
                <a:xfrm>
                  <a:off x="3121593" y="3834621"/>
                  <a:ext cx="289876" cy="717599"/>
                </a:xfrm>
                <a:prstGeom prst="rect">
                  <a:avLst/>
                </a:prstGeom>
              </p:spPr>
            </p:pic>
          </p:grpSp>
          <p:grpSp>
            <p:nvGrpSpPr>
              <p:cNvPr id="46" name="Group 45">
                <a:extLst>
                  <a:ext uri="{FF2B5EF4-FFF2-40B4-BE49-F238E27FC236}">
                    <a16:creationId xmlns:a16="http://schemas.microsoft.com/office/drawing/2014/main" id="{62BE7278-5F16-4453-82AD-DF11E03815A2}"/>
                  </a:ext>
                </a:extLst>
              </p:cNvPr>
              <p:cNvGrpSpPr>
                <a:grpSpLocks noChangeAspect="1"/>
              </p:cNvGrpSpPr>
              <p:nvPr/>
            </p:nvGrpSpPr>
            <p:grpSpPr>
              <a:xfrm>
                <a:off x="3421708" y="3237972"/>
                <a:ext cx="469781" cy="469781"/>
                <a:chOff x="7488915" y="4160672"/>
                <a:chExt cx="914400" cy="914400"/>
              </a:xfrm>
            </p:grpSpPr>
            <p:sp>
              <p:nvSpPr>
                <p:cNvPr id="63" name="Oval 62">
                  <a:extLst>
                    <a:ext uri="{FF2B5EF4-FFF2-40B4-BE49-F238E27FC236}">
                      <a16:creationId xmlns:a16="http://schemas.microsoft.com/office/drawing/2014/main" id="{BE69233C-79D5-4715-BC0E-5C13DB0D6F39}"/>
                    </a:ext>
                  </a:extLst>
                </p:cNvPr>
                <p:cNvSpPr>
                  <a:spLocks noChangeAspect="1"/>
                </p:cNvSpPr>
                <p:nvPr/>
              </p:nvSpPr>
              <p:spPr bwMode="auto">
                <a:xfrm>
                  <a:off x="7488915" y="4160672"/>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marL="0" marR="0" lvl="0" indent="0" algn="ctr" defTabSz="895923"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64" name="Group 63">
                  <a:extLst>
                    <a:ext uri="{FF2B5EF4-FFF2-40B4-BE49-F238E27FC236}">
                      <a16:creationId xmlns:a16="http://schemas.microsoft.com/office/drawing/2014/main" id="{2830E48B-1345-455A-98BD-E6E5872882BB}"/>
                    </a:ext>
                  </a:extLst>
                </p:cNvPr>
                <p:cNvGrpSpPr>
                  <a:grpSpLocks noChangeAspect="1"/>
                </p:cNvGrpSpPr>
                <p:nvPr/>
              </p:nvGrpSpPr>
              <p:grpSpPr>
                <a:xfrm>
                  <a:off x="7725213" y="4317830"/>
                  <a:ext cx="441804" cy="600084"/>
                  <a:chOff x="11395930" y="2227184"/>
                  <a:chExt cx="416827" cy="566158"/>
                </a:xfrm>
              </p:grpSpPr>
              <p:grpSp>
                <p:nvGrpSpPr>
                  <p:cNvPr id="65" name="Group 64">
                    <a:extLst>
                      <a:ext uri="{FF2B5EF4-FFF2-40B4-BE49-F238E27FC236}">
                        <a16:creationId xmlns:a16="http://schemas.microsoft.com/office/drawing/2014/main" id="{1E62E057-04EE-438B-851E-B45E37865871}"/>
                      </a:ext>
                    </a:extLst>
                  </p:cNvPr>
                  <p:cNvGrpSpPr/>
                  <p:nvPr/>
                </p:nvGrpSpPr>
                <p:grpSpPr>
                  <a:xfrm>
                    <a:off x="11403418" y="2232104"/>
                    <a:ext cx="401275" cy="530028"/>
                    <a:chOff x="8817145" y="5862982"/>
                    <a:chExt cx="200853" cy="338001"/>
                  </a:xfrm>
                </p:grpSpPr>
                <p:sp>
                  <p:nvSpPr>
                    <p:cNvPr id="69" name="Rectangle 11">
                      <a:extLst>
                        <a:ext uri="{FF2B5EF4-FFF2-40B4-BE49-F238E27FC236}">
                          <a16:creationId xmlns:a16="http://schemas.microsoft.com/office/drawing/2014/main" id="{0FDAB31C-1768-4AA1-9D52-97BD21A4DD2A}"/>
                        </a:ext>
                      </a:extLst>
                    </p:cNvPr>
                    <p:cNvSpPr>
                      <a:spLocks noChangeArrowheads="1"/>
                    </p:cNvSpPr>
                    <p:nvPr/>
                  </p:nvSpPr>
                  <p:spPr bwMode="auto">
                    <a:xfrm>
                      <a:off x="8817150" y="5862982"/>
                      <a:ext cx="200848" cy="33799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337"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70" name="Rectangle 12">
                      <a:extLst>
                        <a:ext uri="{FF2B5EF4-FFF2-40B4-BE49-F238E27FC236}">
                          <a16:creationId xmlns:a16="http://schemas.microsoft.com/office/drawing/2014/main" id="{D1EB6B0B-8CB3-4717-85F4-4C8010B38CD1}"/>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337"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71" name="Freeform 17">
                      <a:extLst>
                        <a:ext uri="{FF2B5EF4-FFF2-40B4-BE49-F238E27FC236}">
                          <a16:creationId xmlns:a16="http://schemas.microsoft.com/office/drawing/2014/main" id="{DCD50DBD-20F6-49E5-9CF8-9D6E8D4C1848}"/>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337"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sp>
                <p:nvSpPr>
                  <p:cNvPr id="66" name="Freeform 9">
                    <a:extLst>
                      <a:ext uri="{FF2B5EF4-FFF2-40B4-BE49-F238E27FC236}">
                        <a16:creationId xmlns:a16="http://schemas.microsoft.com/office/drawing/2014/main" id="{F3D6302C-E950-4F92-821F-1DCC050EA49D}"/>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353535">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7" name="Picture 66">
                    <a:extLst>
                      <a:ext uri="{FF2B5EF4-FFF2-40B4-BE49-F238E27FC236}">
                        <a16:creationId xmlns:a16="http://schemas.microsoft.com/office/drawing/2014/main" id="{C320CF87-FBD5-4742-B42C-53D6628AF37E}"/>
                      </a:ext>
                    </a:extLst>
                  </p:cNvPr>
                  <p:cNvPicPr>
                    <a:picLocks noChangeAspect="1"/>
                  </p:cNvPicPr>
                  <p:nvPr/>
                </p:nvPicPr>
                <p:blipFill>
                  <a:blip r:embed="rId3"/>
                  <a:stretch>
                    <a:fillRect/>
                  </a:stretch>
                </p:blipFill>
                <p:spPr>
                  <a:xfrm>
                    <a:off x="11504747" y="2344048"/>
                    <a:ext cx="199194" cy="244483"/>
                  </a:xfrm>
                  <a:prstGeom prst="rect">
                    <a:avLst/>
                  </a:prstGeom>
                </p:spPr>
              </p:pic>
              <p:sp>
                <p:nvSpPr>
                  <p:cNvPr id="68" name="Oval 67">
                    <a:extLst>
                      <a:ext uri="{FF2B5EF4-FFF2-40B4-BE49-F238E27FC236}">
                        <a16:creationId xmlns:a16="http://schemas.microsoft.com/office/drawing/2014/main" id="{62B2029D-A471-4F4A-B36D-BB300BDEB7C1}"/>
                      </a:ext>
                    </a:extLst>
                  </p:cNvPr>
                  <p:cNvSpPr/>
                  <p:nvPr/>
                </p:nvSpPr>
                <p:spPr bwMode="auto">
                  <a:xfrm>
                    <a:off x="11586055" y="2745036"/>
                    <a:ext cx="36576" cy="3657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7" name="Group 46">
                <a:extLst>
                  <a:ext uri="{FF2B5EF4-FFF2-40B4-BE49-F238E27FC236}">
                    <a16:creationId xmlns:a16="http://schemas.microsoft.com/office/drawing/2014/main" id="{BDF8DA23-0B2B-4A6D-A092-B60E40854EB9}"/>
                  </a:ext>
                </a:extLst>
              </p:cNvPr>
              <p:cNvGrpSpPr/>
              <p:nvPr/>
            </p:nvGrpSpPr>
            <p:grpSpPr>
              <a:xfrm>
                <a:off x="4707407" y="2719029"/>
                <a:ext cx="469781" cy="469781"/>
                <a:chOff x="7770325" y="1952766"/>
                <a:chExt cx="1143000" cy="1143000"/>
              </a:xfrm>
            </p:grpSpPr>
            <p:sp>
              <p:nvSpPr>
                <p:cNvPr id="60" name="Oval 59">
                  <a:extLst>
                    <a:ext uri="{FF2B5EF4-FFF2-40B4-BE49-F238E27FC236}">
                      <a16:creationId xmlns:a16="http://schemas.microsoft.com/office/drawing/2014/main" id="{0A1004C7-1CBA-47A1-B817-6A4BE1DF59D4}"/>
                    </a:ext>
                  </a:extLst>
                </p:cNvPr>
                <p:cNvSpPr>
                  <a:spLocks noChangeAspect="1"/>
                </p:cNvSpPr>
                <p:nvPr/>
              </p:nvSpPr>
              <p:spPr bwMode="auto">
                <a:xfrm>
                  <a:off x="7770325" y="1952766"/>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marL="0" marR="0" lvl="0" indent="0" algn="ctr" defTabSz="895923"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61" name="Picture 60">
                  <a:extLst>
                    <a:ext uri="{FF2B5EF4-FFF2-40B4-BE49-F238E27FC236}">
                      <a16:creationId xmlns:a16="http://schemas.microsoft.com/office/drawing/2014/main" id="{C7638837-D388-4B56-AD63-A08E80F5E89C}"/>
                    </a:ext>
                  </a:extLst>
                </p:cNvPr>
                <p:cNvPicPr>
                  <a:picLocks noChangeAspect="1"/>
                </p:cNvPicPr>
                <p:nvPr/>
              </p:nvPicPr>
              <p:blipFill>
                <a:blip r:embed="rId21"/>
                <a:stretch>
                  <a:fillRect/>
                </a:stretch>
              </p:blipFill>
              <p:spPr>
                <a:xfrm>
                  <a:off x="8124028" y="2158391"/>
                  <a:ext cx="438918" cy="763335"/>
                </a:xfrm>
                <a:prstGeom prst="rect">
                  <a:avLst/>
                </a:prstGeom>
              </p:spPr>
            </p:pic>
            <p:pic>
              <p:nvPicPr>
                <p:cNvPr id="62" name="Picture 61">
                  <a:extLst>
                    <a:ext uri="{FF2B5EF4-FFF2-40B4-BE49-F238E27FC236}">
                      <a16:creationId xmlns:a16="http://schemas.microsoft.com/office/drawing/2014/main" id="{32928CD6-0D40-4C50-A938-9A385D0D2314}"/>
                    </a:ext>
                  </a:extLst>
                </p:cNvPr>
                <p:cNvPicPr>
                  <a:picLocks noChangeAspect="1"/>
                </p:cNvPicPr>
                <p:nvPr/>
              </p:nvPicPr>
              <p:blipFill>
                <a:blip r:embed="rId3"/>
                <a:stretch>
                  <a:fillRect/>
                </a:stretch>
              </p:blipFill>
              <p:spPr>
                <a:xfrm>
                  <a:off x="8235435" y="2421004"/>
                  <a:ext cx="181418" cy="222664"/>
                </a:xfrm>
                <a:prstGeom prst="rect">
                  <a:avLst/>
                </a:prstGeom>
              </p:spPr>
            </p:pic>
          </p:grpSp>
          <p:grpSp>
            <p:nvGrpSpPr>
              <p:cNvPr id="48" name="Group 47">
                <a:extLst>
                  <a:ext uri="{FF2B5EF4-FFF2-40B4-BE49-F238E27FC236}">
                    <a16:creationId xmlns:a16="http://schemas.microsoft.com/office/drawing/2014/main" id="{F52FE158-DFEE-4F07-80A6-1EA0E788D3DC}"/>
                  </a:ext>
                </a:extLst>
              </p:cNvPr>
              <p:cNvGrpSpPr/>
              <p:nvPr/>
            </p:nvGrpSpPr>
            <p:grpSpPr>
              <a:xfrm>
                <a:off x="5062998" y="1970067"/>
                <a:ext cx="469781" cy="469781"/>
                <a:chOff x="8785063" y="2988618"/>
                <a:chExt cx="1143000" cy="1143000"/>
              </a:xfrm>
            </p:grpSpPr>
            <p:grpSp>
              <p:nvGrpSpPr>
                <p:cNvPr id="56" name="Group 55">
                  <a:extLst>
                    <a:ext uri="{FF2B5EF4-FFF2-40B4-BE49-F238E27FC236}">
                      <a16:creationId xmlns:a16="http://schemas.microsoft.com/office/drawing/2014/main" id="{1F004276-BBD4-4611-93E0-0AEBA624E1E9}"/>
                    </a:ext>
                  </a:extLst>
                </p:cNvPr>
                <p:cNvGrpSpPr>
                  <a:grpSpLocks noChangeAspect="1"/>
                </p:cNvGrpSpPr>
                <p:nvPr/>
              </p:nvGrpSpPr>
              <p:grpSpPr>
                <a:xfrm>
                  <a:off x="8785063" y="2988618"/>
                  <a:ext cx="1143000" cy="1143000"/>
                  <a:chOff x="7212772" y="5496293"/>
                  <a:chExt cx="914400" cy="914400"/>
                </a:xfrm>
              </p:grpSpPr>
              <p:sp>
                <p:nvSpPr>
                  <p:cNvPr id="58" name="Oval 57">
                    <a:extLst>
                      <a:ext uri="{FF2B5EF4-FFF2-40B4-BE49-F238E27FC236}">
                        <a16:creationId xmlns:a16="http://schemas.microsoft.com/office/drawing/2014/main" id="{09F31B24-C5FF-4F55-8494-AAB0FCA48FF2}"/>
                      </a:ext>
                    </a:extLst>
                  </p:cNvPr>
                  <p:cNvSpPr>
                    <a:spLocks noChangeAspect="1"/>
                  </p:cNvSpPr>
                  <p:nvPr/>
                </p:nvSpPr>
                <p:spPr bwMode="auto">
                  <a:xfrm>
                    <a:off x="7212772" y="5496293"/>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marL="0" marR="0" lvl="0" indent="0" algn="ctr" defTabSz="895923"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9" name="Freeform 7">
                    <a:extLst>
                      <a:ext uri="{FF2B5EF4-FFF2-40B4-BE49-F238E27FC236}">
                        <a16:creationId xmlns:a16="http://schemas.microsoft.com/office/drawing/2014/main" id="{D897DF60-024D-4189-842D-186724391BCD}"/>
                      </a:ext>
                    </a:extLst>
                  </p:cNvPr>
                  <p:cNvSpPr>
                    <a:spLocks/>
                  </p:cNvSpPr>
                  <p:nvPr/>
                </p:nvSpPr>
                <p:spPr bwMode="auto">
                  <a:xfrm>
                    <a:off x="7351595" y="5752813"/>
                    <a:ext cx="636757" cy="366971"/>
                  </a:xfrm>
                  <a:prstGeom prst="roundRect">
                    <a:avLst>
                      <a:gd name="adj" fmla="val 7342"/>
                    </a:avLst>
                  </a:prstGeom>
                  <a:solidFill>
                    <a:srgbClr val="FFFFFF"/>
                  </a:solidFill>
                  <a:ln>
                    <a:noFill/>
                  </a:ln>
                </p:spPr>
                <p:txBody>
                  <a:bodyPr vert="horz" wrap="square" lIns="87868" tIns="43933" rIns="87868" bIns="43933" numCol="1" anchor="t" anchorCtr="0" compatLnSpc="1">
                    <a:prstTxWarp prst="textNoShape">
                      <a:avLst/>
                    </a:prstTxWarp>
                  </a:bodyPr>
                  <a:lstStyle/>
                  <a:p>
                    <a:pPr marL="0" marR="0" lvl="0" indent="0" algn="l" defTabSz="895337"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pic>
              <p:nvPicPr>
                <p:cNvPr id="57" name="Picture 56">
                  <a:extLst>
                    <a:ext uri="{FF2B5EF4-FFF2-40B4-BE49-F238E27FC236}">
                      <a16:creationId xmlns:a16="http://schemas.microsoft.com/office/drawing/2014/main" id="{DC0F55C8-0630-4919-AADB-99EAEE231939}"/>
                    </a:ext>
                  </a:extLst>
                </p:cNvPr>
                <p:cNvPicPr>
                  <a:picLocks noChangeAspect="1"/>
                </p:cNvPicPr>
                <p:nvPr/>
              </p:nvPicPr>
              <p:blipFill>
                <a:blip r:embed="rId22"/>
                <a:stretch>
                  <a:fillRect/>
                </a:stretch>
              </p:blipFill>
              <p:spPr>
                <a:xfrm>
                  <a:off x="8931957" y="3309268"/>
                  <a:ext cx="849211" cy="553418"/>
                </a:xfrm>
                <a:prstGeom prst="rect">
                  <a:avLst/>
                </a:prstGeom>
              </p:spPr>
            </p:pic>
          </p:grpSp>
          <p:grpSp>
            <p:nvGrpSpPr>
              <p:cNvPr id="49" name="Group 48">
                <a:extLst>
                  <a:ext uri="{FF2B5EF4-FFF2-40B4-BE49-F238E27FC236}">
                    <a16:creationId xmlns:a16="http://schemas.microsoft.com/office/drawing/2014/main" id="{181D67BC-99A9-4DA9-A7FF-B392F2D3035C}"/>
                  </a:ext>
                </a:extLst>
              </p:cNvPr>
              <p:cNvGrpSpPr>
                <a:grpSpLocks noChangeAspect="1"/>
              </p:cNvGrpSpPr>
              <p:nvPr/>
            </p:nvGrpSpPr>
            <p:grpSpPr>
              <a:xfrm>
                <a:off x="6452574" y="4526807"/>
                <a:ext cx="427073" cy="427073"/>
                <a:chOff x="5301956" y="4678104"/>
                <a:chExt cx="914400" cy="914400"/>
              </a:xfrm>
            </p:grpSpPr>
            <p:sp>
              <p:nvSpPr>
                <p:cNvPr id="50" name="Oval 49">
                  <a:extLst>
                    <a:ext uri="{FF2B5EF4-FFF2-40B4-BE49-F238E27FC236}">
                      <a16:creationId xmlns:a16="http://schemas.microsoft.com/office/drawing/2014/main" id="{BCAB41A7-3C3E-4966-B90B-20ACE24A9C15}"/>
                    </a:ext>
                  </a:extLst>
                </p:cNvPr>
                <p:cNvSpPr>
                  <a:spLocks noChangeAspect="1"/>
                </p:cNvSpPr>
                <p:nvPr/>
              </p:nvSpPr>
              <p:spPr bwMode="auto">
                <a:xfrm>
                  <a:off x="5301956" y="4678104"/>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marL="0" marR="0" lvl="0" indent="0" algn="ctr" defTabSz="895923"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B71C64F-61FB-452F-A256-A13916A00BB7}"/>
                    </a:ext>
                  </a:extLst>
                </p:cNvPr>
                <p:cNvGrpSpPr>
                  <a:grpSpLocks noChangeAspect="1"/>
                </p:cNvGrpSpPr>
                <p:nvPr/>
              </p:nvGrpSpPr>
              <p:grpSpPr>
                <a:xfrm>
                  <a:off x="5416532" y="4898732"/>
                  <a:ext cx="674706" cy="433016"/>
                  <a:chOff x="8025136" y="7417948"/>
                  <a:chExt cx="1135149" cy="728520"/>
                </a:xfrm>
              </p:grpSpPr>
              <p:sp>
                <p:nvSpPr>
                  <p:cNvPr id="52" name="Freeform 7">
                    <a:extLst>
                      <a:ext uri="{FF2B5EF4-FFF2-40B4-BE49-F238E27FC236}">
                        <a16:creationId xmlns:a16="http://schemas.microsoft.com/office/drawing/2014/main" id="{F4714542-3876-4C97-96A8-AF7DE16E936A}"/>
                      </a:ext>
                    </a:extLst>
                  </p:cNvPr>
                  <p:cNvSpPr>
                    <a:spLocks/>
                  </p:cNvSpPr>
                  <p:nvPr/>
                </p:nvSpPr>
                <p:spPr bwMode="auto">
                  <a:xfrm>
                    <a:off x="8141719" y="7437278"/>
                    <a:ext cx="896936" cy="617404"/>
                  </a:xfrm>
                  <a:prstGeom prst="roundRect">
                    <a:avLst>
                      <a:gd name="adj" fmla="val 7342"/>
                    </a:avLst>
                  </a:prstGeom>
                  <a:solidFill>
                    <a:srgbClr val="FFFFFF"/>
                  </a:solidFill>
                  <a:ln>
                    <a:noFill/>
                  </a:ln>
                </p:spPr>
                <p:txBody>
                  <a:bodyPr vert="horz" wrap="square" lIns="87868" tIns="43933" rIns="87868" bIns="43933" numCol="1" anchor="t" anchorCtr="0" compatLnSpc="1">
                    <a:prstTxWarp prst="textNoShape">
                      <a:avLst/>
                    </a:prstTxWarp>
                  </a:bodyPr>
                  <a:lstStyle/>
                  <a:p>
                    <a:pPr marL="0" marR="0" lvl="0" indent="0" algn="l" defTabSz="895337"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nvGrpSpPr>
                  <p:cNvPr id="53" name="Group 52">
                    <a:extLst>
                      <a:ext uri="{FF2B5EF4-FFF2-40B4-BE49-F238E27FC236}">
                        <a16:creationId xmlns:a16="http://schemas.microsoft.com/office/drawing/2014/main" id="{77A131E0-27D3-4AA3-9B4E-5407ECA207D3}"/>
                      </a:ext>
                    </a:extLst>
                  </p:cNvPr>
                  <p:cNvGrpSpPr/>
                  <p:nvPr/>
                </p:nvGrpSpPr>
                <p:grpSpPr>
                  <a:xfrm>
                    <a:off x="8025136" y="7417948"/>
                    <a:ext cx="1135149" cy="728520"/>
                    <a:chOff x="8025136" y="7417948"/>
                    <a:chExt cx="1135149" cy="728520"/>
                  </a:xfrm>
                </p:grpSpPr>
                <p:sp>
                  <p:nvSpPr>
                    <p:cNvPr id="54" name="Freeform 40">
                      <a:extLst>
                        <a:ext uri="{FF2B5EF4-FFF2-40B4-BE49-F238E27FC236}">
                          <a16:creationId xmlns:a16="http://schemas.microsoft.com/office/drawing/2014/main" id="{31783050-3585-47CC-BAAF-91078DDFBC04}"/>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rgbClr val="353535"/>
                    </a:solidFill>
                    <a:ln>
                      <a:noFill/>
                    </a:ln>
                  </p:spPr>
                  <p:txBody>
                    <a:bodyPr vert="horz" wrap="square" lIns="87880" tIns="43940" rIns="87880" bIns="43940" numCol="1" anchor="t" anchorCtr="0" compatLnSpc="1">
                      <a:prstTxWarp prst="textNoShape">
                        <a:avLst/>
                      </a:prstTxWarp>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512">
                      <a:extLst>
                        <a:ext uri="{FF2B5EF4-FFF2-40B4-BE49-F238E27FC236}">
                          <a16:creationId xmlns:a16="http://schemas.microsoft.com/office/drawing/2014/main" id="{50F8D9A5-67BD-47A3-AADE-DB1215307E8F}"/>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grpSp>
            </p:grpSp>
          </p:grpSp>
        </p:grpSp>
      </p:grpSp>
      <p:sp>
        <p:nvSpPr>
          <p:cNvPr id="182" name="Rectangle 181">
            <a:extLst>
              <a:ext uri="{FF2B5EF4-FFF2-40B4-BE49-F238E27FC236}">
                <a16:creationId xmlns:a16="http://schemas.microsoft.com/office/drawing/2014/main" id="{2A61C68F-0E46-4BFF-84D4-421A66D6AE77}"/>
              </a:ext>
            </a:extLst>
          </p:cNvPr>
          <p:cNvSpPr/>
          <p:nvPr/>
        </p:nvSpPr>
        <p:spPr>
          <a:xfrm>
            <a:off x="8406828" y="4070232"/>
            <a:ext cx="911025" cy="512935"/>
          </a:xfrm>
          <a:prstGeom prst="rect">
            <a:avLst/>
          </a:prstGeom>
        </p:spPr>
        <p:txBody>
          <a:bodyPr wrap="non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Azure AD</a:t>
            </a:r>
            <a:br>
              <a:rPr kumimoji="0" lang="en-US" sz="1372"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372"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Connect</a:t>
            </a:r>
            <a:endParaRPr kumimoji="0" lang="en-US" sz="1372" b="0" i="0" u="none" strike="noStrike" kern="0" cap="none" spc="0" normalizeH="0" baseline="0" noProof="0">
              <a:ln>
                <a:noFill/>
              </a:ln>
              <a:solidFill>
                <a:srgbClr val="353535"/>
              </a:solidFill>
              <a:effectLst/>
              <a:uLnTx/>
              <a:uFillTx/>
              <a:latin typeface="Segoe UI"/>
              <a:ea typeface="+mn-ea"/>
              <a:cs typeface="+mn-cs"/>
            </a:endParaRPr>
          </a:p>
        </p:txBody>
      </p:sp>
      <p:grpSp>
        <p:nvGrpSpPr>
          <p:cNvPr id="183" name="Group 182">
            <a:extLst>
              <a:ext uri="{FF2B5EF4-FFF2-40B4-BE49-F238E27FC236}">
                <a16:creationId xmlns:a16="http://schemas.microsoft.com/office/drawing/2014/main" id="{323A20E7-75CF-4EDB-95DF-A90B3A0D5BFD}"/>
              </a:ext>
            </a:extLst>
          </p:cNvPr>
          <p:cNvGrpSpPr/>
          <p:nvPr/>
        </p:nvGrpSpPr>
        <p:grpSpPr>
          <a:xfrm>
            <a:off x="8088953" y="4137244"/>
            <a:ext cx="367409" cy="378910"/>
            <a:chOff x="7596294" y="4477333"/>
            <a:chExt cx="374776" cy="386508"/>
          </a:xfrm>
        </p:grpSpPr>
        <p:sp>
          <p:nvSpPr>
            <p:cNvPr id="184" name="Oval 183">
              <a:extLst>
                <a:ext uri="{FF2B5EF4-FFF2-40B4-BE49-F238E27FC236}">
                  <a16:creationId xmlns:a16="http://schemas.microsoft.com/office/drawing/2014/main" id="{7AF6C910-43DF-4DE9-8E12-413183EAD3F2}"/>
                </a:ext>
              </a:extLst>
            </p:cNvPr>
            <p:cNvSpPr/>
            <p:nvPr/>
          </p:nvSpPr>
          <p:spPr bwMode="auto">
            <a:xfrm>
              <a:off x="7596294" y="4484497"/>
              <a:ext cx="374776" cy="37477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Freeform 149">
              <a:extLst>
                <a:ext uri="{FF2B5EF4-FFF2-40B4-BE49-F238E27FC236}">
                  <a16:creationId xmlns:a16="http://schemas.microsoft.com/office/drawing/2014/main" id="{C1374E1F-E324-4511-9C8B-4A63D31AC914}"/>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186" name="Group 185">
            <a:extLst>
              <a:ext uri="{FF2B5EF4-FFF2-40B4-BE49-F238E27FC236}">
                <a16:creationId xmlns:a16="http://schemas.microsoft.com/office/drawing/2014/main" id="{521D9FF7-3D7C-4D6D-BAC6-3E5FC4320301}"/>
              </a:ext>
            </a:extLst>
          </p:cNvPr>
          <p:cNvGrpSpPr/>
          <p:nvPr/>
        </p:nvGrpSpPr>
        <p:grpSpPr>
          <a:xfrm>
            <a:off x="5729938" y="4774716"/>
            <a:ext cx="2098506" cy="1479949"/>
            <a:chOff x="1792808" y="4869962"/>
            <a:chExt cx="2140585" cy="1509625"/>
          </a:xfrm>
        </p:grpSpPr>
        <p:grpSp>
          <p:nvGrpSpPr>
            <p:cNvPr id="187" name="Group 186">
              <a:extLst>
                <a:ext uri="{FF2B5EF4-FFF2-40B4-BE49-F238E27FC236}">
                  <a16:creationId xmlns:a16="http://schemas.microsoft.com/office/drawing/2014/main" id="{CF509F90-8E57-4FEB-B2BA-C2E7933D2AE0}"/>
                </a:ext>
              </a:extLst>
            </p:cNvPr>
            <p:cNvGrpSpPr/>
            <p:nvPr/>
          </p:nvGrpSpPr>
          <p:grpSpPr>
            <a:xfrm>
              <a:off x="2679738" y="4869962"/>
              <a:ext cx="1253655" cy="1253655"/>
              <a:chOff x="2948537" y="5104016"/>
              <a:chExt cx="1600200" cy="1600200"/>
            </a:xfrm>
          </p:grpSpPr>
          <p:sp>
            <p:nvSpPr>
              <p:cNvPr id="224" name="Dotted Circle">
                <a:extLst>
                  <a:ext uri="{FF2B5EF4-FFF2-40B4-BE49-F238E27FC236}">
                    <a16:creationId xmlns:a16="http://schemas.microsoft.com/office/drawing/2014/main" id="{5A42397B-A281-40E5-8337-CD2DADF9BC29}"/>
                  </a:ext>
                </a:extLst>
              </p:cNvPr>
              <p:cNvSpPr/>
              <p:nvPr/>
            </p:nvSpPr>
            <p:spPr>
              <a:xfrm>
                <a:off x="2948537" y="5104016"/>
                <a:ext cx="1600200" cy="1600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2F2F2"/>
              </a:solidFill>
              <a:ln w="28575" cap="rnd">
                <a:solidFill>
                  <a:schemeClr val="tx2"/>
                </a:solidFill>
                <a:custDash>
                  <a:ds d="100000" sp="100000"/>
                </a:custDash>
              </a:ln>
            </p:spPr>
            <p:txBody>
              <a:bodyPr vert="horz" wrap="square" lIns="87868" tIns="43933" rIns="87868" bIns="43933" anchor="ctr"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695" b="0" i="0" u="none" strike="noStrike" kern="0" cap="none" spc="0" normalizeH="0" baseline="0" noProof="0">
                  <a:ln>
                    <a:noFill/>
                  </a:ln>
                  <a:solidFill>
                    <a:srgbClr val="FFFFFF"/>
                  </a:solidFill>
                  <a:effectLst/>
                  <a:uLnTx/>
                  <a:uFillTx/>
                  <a:latin typeface="Segoe UI"/>
                  <a:ea typeface="+mn-ea"/>
                  <a:cs typeface="+mn-cs"/>
                </a:endParaRPr>
              </a:p>
            </p:txBody>
          </p:sp>
          <p:grpSp>
            <p:nvGrpSpPr>
              <p:cNvPr id="225" name="Group 2">
                <a:extLst>
                  <a:ext uri="{FF2B5EF4-FFF2-40B4-BE49-F238E27FC236}">
                    <a16:creationId xmlns:a16="http://schemas.microsoft.com/office/drawing/2014/main" id="{5B437BD6-D2C5-465D-9816-F3CC277895E8}"/>
                  </a:ext>
                </a:extLst>
              </p:cNvPr>
              <p:cNvGrpSpPr/>
              <p:nvPr/>
            </p:nvGrpSpPr>
            <p:grpSpPr>
              <a:xfrm>
                <a:off x="3197318" y="5374450"/>
                <a:ext cx="1102629" cy="1059331"/>
                <a:chOff x="3197318" y="5374450"/>
                <a:chExt cx="1102629" cy="1059331"/>
              </a:xfrm>
            </p:grpSpPr>
            <p:grpSp>
              <p:nvGrpSpPr>
                <p:cNvPr id="226" name="Group 162">
                  <a:extLst>
                    <a:ext uri="{FF2B5EF4-FFF2-40B4-BE49-F238E27FC236}">
                      <a16:creationId xmlns:a16="http://schemas.microsoft.com/office/drawing/2014/main" id="{E3FDCB9D-EAF5-43E8-B03B-968A56BB4819}"/>
                    </a:ext>
                  </a:extLst>
                </p:cNvPr>
                <p:cNvGrpSpPr/>
                <p:nvPr/>
              </p:nvGrpSpPr>
              <p:grpSpPr>
                <a:xfrm>
                  <a:off x="3197318" y="5719773"/>
                  <a:ext cx="367515" cy="311389"/>
                  <a:chOff x="3197318" y="5719773"/>
                  <a:chExt cx="367515" cy="311389"/>
                </a:xfrm>
              </p:grpSpPr>
              <p:sp>
                <p:nvSpPr>
                  <p:cNvPr id="252" name="Freeform 5">
                    <a:extLst>
                      <a:ext uri="{FF2B5EF4-FFF2-40B4-BE49-F238E27FC236}">
                        <a16:creationId xmlns:a16="http://schemas.microsoft.com/office/drawing/2014/main" id="{701CB8C2-7C35-4000-B646-0DA2FC0C284E}"/>
                      </a:ext>
                    </a:extLst>
                  </p:cNvPr>
                  <p:cNvSpPr/>
                  <p:nvPr/>
                </p:nvSpPr>
                <p:spPr>
                  <a:xfrm>
                    <a:off x="3317470" y="5953493"/>
                    <a:ext cx="94000" cy="46881"/>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3" name="Freeform 6">
                    <a:extLst>
                      <a:ext uri="{FF2B5EF4-FFF2-40B4-BE49-F238E27FC236}">
                        <a16:creationId xmlns:a16="http://schemas.microsoft.com/office/drawing/2014/main" id="{5660CD59-18E1-4783-8E5A-DDD6F491AD17}"/>
                      </a:ext>
                    </a:extLst>
                  </p:cNvPr>
                  <p:cNvSpPr/>
                  <p:nvPr/>
                </p:nvSpPr>
                <p:spPr>
                  <a:xfrm>
                    <a:off x="3197318" y="5719773"/>
                    <a:ext cx="330756" cy="234415"/>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4" name="Freeform 7">
                    <a:extLst>
                      <a:ext uri="{FF2B5EF4-FFF2-40B4-BE49-F238E27FC236}">
                        <a16:creationId xmlns:a16="http://schemas.microsoft.com/office/drawing/2014/main" id="{3DA652F4-96D8-4C19-9B1D-097F617EBEDA}"/>
                      </a:ext>
                    </a:extLst>
                  </p:cNvPr>
                  <p:cNvSpPr/>
                  <p:nvPr/>
                </p:nvSpPr>
                <p:spPr>
                  <a:xfrm>
                    <a:off x="3201561" y="5912208"/>
                    <a:ext cx="227575" cy="0"/>
                  </a:xfrm>
                  <a:custGeom>
                    <a:avLst/>
                    <a:gdLst>
                      <a:gd name="f0" fmla="val 10800000"/>
                      <a:gd name="f1" fmla="val 5400000"/>
                      <a:gd name="f2" fmla="val 180"/>
                      <a:gd name="f3" fmla="val w"/>
                      <a:gd name="f4" fmla="val h"/>
                      <a:gd name="f5" fmla="val 0"/>
                      <a:gd name="f6" fmla="val 227573"/>
                      <a:gd name="f7" fmla="val 126902"/>
                      <a:gd name="f8" fmla="+- 0 0 -90"/>
                      <a:gd name="f9" fmla="*/ f3 1 227573"/>
                      <a:gd name="f10" fmla="*/ f4 1 0"/>
                      <a:gd name="f11" fmla="val f5"/>
                      <a:gd name="f12" fmla="val f6"/>
                      <a:gd name="f13" fmla="*/ f8 f0 1"/>
                      <a:gd name="f14" fmla="+- f11 0 f11"/>
                      <a:gd name="f15" fmla="+- f12 0 f11"/>
                      <a:gd name="f16" fmla="*/ f13 1 f2"/>
                      <a:gd name="f17" fmla="*/ f15 1 227573"/>
                      <a:gd name="f18" fmla="*/ f14 1 0"/>
                      <a:gd name="f19" fmla="+- f16 0 f1"/>
                      <a:gd name="f20" fmla="*/ 0 1 f17"/>
                      <a:gd name="f21" fmla="*/ 0 1 f18"/>
                      <a:gd name="f22" fmla="*/ 126902 1 f17"/>
                      <a:gd name="f23" fmla="*/ 227573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227573">
                        <a:moveTo>
                          <a:pt x="f5" y="f5"/>
                        </a:moveTo>
                        <a:lnTo>
                          <a:pt x="f7" y="f5"/>
                        </a:lnTo>
                        <a:lnTo>
                          <a:pt x="f6" y="f5"/>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5" name="Freeform 8">
                    <a:extLst>
                      <a:ext uri="{FF2B5EF4-FFF2-40B4-BE49-F238E27FC236}">
                        <a16:creationId xmlns:a16="http://schemas.microsoft.com/office/drawing/2014/main" id="{CBB4CF15-6712-452C-B2C7-94E12995CED4}"/>
                      </a:ext>
                    </a:extLst>
                  </p:cNvPr>
                  <p:cNvSpPr/>
                  <p:nvPr/>
                </p:nvSpPr>
                <p:spPr>
                  <a:xfrm>
                    <a:off x="3429137" y="5775752"/>
                    <a:ext cx="135696" cy="255410"/>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6" name="Line 9">
                    <a:extLst>
                      <a:ext uri="{FF2B5EF4-FFF2-40B4-BE49-F238E27FC236}">
                        <a16:creationId xmlns:a16="http://schemas.microsoft.com/office/drawing/2014/main" id="{D9B3FA66-2671-4621-BA26-40B37A930DD0}"/>
                      </a:ext>
                    </a:extLst>
                  </p:cNvPr>
                  <p:cNvSpPr/>
                  <p:nvPr/>
                </p:nvSpPr>
                <p:spPr>
                  <a:xfrm flipH="1" flipV="1">
                    <a:off x="3429137" y="5994778"/>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7" name="Line 10">
                    <a:extLst>
                      <a:ext uri="{FF2B5EF4-FFF2-40B4-BE49-F238E27FC236}">
                        <a16:creationId xmlns:a16="http://schemas.microsoft.com/office/drawing/2014/main" id="{5DB154A1-01E1-4DD6-8992-A5A7A73C296B}"/>
                      </a:ext>
                    </a:extLst>
                  </p:cNvPr>
                  <p:cNvSpPr/>
                  <p:nvPr/>
                </p:nvSpPr>
                <p:spPr>
                  <a:xfrm>
                    <a:off x="3429137" y="5809347"/>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27" name="Group 169">
                  <a:extLst>
                    <a:ext uri="{FF2B5EF4-FFF2-40B4-BE49-F238E27FC236}">
                      <a16:creationId xmlns:a16="http://schemas.microsoft.com/office/drawing/2014/main" id="{2678F436-0F52-4678-BA50-FE3B94C8A54C}"/>
                    </a:ext>
                  </a:extLst>
                </p:cNvPr>
                <p:cNvGrpSpPr/>
                <p:nvPr/>
              </p:nvGrpSpPr>
              <p:grpSpPr>
                <a:xfrm>
                  <a:off x="3622203" y="6072283"/>
                  <a:ext cx="272893" cy="361498"/>
                  <a:chOff x="3622203" y="6072283"/>
                  <a:chExt cx="272893" cy="361498"/>
                </a:xfrm>
              </p:grpSpPr>
              <p:sp>
                <p:nvSpPr>
                  <p:cNvPr id="240" name="Freeform 29">
                    <a:extLst>
                      <a:ext uri="{FF2B5EF4-FFF2-40B4-BE49-F238E27FC236}">
                        <a16:creationId xmlns:a16="http://schemas.microsoft.com/office/drawing/2014/main" id="{AB9D9C77-41CB-42BE-860C-00A77ABE4589}"/>
                      </a:ext>
                    </a:extLst>
                  </p:cNvPr>
                  <p:cNvSpPr/>
                  <p:nvPr/>
                </p:nvSpPr>
                <p:spPr>
                  <a:xfrm>
                    <a:off x="3622203" y="6072283"/>
                    <a:ext cx="272893" cy="361498"/>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41" name="Freeform 30">
                    <a:extLst>
                      <a:ext uri="{FF2B5EF4-FFF2-40B4-BE49-F238E27FC236}">
                        <a16:creationId xmlns:a16="http://schemas.microsoft.com/office/drawing/2014/main" id="{18A21C84-C6A3-4509-B314-5096A3290592}"/>
                      </a:ext>
                    </a:extLst>
                  </p:cNvPr>
                  <p:cNvSpPr/>
                  <p:nvPr/>
                </p:nvSpPr>
                <p:spPr>
                  <a:xfrm>
                    <a:off x="3797064" y="6072292"/>
                    <a:ext cx="93387" cy="92372"/>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42" name="Rectangle 31">
                    <a:extLst>
                      <a:ext uri="{FF2B5EF4-FFF2-40B4-BE49-F238E27FC236}">
                        <a16:creationId xmlns:a16="http://schemas.microsoft.com/office/drawing/2014/main" id="{478668C4-2E17-4430-A8C5-12970AECBFD2}"/>
                      </a:ext>
                    </a:extLst>
                  </p:cNvPr>
                  <p:cNvSpPr/>
                  <p:nvPr/>
                </p:nvSpPr>
                <p:spPr>
                  <a:xfrm>
                    <a:off x="3660617" y="6164656"/>
                    <a:ext cx="42391" cy="105658"/>
                  </a:xfrm>
                  <a:prstGeom prst="rect">
                    <a:avLst/>
                  </a:pr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43" name="Rectangle 32">
                    <a:extLst>
                      <a:ext uri="{FF2B5EF4-FFF2-40B4-BE49-F238E27FC236}">
                        <a16:creationId xmlns:a16="http://schemas.microsoft.com/office/drawing/2014/main" id="{069D1227-63BD-4AD1-AD43-E31FCEEF8D41}"/>
                      </a:ext>
                    </a:extLst>
                  </p:cNvPr>
                  <p:cNvSpPr/>
                  <p:nvPr/>
                </p:nvSpPr>
                <p:spPr>
                  <a:xfrm>
                    <a:off x="3725530" y="6195892"/>
                    <a:ext cx="31793" cy="74432"/>
                  </a:xfrm>
                  <a:prstGeom prst="rect">
                    <a:avLst/>
                  </a:pr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44" name="Rectangle 33">
                    <a:extLst>
                      <a:ext uri="{FF2B5EF4-FFF2-40B4-BE49-F238E27FC236}">
                        <a16:creationId xmlns:a16="http://schemas.microsoft.com/office/drawing/2014/main" id="{8615CECA-5BF4-4016-A30C-88D2EF76CB1C}"/>
                      </a:ext>
                    </a:extLst>
                  </p:cNvPr>
                  <p:cNvSpPr/>
                  <p:nvPr/>
                </p:nvSpPr>
                <p:spPr>
                  <a:xfrm>
                    <a:off x="3779178" y="6218486"/>
                    <a:ext cx="27157" cy="51837"/>
                  </a:xfrm>
                  <a:prstGeom prst="rect">
                    <a:avLst/>
                  </a:pr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45" name="Freeform 34">
                    <a:extLst>
                      <a:ext uri="{FF2B5EF4-FFF2-40B4-BE49-F238E27FC236}">
                        <a16:creationId xmlns:a16="http://schemas.microsoft.com/office/drawing/2014/main" id="{9A3713A7-B289-48E6-B9C8-CE9E0B820461}"/>
                      </a:ext>
                    </a:extLst>
                  </p:cNvPr>
                  <p:cNvSpPr/>
                  <p:nvPr/>
                </p:nvSpPr>
                <p:spPr>
                  <a:xfrm>
                    <a:off x="3828190" y="6249713"/>
                    <a:ext cx="25831" cy="20601"/>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46" name="Line 35">
                    <a:extLst>
                      <a:ext uri="{FF2B5EF4-FFF2-40B4-BE49-F238E27FC236}">
                        <a16:creationId xmlns:a16="http://schemas.microsoft.com/office/drawing/2014/main" id="{86295FFC-04FD-4F7E-9C22-140F031FDB48}"/>
                      </a:ext>
                    </a:extLst>
                  </p:cNvPr>
                  <p:cNvSpPr/>
                  <p:nvPr/>
                </p:nvSpPr>
                <p:spPr>
                  <a:xfrm flipH="1">
                    <a:off x="3660617"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47" name="Line 36">
                    <a:extLst>
                      <a:ext uri="{FF2B5EF4-FFF2-40B4-BE49-F238E27FC236}">
                        <a16:creationId xmlns:a16="http://schemas.microsoft.com/office/drawing/2014/main" id="{F39E83F6-79B1-41B2-BF2B-9A38DB8341EE}"/>
                      </a:ext>
                    </a:extLst>
                  </p:cNvPr>
                  <p:cNvSpPr/>
                  <p:nvPr/>
                </p:nvSpPr>
                <p:spPr>
                  <a:xfrm flipH="1">
                    <a:off x="3660617" y="6348066"/>
                    <a:ext cx="5497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48" name="Line 37">
                    <a:extLst>
                      <a:ext uri="{FF2B5EF4-FFF2-40B4-BE49-F238E27FC236}">
                        <a16:creationId xmlns:a16="http://schemas.microsoft.com/office/drawing/2014/main" id="{D5793BB9-7333-4445-A8D1-8CEB6D566F7A}"/>
                      </a:ext>
                    </a:extLst>
                  </p:cNvPr>
                  <p:cNvSpPr/>
                  <p:nvPr/>
                </p:nvSpPr>
                <p:spPr>
                  <a:xfrm flipH="1">
                    <a:off x="3660617"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49" name="Line 38">
                    <a:extLst>
                      <a:ext uri="{FF2B5EF4-FFF2-40B4-BE49-F238E27FC236}">
                        <a16:creationId xmlns:a16="http://schemas.microsoft.com/office/drawing/2014/main" id="{88990B56-49D9-4348-9C59-2F3A8F05CB39}"/>
                      </a:ext>
                    </a:extLst>
                  </p:cNvPr>
                  <p:cNvSpPr/>
                  <p:nvPr/>
                </p:nvSpPr>
                <p:spPr>
                  <a:xfrm flipH="1">
                    <a:off x="3782488"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50" name="Line 39">
                    <a:extLst>
                      <a:ext uri="{FF2B5EF4-FFF2-40B4-BE49-F238E27FC236}">
                        <a16:creationId xmlns:a16="http://schemas.microsoft.com/office/drawing/2014/main" id="{4C7A582F-694A-4E92-BD74-A5CBCA82C0CB}"/>
                      </a:ext>
                    </a:extLst>
                  </p:cNvPr>
                  <p:cNvSpPr/>
                  <p:nvPr/>
                </p:nvSpPr>
                <p:spPr>
                  <a:xfrm flipH="1">
                    <a:off x="3782488" y="6348066"/>
                    <a:ext cx="5564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51" name="Line 40">
                    <a:extLst>
                      <a:ext uri="{FF2B5EF4-FFF2-40B4-BE49-F238E27FC236}">
                        <a16:creationId xmlns:a16="http://schemas.microsoft.com/office/drawing/2014/main" id="{E8B4D962-935A-4BAD-87B1-49031F9E2A03}"/>
                      </a:ext>
                    </a:extLst>
                  </p:cNvPr>
                  <p:cNvSpPr/>
                  <p:nvPr/>
                </p:nvSpPr>
                <p:spPr>
                  <a:xfrm flipH="1">
                    <a:off x="3782488"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228" name="Group 182">
                  <a:extLst>
                    <a:ext uri="{FF2B5EF4-FFF2-40B4-BE49-F238E27FC236}">
                      <a16:creationId xmlns:a16="http://schemas.microsoft.com/office/drawing/2014/main" id="{7C939016-92A4-4579-B67C-20FEC7F418BB}"/>
                    </a:ext>
                  </a:extLst>
                </p:cNvPr>
                <p:cNvGrpSpPr/>
                <p:nvPr/>
              </p:nvGrpSpPr>
              <p:grpSpPr>
                <a:xfrm>
                  <a:off x="3602013" y="5374450"/>
                  <a:ext cx="303955" cy="249438"/>
                  <a:chOff x="3602013" y="5374450"/>
                  <a:chExt cx="303955" cy="249438"/>
                </a:xfrm>
              </p:grpSpPr>
              <p:sp>
                <p:nvSpPr>
                  <p:cNvPr id="234" name="Oval 5">
                    <a:extLst>
                      <a:ext uri="{FF2B5EF4-FFF2-40B4-BE49-F238E27FC236}">
                        <a16:creationId xmlns:a16="http://schemas.microsoft.com/office/drawing/2014/main" id="{0E97C60D-F19D-4AB0-A9DC-2BDF022AD2C0}"/>
                      </a:ext>
                    </a:extLst>
                  </p:cNvPr>
                  <p:cNvSpPr/>
                  <p:nvPr/>
                </p:nvSpPr>
                <p:spPr>
                  <a:xfrm>
                    <a:off x="3612410"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7868" tIns="43933" rIns="87868" bIns="43933" anchor="t"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35" name="Oval 6">
                    <a:extLst>
                      <a:ext uri="{FF2B5EF4-FFF2-40B4-BE49-F238E27FC236}">
                        <a16:creationId xmlns:a16="http://schemas.microsoft.com/office/drawing/2014/main" id="{051190AF-59A7-4907-BAB0-AA7741DC4797}"/>
                      </a:ext>
                    </a:extLst>
                  </p:cNvPr>
                  <p:cNvSpPr/>
                  <p:nvPr/>
                </p:nvSpPr>
                <p:spPr>
                  <a:xfrm>
                    <a:off x="3815041"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7868" tIns="43933" rIns="87868" bIns="43933" anchor="t"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36" name="Freeform 7">
                    <a:extLst>
                      <a:ext uri="{FF2B5EF4-FFF2-40B4-BE49-F238E27FC236}">
                        <a16:creationId xmlns:a16="http://schemas.microsoft.com/office/drawing/2014/main" id="{8E0861CB-616F-4D60-836A-F4AD9D99B1E8}"/>
                      </a:ext>
                    </a:extLst>
                  </p:cNvPr>
                  <p:cNvSpPr/>
                  <p:nvPr/>
                </p:nvSpPr>
                <p:spPr>
                  <a:xfrm>
                    <a:off x="360201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7868" tIns="43933" rIns="87868" bIns="43933" anchor="t"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37" name="Oval 8">
                    <a:extLst>
                      <a:ext uri="{FF2B5EF4-FFF2-40B4-BE49-F238E27FC236}">
                        <a16:creationId xmlns:a16="http://schemas.microsoft.com/office/drawing/2014/main" id="{77B2B0B2-3041-4513-90B0-B7002B7AF2DF}"/>
                      </a:ext>
                    </a:extLst>
                  </p:cNvPr>
                  <p:cNvSpPr/>
                  <p:nvPr/>
                </p:nvSpPr>
                <p:spPr>
                  <a:xfrm>
                    <a:off x="3703329" y="5454213"/>
                    <a:ext cx="101315" cy="10002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7868" tIns="43933" rIns="87868" bIns="43933" anchor="t"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38" name="Freeform 9">
                    <a:extLst>
                      <a:ext uri="{FF2B5EF4-FFF2-40B4-BE49-F238E27FC236}">
                        <a16:creationId xmlns:a16="http://schemas.microsoft.com/office/drawing/2014/main" id="{A8EC9EC1-9CA9-457F-BEA9-650C6B97E2A2}"/>
                      </a:ext>
                    </a:extLst>
                  </p:cNvPr>
                  <p:cNvSpPr/>
                  <p:nvPr/>
                </p:nvSpPr>
                <p:spPr>
                  <a:xfrm>
                    <a:off x="3682544" y="5554248"/>
                    <a:ext cx="142884" cy="69640"/>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rgbClr val="757575"/>
                    </a:solidFill>
                    <a:prstDash val="solid"/>
                    <a:miter/>
                  </a:ln>
                </p:spPr>
                <p:txBody>
                  <a:bodyPr vert="horz" wrap="square" lIns="87868" tIns="43933" rIns="87868" bIns="43933" anchor="t"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39" name="Freeform 10">
                    <a:extLst>
                      <a:ext uri="{FF2B5EF4-FFF2-40B4-BE49-F238E27FC236}">
                        <a16:creationId xmlns:a16="http://schemas.microsoft.com/office/drawing/2014/main" id="{6BAE0DB8-F115-4F79-B059-57489AC85142}"/>
                      </a:ext>
                    </a:extLst>
                  </p:cNvPr>
                  <p:cNvSpPr/>
                  <p:nvPr/>
                </p:nvSpPr>
                <p:spPr>
                  <a:xfrm>
                    <a:off x="380465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7868" tIns="43933" rIns="87868" bIns="43933" anchor="t"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229" name="Group 189">
                  <a:extLst>
                    <a:ext uri="{FF2B5EF4-FFF2-40B4-BE49-F238E27FC236}">
                      <a16:creationId xmlns:a16="http://schemas.microsoft.com/office/drawing/2014/main" id="{534049A1-B56F-4358-85AD-DB097DC9C944}"/>
                    </a:ext>
                  </a:extLst>
                </p:cNvPr>
                <p:cNvGrpSpPr/>
                <p:nvPr/>
              </p:nvGrpSpPr>
              <p:grpSpPr>
                <a:xfrm>
                  <a:off x="3972482" y="5714085"/>
                  <a:ext cx="327465" cy="322764"/>
                  <a:chOff x="3972482" y="5714085"/>
                  <a:chExt cx="327465" cy="322764"/>
                </a:xfrm>
              </p:grpSpPr>
              <p:sp>
                <p:nvSpPr>
                  <p:cNvPr id="230" name="Freeform 44">
                    <a:extLst>
                      <a:ext uri="{FF2B5EF4-FFF2-40B4-BE49-F238E27FC236}">
                        <a16:creationId xmlns:a16="http://schemas.microsoft.com/office/drawing/2014/main" id="{E0B2C0B2-F0D4-4821-B3BE-48EA3478F5B2}"/>
                      </a:ext>
                    </a:extLst>
                  </p:cNvPr>
                  <p:cNvSpPr/>
                  <p:nvPr/>
                </p:nvSpPr>
                <p:spPr>
                  <a:xfrm>
                    <a:off x="3972482" y="5714085"/>
                    <a:ext cx="120353" cy="131298"/>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757575"/>
                  </a:solid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latin typeface="Segoe UI"/>
                      <a:ea typeface="+mn-ea"/>
                      <a:cs typeface="+mn-cs"/>
                    </a:endParaRPr>
                  </a:p>
                </p:txBody>
              </p:sp>
              <p:sp>
                <p:nvSpPr>
                  <p:cNvPr id="231" name="Freeform 45">
                    <a:extLst>
                      <a:ext uri="{FF2B5EF4-FFF2-40B4-BE49-F238E27FC236}">
                        <a16:creationId xmlns:a16="http://schemas.microsoft.com/office/drawing/2014/main" id="{09BF08DA-5237-4ADD-BAD9-0088B4618197}"/>
                      </a:ext>
                    </a:extLst>
                  </p:cNvPr>
                  <p:cNvSpPr/>
                  <p:nvPr/>
                </p:nvSpPr>
                <p:spPr>
                  <a:xfrm>
                    <a:off x="3972482" y="5867265"/>
                    <a:ext cx="120353" cy="65644"/>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latin typeface="Segoe UI"/>
                      <a:ea typeface="+mn-ea"/>
                      <a:cs typeface="+mn-cs"/>
                    </a:endParaRPr>
                  </a:p>
                </p:txBody>
              </p:sp>
              <p:sp>
                <p:nvSpPr>
                  <p:cNvPr id="232" name="Freeform 46">
                    <a:extLst>
                      <a:ext uri="{FF2B5EF4-FFF2-40B4-BE49-F238E27FC236}">
                        <a16:creationId xmlns:a16="http://schemas.microsoft.com/office/drawing/2014/main" id="{0B39EC5D-A96F-4396-83D6-60C3EDFDAA75}"/>
                      </a:ext>
                    </a:extLst>
                  </p:cNvPr>
                  <p:cNvSpPr/>
                  <p:nvPr/>
                </p:nvSpPr>
                <p:spPr>
                  <a:xfrm>
                    <a:off x="4114717" y="5714085"/>
                    <a:ext cx="185230" cy="218834"/>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latin typeface="Segoe UI"/>
                      <a:ea typeface="+mn-ea"/>
                      <a:cs typeface="+mn-cs"/>
                    </a:endParaRPr>
                  </a:p>
                </p:txBody>
              </p:sp>
              <p:sp>
                <p:nvSpPr>
                  <p:cNvPr id="233" name="Freeform 47">
                    <a:extLst>
                      <a:ext uri="{FF2B5EF4-FFF2-40B4-BE49-F238E27FC236}">
                        <a16:creationId xmlns:a16="http://schemas.microsoft.com/office/drawing/2014/main" id="{FE02B006-971C-473C-B3D8-FB3D31948615}"/>
                      </a:ext>
                    </a:extLst>
                  </p:cNvPr>
                  <p:cNvSpPr/>
                  <p:nvPr/>
                </p:nvSpPr>
                <p:spPr>
                  <a:xfrm>
                    <a:off x="3972482" y="5958696"/>
                    <a:ext cx="327464" cy="78153"/>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latin typeface="Segoe UI"/>
                      <a:ea typeface="+mn-ea"/>
                      <a:cs typeface="+mn-cs"/>
                    </a:endParaRPr>
                  </a:p>
                </p:txBody>
              </p:sp>
            </p:grpSp>
          </p:grpSp>
        </p:grpSp>
        <p:grpSp>
          <p:nvGrpSpPr>
            <p:cNvPr id="188" name="On-Premises Building">
              <a:extLst>
                <a:ext uri="{FF2B5EF4-FFF2-40B4-BE49-F238E27FC236}">
                  <a16:creationId xmlns:a16="http://schemas.microsoft.com/office/drawing/2014/main" id="{829EC0F5-EB58-41C7-BAAC-9AC4850C956E}"/>
                </a:ext>
              </a:extLst>
            </p:cNvPr>
            <p:cNvGrpSpPr/>
            <p:nvPr/>
          </p:nvGrpSpPr>
          <p:grpSpPr>
            <a:xfrm>
              <a:off x="1792808" y="4946549"/>
              <a:ext cx="1008623" cy="1433038"/>
              <a:chOff x="2317171" y="4229228"/>
              <a:chExt cx="1593672" cy="2264264"/>
            </a:xfrm>
          </p:grpSpPr>
          <p:sp>
            <p:nvSpPr>
              <p:cNvPr id="189" name="Freeform 12">
                <a:extLst>
                  <a:ext uri="{FF2B5EF4-FFF2-40B4-BE49-F238E27FC236}">
                    <a16:creationId xmlns:a16="http://schemas.microsoft.com/office/drawing/2014/main" id="{4D8F0DE8-EE9B-4CA0-B128-7104AB81561D}"/>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90" name="Rectangle 14">
                <a:extLst>
                  <a:ext uri="{FF2B5EF4-FFF2-40B4-BE49-F238E27FC236}">
                    <a16:creationId xmlns:a16="http://schemas.microsoft.com/office/drawing/2014/main" id="{93526C1D-247E-49A1-A42C-0C022A2F915C}"/>
                  </a:ext>
                </a:extLst>
              </p:cNvPr>
              <p:cNvSpPr/>
              <p:nvPr/>
            </p:nvSpPr>
            <p:spPr>
              <a:xfrm>
                <a:off x="2923291" y="4354619"/>
                <a:ext cx="987552" cy="2138873"/>
              </a:xfrm>
              <a:prstGeom prst="rect">
                <a:avLst/>
              </a:prstGeom>
              <a:solidFill>
                <a:schemeClr val="tx2"/>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91" name="Rectangle 15">
                <a:extLst>
                  <a:ext uri="{FF2B5EF4-FFF2-40B4-BE49-F238E27FC236}">
                    <a16:creationId xmlns:a16="http://schemas.microsoft.com/office/drawing/2014/main" id="{5BB13965-F631-4A5F-B0FA-62324BA0963E}"/>
                  </a:ext>
                </a:extLst>
              </p:cNvPr>
              <p:cNvSpPr/>
              <p:nvPr/>
            </p:nvSpPr>
            <p:spPr>
              <a:xfrm>
                <a:off x="2923291" y="4354619"/>
                <a:ext cx="987552" cy="2138873"/>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92" name="Rectangle 16">
                <a:extLst>
                  <a:ext uri="{FF2B5EF4-FFF2-40B4-BE49-F238E27FC236}">
                    <a16:creationId xmlns:a16="http://schemas.microsoft.com/office/drawing/2014/main" id="{85D8DB96-C054-4F82-BD9B-8F61712448D9}"/>
                  </a:ext>
                </a:extLst>
              </p:cNvPr>
              <p:cNvSpPr/>
              <p:nvPr/>
            </p:nvSpPr>
            <p:spPr>
              <a:xfrm>
                <a:off x="3022567" y="5372328"/>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93" name="Rectangle 17">
                <a:extLst>
                  <a:ext uri="{FF2B5EF4-FFF2-40B4-BE49-F238E27FC236}">
                    <a16:creationId xmlns:a16="http://schemas.microsoft.com/office/drawing/2014/main" id="{DDD308A0-8BE3-45B4-B812-8385E474034D}"/>
                  </a:ext>
                </a:extLst>
              </p:cNvPr>
              <p:cNvSpPr/>
              <p:nvPr/>
            </p:nvSpPr>
            <p:spPr>
              <a:xfrm>
                <a:off x="3022567" y="5372328"/>
                <a:ext cx="794229"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94" name="Rectangle 18">
                <a:extLst>
                  <a:ext uri="{FF2B5EF4-FFF2-40B4-BE49-F238E27FC236}">
                    <a16:creationId xmlns:a16="http://schemas.microsoft.com/office/drawing/2014/main" id="{A463CD9E-E01D-4830-BC42-F2585619BFBC}"/>
                  </a:ext>
                </a:extLst>
              </p:cNvPr>
              <p:cNvSpPr/>
              <p:nvPr/>
            </p:nvSpPr>
            <p:spPr>
              <a:xfrm>
                <a:off x="3022567" y="5594893"/>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95" name="Rectangle 19">
                <a:extLst>
                  <a:ext uri="{FF2B5EF4-FFF2-40B4-BE49-F238E27FC236}">
                    <a16:creationId xmlns:a16="http://schemas.microsoft.com/office/drawing/2014/main" id="{2ADDD0E2-2932-4453-A204-3BDACE3802E3}"/>
                  </a:ext>
                </a:extLst>
              </p:cNvPr>
              <p:cNvSpPr/>
              <p:nvPr/>
            </p:nvSpPr>
            <p:spPr>
              <a:xfrm>
                <a:off x="3022567" y="5594893"/>
                <a:ext cx="794229"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96" name="Rectangle 20">
                <a:extLst>
                  <a:ext uri="{FF2B5EF4-FFF2-40B4-BE49-F238E27FC236}">
                    <a16:creationId xmlns:a16="http://schemas.microsoft.com/office/drawing/2014/main" id="{45EB623F-2004-4426-9D03-57210781602F}"/>
                  </a:ext>
                </a:extLst>
              </p:cNvPr>
              <p:cNvSpPr/>
              <p:nvPr/>
            </p:nvSpPr>
            <p:spPr>
              <a:xfrm>
                <a:off x="3022567" y="5815364"/>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97" name="Rectangle 21">
                <a:extLst>
                  <a:ext uri="{FF2B5EF4-FFF2-40B4-BE49-F238E27FC236}">
                    <a16:creationId xmlns:a16="http://schemas.microsoft.com/office/drawing/2014/main" id="{D8BF945F-9264-46A8-AF14-263E50C94C6C}"/>
                  </a:ext>
                </a:extLst>
              </p:cNvPr>
              <p:cNvSpPr/>
              <p:nvPr/>
            </p:nvSpPr>
            <p:spPr>
              <a:xfrm>
                <a:off x="3022567" y="5815364"/>
                <a:ext cx="794229"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98" name="Rectangle 22">
                <a:extLst>
                  <a:ext uri="{FF2B5EF4-FFF2-40B4-BE49-F238E27FC236}">
                    <a16:creationId xmlns:a16="http://schemas.microsoft.com/office/drawing/2014/main" id="{4BA01F42-5B94-4A6C-957C-266697DEB145}"/>
                  </a:ext>
                </a:extLst>
              </p:cNvPr>
              <p:cNvSpPr/>
              <p:nvPr/>
            </p:nvSpPr>
            <p:spPr>
              <a:xfrm>
                <a:off x="3022567" y="6034783"/>
                <a:ext cx="794229"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99" name="Rectangle 23">
                <a:extLst>
                  <a:ext uri="{FF2B5EF4-FFF2-40B4-BE49-F238E27FC236}">
                    <a16:creationId xmlns:a16="http://schemas.microsoft.com/office/drawing/2014/main" id="{4980A15F-7521-4F66-AD99-DC7E7B42BC23}"/>
                  </a:ext>
                </a:extLst>
              </p:cNvPr>
              <p:cNvSpPr/>
              <p:nvPr/>
            </p:nvSpPr>
            <p:spPr>
              <a:xfrm>
                <a:off x="3022567" y="6034783"/>
                <a:ext cx="794229" cy="129570"/>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00" name="Rectangle 24">
                <a:extLst>
                  <a:ext uri="{FF2B5EF4-FFF2-40B4-BE49-F238E27FC236}">
                    <a16:creationId xmlns:a16="http://schemas.microsoft.com/office/drawing/2014/main" id="{208EFE09-DBF0-4FDB-98E7-CF96598A0A51}"/>
                  </a:ext>
                </a:extLst>
              </p:cNvPr>
              <p:cNvSpPr/>
              <p:nvPr/>
            </p:nvSpPr>
            <p:spPr>
              <a:xfrm>
                <a:off x="3022567" y="4708830"/>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01" name="Rectangle 25">
                <a:extLst>
                  <a:ext uri="{FF2B5EF4-FFF2-40B4-BE49-F238E27FC236}">
                    <a16:creationId xmlns:a16="http://schemas.microsoft.com/office/drawing/2014/main" id="{18DA1529-8628-4950-A785-CD748B4FE9C4}"/>
                  </a:ext>
                </a:extLst>
              </p:cNvPr>
              <p:cNvSpPr/>
              <p:nvPr/>
            </p:nvSpPr>
            <p:spPr>
              <a:xfrm>
                <a:off x="3022567" y="4929301"/>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02" name="Rectangle 26">
                <a:extLst>
                  <a:ext uri="{FF2B5EF4-FFF2-40B4-BE49-F238E27FC236}">
                    <a16:creationId xmlns:a16="http://schemas.microsoft.com/office/drawing/2014/main" id="{E90D5488-7C36-4F21-B3EE-BDEC4D4569F9}"/>
                  </a:ext>
                </a:extLst>
              </p:cNvPr>
              <p:cNvSpPr/>
              <p:nvPr/>
            </p:nvSpPr>
            <p:spPr>
              <a:xfrm>
                <a:off x="3022567" y="5151857"/>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03" name="Rectangle 27">
                <a:extLst>
                  <a:ext uri="{FF2B5EF4-FFF2-40B4-BE49-F238E27FC236}">
                    <a16:creationId xmlns:a16="http://schemas.microsoft.com/office/drawing/2014/main" id="{DBAA4C2F-5632-4494-9804-A59532953FDD}"/>
                  </a:ext>
                </a:extLst>
              </p:cNvPr>
              <p:cNvSpPr/>
              <p:nvPr/>
            </p:nvSpPr>
            <p:spPr>
              <a:xfrm>
                <a:off x="3022567" y="5151857"/>
                <a:ext cx="794229"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04" name="Rectangle 28">
                <a:extLst>
                  <a:ext uri="{FF2B5EF4-FFF2-40B4-BE49-F238E27FC236}">
                    <a16:creationId xmlns:a16="http://schemas.microsoft.com/office/drawing/2014/main" id="{2EDC8E45-D5B1-480E-B336-3089C5466287}"/>
                  </a:ext>
                </a:extLst>
              </p:cNvPr>
              <p:cNvSpPr/>
              <p:nvPr/>
            </p:nvSpPr>
            <p:spPr>
              <a:xfrm>
                <a:off x="3022567" y="4488359"/>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05" name="Freeform 29">
                <a:extLst>
                  <a:ext uri="{FF2B5EF4-FFF2-40B4-BE49-F238E27FC236}">
                    <a16:creationId xmlns:a16="http://schemas.microsoft.com/office/drawing/2014/main" id="{FEA89D19-0FAF-4F04-B696-73871325696D}"/>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chemeClr val="tx2"/>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06" name="Freeform 30">
                <a:extLst>
                  <a:ext uri="{FF2B5EF4-FFF2-40B4-BE49-F238E27FC236}">
                    <a16:creationId xmlns:a16="http://schemas.microsoft.com/office/drawing/2014/main" id="{A65F498F-E6FD-49F9-B0F4-380D0A11475C}"/>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07" name="Rectangle 31">
                <a:extLst>
                  <a:ext uri="{FF2B5EF4-FFF2-40B4-BE49-F238E27FC236}">
                    <a16:creationId xmlns:a16="http://schemas.microsoft.com/office/drawing/2014/main" id="{69E101D5-F77D-40CD-855E-D17E15FD02DE}"/>
                  </a:ext>
                </a:extLst>
              </p:cNvPr>
              <p:cNvSpPr/>
              <p:nvPr/>
            </p:nvSpPr>
            <p:spPr>
              <a:xfrm>
                <a:off x="3022567" y="5372328"/>
                <a:ext cx="443090"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08" name="Rectangle 32">
                <a:extLst>
                  <a:ext uri="{FF2B5EF4-FFF2-40B4-BE49-F238E27FC236}">
                    <a16:creationId xmlns:a16="http://schemas.microsoft.com/office/drawing/2014/main" id="{1F6A7019-6B6C-4FC6-917C-5CF1DF33B77D}"/>
                  </a:ext>
                </a:extLst>
              </p:cNvPr>
              <p:cNvSpPr/>
              <p:nvPr/>
            </p:nvSpPr>
            <p:spPr>
              <a:xfrm>
                <a:off x="3022567" y="5372328"/>
                <a:ext cx="443090"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09" name="Rectangle 33">
                <a:extLst>
                  <a:ext uri="{FF2B5EF4-FFF2-40B4-BE49-F238E27FC236}">
                    <a16:creationId xmlns:a16="http://schemas.microsoft.com/office/drawing/2014/main" id="{3F249E09-E02E-4720-B8C4-A7E933F47C0C}"/>
                  </a:ext>
                </a:extLst>
              </p:cNvPr>
              <p:cNvSpPr/>
              <p:nvPr/>
            </p:nvSpPr>
            <p:spPr>
              <a:xfrm>
                <a:off x="3022567" y="5594893"/>
                <a:ext cx="443090"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10" name="Rectangle 34">
                <a:extLst>
                  <a:ext uri="{FF2B5EF4-FFF2-40B4-BE49-F238E27FC236}">
                    <a16:creationId xmlns:a16="http://schemas.microsoft.com/office/drawing/2014/main" id="{3744A625-511A-43A0-A6B7-AB19E2F84130}"/>
                  </a:ext>
                </a:extLst>
              </p:cNvPr>
              <p:cNvSpPr/>
              <p:nvPr/>
            </p:nvSpPr>
            <p:spPr>
              <a:xfrm>
                <a:off x="3022567" y="5594893"/>
                <a:ext cx="443090"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11" name="Rectangle 35">
                <a:extLst>
                  <a:ext uri="{FF2B5EF4-FFF2-40B4-BE49-F238E27FC236}">
                    <a16:creationId xmlns:a16="http://schemas.microsoft.com/office/drawing/2014/main" id="{E99D3057-932D-44A3-AF0E-C36B67AECC87}"/>
                  </a:ext>
                </a:extLst>
              </p:cNvPr>
              <p:cNvSpPr/>
              <p:nvPr/>
            </p:nvSpPr>
            <p:spPr>
              <a:xfrm>
                <a:off x="3022567" y="5815364"/>
                <a:ext cx="443090"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12" name="Rectangle 36">
                <a:extLst>
                  <a:ext uri="{FF2B5EF4-FFF2-40B4-BE49-F238E27FC236}">
                    <a16:creationId xmlns:a16="http://schemas.microsoft.com/office/drawing/2014/main" id="{3584FF37-BC17-431A-9C4E-1883B9AE9CB7}"/>
                  </a:ext>
                </a:extLst>
              </p:cNvPr>
              <p:cNvSpPr/>
              <p:nvPr/>
            </p:nvSpPr>
            <p:spPr>
              <a:xfrm>
                <a:off x="3022567" y="5815364"/>
                <a:ext cx="443090"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13" name="Rectangle 37">
                <a:extLst>
                  <a:ext uri="{FF2B5EF4-FFF2-40B4-BE49-F238E27FC236}">
                    <a16:creationId xmlns:a16="http://schemas.microsoft.com/office/drawing/2014/main" id="{FB1FCD27-C368-4782-88A3-3672965D2F4E}"/>
                  </a:ext>
                </a:extLst>
              </p:cNvPr>
              <p:cNvSpPr/>
              <p:nvPr/>
            </p:nvSpPr>
            <p:spPr>
              <a:xfrm>
                <a:off x="3022567" y="6034783"/>
                <a:ext cx="443090"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14" name="Rectangle 38">
                <a:extLst>
                  <a:ext uri="{FF2B5EF4-FFF2-40B4-BE49-F238E27FC236}">
                    <a16:creationId xmlns:a16="http://schemas.microsoft.com/office/drawing/2014/main" id="{8F25143F-9EA9-40E4-8069-87F2F370648D}"/>
                  </a:ext>
                </a:extLst>
              </p:cNvPr>
              <p:cNvSpPr/>
              <p:nvPr/>
            </p:nvSpPr>
            <p:spPr>
              <a:xfrm>
                <a:off x="3022567" y="6034783"/>
                <a:ext cx="443090" cy="129570"/>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15" name="Rectangle 39">
                <a:extLst>
                  <a:ext uri="{FF2B5EF4-FFF2-40B4-BE49-F238E27FC236}">
                    <a16:creationId xmlns:a16="http://schemas.microsoft.com/office/drawing/2014/main" id="{04EAC114-7CAD-450E-BF6B-1724EA3D19A4}"/>
                  </a:ext>
                </a:extLst>
              </p:cNvPr>
              <p:cNvSpPr/>
              <p:nvPr/>
            </p:nvSpPr>
            <p:spPr>
              <a:xfrm>
                <a:off x="3022567" y="5151857"/>
                <a:ext cx="443090"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16" name="Rectangle 40">
                <a:extLst>
                  <a:ext uri="{FF2B5EF4-FFF2-40B4-BE49-F238E27FC236}">
                    <a16:creationId xmlns:a16="http://schemas.microsoft.com/office/drawing/2014/main" id="{330BDAD9-7F09-46EB-AC32-005BAD08F07A}"/>
                  </a:ext>
                </a:extLst>
              </p:cNvPr>
              <p:cNvSpPr/>
              <p:nvPr/>
            </p:nvSpPr>
            <p:spPr>
              <a:xfrm>
                <a:off x="3022567" y="5151857"/>
                <a:ext cx="443090"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17" name="Rectangle 41">
                <a:extLst>
                  <a:ext uri="{FF2B5EF4-FFF2-40B4-BE49-F238E27FC236}">
                    <a16:creationId xmlns:a16="http://schemas.microsoft.com/office/drawing/2014/main" id="{8DE11CEF-BE45-4AE5-A407-0B73FAC1038D}"/>
                  </a:ext>
                </a:extLst>
              </p:cNvPr>
              <p:cNvSpPr/>
              <p:nvPr/>
            </p:nvSpPr>
            <p:spPr>
              <a:xfrm>
                <a:off x="2317171" y="5260534"/>
                <a:ext cx="987552" cy="1232958"/>
              </a:xfrm>
              <a:prstGeom prst="rect">
                <a:avLst/>
              </a:prstGeom>
              <a:solidFill>
                <a:schemeClr val="tx2">
                  <a:lumMod val="50000"/>
                </a:schemeClr>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18" name="Rectangle 42">
                <a:extLst>
                  <a:ext uri="{FF2B5EF4-FFF2-40B4-BE49-F238E27FC236}">
                    <a16:creationId xmlns:a16="http://schemas.microsoft.com/office/drawing/2014/main" id="{1926E38D-14FE-4A88-BC51-D667087C337E}"/>
                  </a:ext>
                </a:extLst>
              </p:cNvPr>
              <p:cNvSpPr/>
              <p:nvPr/>
            </p:nvSpPr>
            <p:spPr>
              <a:xfrm>
                <a:off x="2859539" y="6242718"/>
                <a:ext cx="128537" cy="25077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19" name="Rectangle 43">
                <a:extLst>
                  <a:ext uri="{FF2B5EF4-FFF2-40B4-BE49-F238E27FC236}">
                    <a16:creationId xmlns:a16="http://schemas.microsoft.com/office/drawing/2014/main" id="{D4683C92-625A-48A5-86EA-921B7744229B}"/>
                  </a:ext>
                </a:extLst>
              </p:cNvPr>
              <p:cNvSpPr/>
              <p:nvPr/>
            </p:nvSpPr>
            <p:spPr>
              <a:xfrm>
                <a:off x="2639040" y="6242718"/>
                <a:ext cx="125400" cy="25077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20" name="Rectangle 44">
                <a:extLst>
                  <a:ext uri="{FF2B5EF4-FFF2-40B4-BE49-F238E27FC236}">
                    <a16:creationId xmlns:a16="http://schemas.microsoft.com/office/drawing/2014/main" id="{24E9325E-874C-4909-AA96-C07E647875F6}"/>
                  </a:ext>
                </a:extLst>
              </p:cNvPr>
              <p:cNvSpPr/>
              <p:nvPr/>
            </p:nvSpPr>
            <p:spPr>
              <a:xfrm>
                <a:off x="2415396" y="5372328"/>
                <a:ext cx="795271"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21" name="Rectangle 45">
                <a:extLst>
                  <a:ext uri="{FF2B5EF4-FFF2-40B4-BE49-F238E27FC236}">
                    <a16:creationId xmlns:a16="http://schemas.microsoft.com/office/drawing/2014/main" id="{63DD995F-A981-4A12-975D-2BC9E6602312}"/>
                  </a:ext>
                </a:extLst>
              </p:cNvPr>
              <p:cNvSpPr/>
              <p:nvPr/>
            </p:nvSpPr>
            <p:spPr>
              <a:xfrm>
                <a:off x="2415396" y="5594893"/>
                <a:ext cx="795271"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22" name="Rectangle 46">
                <a:extLst>
                  <a:ext uri="{FF2B5EF4-FFF2-40B4-BE49-F238E27FC236}">
                    <a16:creationId xmlns:a16="http://schemas.microsoft.com/office/drawing/2014/main" id="{DFEC900E-1FB9-4980-9FE6-51943A5103FE}"/>
                  </a:ext>
                </a:extLst>
              </p:cNvPr>
              <p:cNvSpPr/>
              <p:nvPr/>
            </p:nvSpPr>
            <p:spPr>
              <a:xfrm>
                <a:off x="2415396" y="5815364"/>
                <a:ext cx="795271"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23" name="Rectangle 47">
                <a:extLst>
                  <a:ext uri="{FF2B5EF4-FFF2-40B4-BE49-F238E27FC236}">
                    <a16:creationId xmlns:a16="http://schemas.microsoft.com/office/drawing/2014/main" id="{5774841D-5FCD-440E-B3A3-9F34FC15EB72}"/>
                  </a:ext>
                </a:extLst>
              </p:cNvPr>
              <p:cNvSpPr/>
              <p:nvPr/>
            </p:nvSpPr>
            <p:spPr>
              <a:xfrm>
                <a:off x="2415396" y="6034783"/>
                <a:ext cx="795271"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grpSp>
      </p:grpSp>
      <p:sp>
        <p:nvSpPr>
          <p:cNvPr id="258" name="Text">
            <a:extLst>
              <a:ext uri="{FF2B5EF4-FFF2-40B4-BE49-F238E27FC236}">
                <a16:creationId xmlns:a16="http://schemas.microsoft.com/office/drawing/2014/main" id="{EFA10BDE-465B-46D6-8D67-098BA4B1DD80}"/>
              </a:ext>
            </a:extLst>
          </p:cNvPr>
          <p:cNvSpPr/>
          <p:nvPr/>
        </p:nvSpPr>
        <p:spPr>
          <a:xfrm>
            <a:off x="4448097" y="5868382"/>
            <a:ext cx="1278688" cy="439684"/>
          </a:xfrm>
          <a:prstGeom prst="rect">
            <a:avLst/>
          </a:prstGeom>
          <a:noFill/>
          <a:ln cap="flat">
            <a:noFill/>
            <a:prstDash val="solid"/>
          </a:ln>
        </p:spPr>
        <p:txBody>
          <a:bodyPr vert="horz" wrap="square" lIns="0" tIns="0" rIns="0" bIns="0" anchor="t" anchorCtr="1" compatLnSpc="1">
            <a:noAutofit/>
          </a:bodyPr>
          <a:lstStyle/>
          <a:p>
            <a:pPr marL="0" marR="0" lvl="0" indent="0" algn="ctr" defTabSz="895664"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344" b="0" i="0" u="none" strike="noStrike" kern="0" cap="none" spc="-48"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On-premises /</a:t>
            </a:r>
          </a:p>
          <a:p>
            <a:pPr marL="0" marR="0" lvl="0" indent="0" algn="ctr" defTabSz="895664"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344" b="0" i="0" u="none" strike="noStrike" kern="0" cap="none" spc="-48"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Private cloud</a:t>
            </a:r>
            <a:endParaRPr kumimoji="0" lang="en-US" sz="1536" b="0" i="0" u="none" strike="noStrike" kern="0" cap="none" spc="-48"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grpSp>
        <p:nvGrpSpPr>
          <p:cNvPr id="259" name="Group 258">
            <a:extLst>
              <a:ext uri="{FF2B5EF4-FFF2-40B4-BE49-F238E27FC236}">
                <a16:creationId xmlns:a16="http://schemas.microsoft.com/office/drawing/2014/main" id="{FBB1810E-8A3E-438F-AA87-DD531078B503}"/>
              </a:ext>
            </a:extLst>
          </p:cNvPr>
          <p:cNvGrpSpPr/>
          <p:nvPr/>
        </p:nvGrpSpPr>
        <p:grpSpPr>
          <a:xfrm>
            <a:off x="8468361" y="2116437"/>
            <a:ext cx="2556763" cy="1602958"/>
            <a:chOff x="4887885" y="2663200"/>
            <a:chExt cx="2660704" cy="1668125"/>
          </a:xfrm>
        </p:grpSpPr>
        <p:grpSp>
          <p:nvGrpSpPr>
            <p:cNvPr id="260" name="Group 259">
              <a:extLst>
                <a:ext uri="{FF2B5EF4-FFF2-40B4-BE49-F238E27FC236}">
                  <a16:creationId xmlns:a16="http://schemas.microsoft.com/office/drawing/2014/main" id="{7B5725F2-7831-4F20-9D32-6684D9C47381}"/>
                </a:ext>
              </a:extLst>
            </p:cNvPr>
            <p:cNvGrpSpPr/>
            <p:nvPr/>
          </p:nvGrpSpPr>
          <p:grpSpPr>
            <a:xfrm>
              <a:off x="4887885" y="2663200"/>
              <a:ext cx="2660704" cy="1668125"/>
              <a:chOff x="4931021" y="2660526"/>
              <a:chExt cx="2660704" cy="1668125"/>
            </a:xfrm>
          </p:grpSpPr>
          <p:sp>
            <p:nvSpPr>
              <p:cNvPr id="262" name="Freeform 5">
                <a:extLst>
                  <a:ext uri="{FF2B5EF4-FFF2-40B4-BE49-F238E27FC236}">
                    <a16:creationId xmlns:a16="http://schemas.microsoft.com/office/drawing/2014/main" id="{390FB35A-C70F-4DA4-ADD2-2BD441F71947}"/>
                  </a:ext>
                </a:extLst>
              </p:cNvPr>
              <p:cNvSpPr/>
              <p:nvPr/>
            </p:nvSpPr>
            <p:spPr>
              <a:xfrm>
                <a:off x="4983684" y="2660526"/>
                <a:ext cx="2608041" cy="1668125"/>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E6E6E6">
                  <a:lumMod val="90000"/>
                </a:srgbClr>
              </a:solidFill>
              <a:ln w="15873" cap="flat">
                <a:noFill/>
                <a:prstDash val="solid"/>
              </a:ln>
            </p:spPr>
            <p:txBody>
              <a:bodyPr vert="horz" wrap="square" lIns="87868" tIns="43933" rIns="87868" bIns="43933"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263" name="Freeform 5">
                <a:extLst>
                  <a:ext uri="{FF2B5EF4-FFF2-40B4-BE49-F238E27FC236}">
                    <a16:creationId xmlns:a16="http://schemas.microsoft.com/office/drawing/2014/main" id="{3085C757-357E-42CD-B081-014F4B3485B8}"/>
                  </a:ext>
                </a:extLst>
              </p:cNvPr>
              <p:cNvSpPr/>
              <p:nvPr/>
            </p:nvSpPr>
            <p:spPr>
              <a:xfrm>
                <a:off x="4931021" y="2716939"/>
                <a:ext cx="2574432" cy="1560646"/>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FFFFFF"/>
              </a:solidFill>
              <a:ln w="15873" cap="flat">
                <a:noFill/>
                <a:prstDash val="solid"/>
              </a:ln>
            </p:spPr>
            <p:txBody>
              <a:bodyPr vert="horz" wrap="square" lIns="87868" tIns="43933" rIns="87868" bIns="43933"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grpSp>
        <p:sp>
          <p:nvSpPr>
            <p:cNvPr id="261" name="Freeform: Shape 1817">
              <a:extLst>
                <a:ext uri="{FF2B5EF4-FFF2-40B4-BE49-F238E27FC236}">
                  <a16:creationId xmlns:a16="http://schemas.microsoft.com/office/drawing/2014/main" id="{B08D6391-7783-4C2D-987C-5BB39E2019F7}"/>
                </a:ext>
              </a:extLst>
            </p:cNvPr>
            <p:cNvSpPr/>
            <p:nvPr/>
          </p:nvSpPr>
          <p:spPr>
            <a:xfrm flipV="1">
              <a:off x="5799146" y="2773153"/>
              <a:ext cx="838183" cy="864526"/>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75735" tIns="140588" rIns="175735" bIns="140588" anchor="t" anchorCtr="1" compatLnSpc="1">
              <a:noAutofit/>
            </a:bodyPr>
            <a:lstStyle/>
            <a:p>
              <a:pPr marL="0" marR="0" lvl="0" indent="0" algn="ctr" defTabSz="895919"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07" b="0" i="0" u="none" strike="noStrike" kern="0" cap="none" spc="0" normalizeH="0" baseline="0" noProof="0">
                <a:ln>
                  <a:noFill/>
                </a:ln>
                <a:solidFill>
                  <a:srgbClr val="000000"/>
                </a:solidFill>
                <a:effectLst/>
                <a:uLnTx/>
                <a:uFillTx/>
                <a:latin typeface="Segoe UI"/>
                <a:ea typeface="Segoe UI" pitchFamily="34"/>
                <a:cs typeface="Segoe UI" pitchFamily="34"/>
              </a:endParaRPr>
            </a:p>
          </p:txBody>
        </p:sp>
      </p:grpSp>
      <p:sp>
        <p:nvSpPr>
          <p:cNvPr id="264" name="Rectangle 263">
            <a:extLst>
              <a:ext uri="{FF2B5EF4-FFF2-40B4-BE49-F238E27FC236}">
                <a16:creationId xmlns:a16="http://schemas.microsoft.com/office/drawing/2014/main" id="{D07D0E77-698A-42AC-B602-B436FFC1D592}"/>
              </a:ext>
            </a:extLst>
          </p:cNvPr>
          <p:cNvSpPr/>
          <p:nvPr/>
        </p:nvSpPr>
        <p:spPr>
          <a:xfrm>
            <a:off x="8780591" y="3025768"/>
            <a:ext cx="1958761" cy="590931"/>
          </a:xfrm>
          <a:prstGeom prst="rect">
            <a:avLst/>
          </a:prstGeom>
        </p:spPr>
        <p:txBody>
          <a:bodyPr wrap="square">
            <a:spAutoFit/>
          </a:bodyPr>
          <a:lstStyle/>
          <a:p>
            <a:pPr marL="0" marR="0" lvl="0" indent="0" algn="ctr" defTabSz="896182"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0000"/>
                </a:solidFill>
                <a:effectLst/>
                <a:uLnTx/>
                <a:uFillTx/>
                <a:latin typeface="Segoe UI"/>
                <a:ea typeface="+mn-ea"/>
                <a:cs typeface="+mn-cs"/>
              </a:rPr>
              <a:t>Microsoft Azure </a:t>
            </a:r>
          </a:p>
          <a:p>
            <a:pPr marL="0" marR="0" lvl="0" indent="0" algn="ctr" defTabSz="896182"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0000"/>
                </a:solidFill>
                <a:effectLst/>
                <a:uLnTx/>
                <a:uFillTx/>
                <a:latin typeface="Segoe UI"/>
                <a:ea typeface="+mn-ea"/>
                <a:cs typeface="+mn-cs"/>
              </a:rPr>
              <a:t>Active Directory</a:t>
            </a:r>
          </a:p>
        </p:txBody>
      </p:sp>
      <p:sp>
        <p:nvSpPr>
          <p:cNvPr id="4" name="Text Placeholder 3">
            <a:extLst>
              <a:ext uri="{FF2B5EF4-FFF2-40B4-BE49-F238E27FC236}">
                <a16:creationId xmlns:a16="http://schemas.microsoft.com/office/drawing/2014/main" id="{5ABE4771-3B8A-4445-A07F-421BEC8BE459}"/>
              </a:ext>
            </a:extLst>
          </p:cNvPr>
          <p:cNvSpPr>
            <a:spLocks noGrp="1"/>
          </p:cNvSpPr>
          <p:nvPr>
            <p:ph type="body" sz="quarter" idx="10"/>
          </p:nvPr>
        </p:nvSpPr>
        <p:spPr>
          <a:xfrm>
            <a:off x="426425" y="1980092"/>
            <a:ext cx="4809836" cy="2489243"/>
          </a:xfrm>
        </p:spPr>
        <p:txBody>
          <a:bodyPr/>
          <a:lstStyle/>
          <a:p>
            <a:pPr>
              <a:spcAft>
                <a:spcPts val="1765"/>
              </a:spcAft>
            </a:pPr>
            <a:r>
              <a:rPr lang="en-US">
                <a:latin typeface="+mn-lt"/>
              </a:rPr>
              <a:t>Single sign on to any app anywhere </a:t>
            </a:r>
          </a:p>
          <a:p>
            <a:pPr>
              <a:spcAft>
                <a:spcPts val="1765"/>
              </a:spcAft>
            </a:pPr>
            <a:r>
              <a:rPr lang="en-US">
                <a:latin typeface="+mn-lt"/>
              </a:rPr>
              <a:t>Secure user credentials</a:t>
            </a:r>
          </a:p>
          <a:p>
            <a:pPr>
              <a:spcAft>
                <a:spcPts val="1765"/>
              </a:spcAft>
            </a:pPr>
            <a:r>
              <a:rPr lang="en-US">
                <a:latin typeface="+mn-lt"/>
              </a:rPr>
              <a:t>Collaborate with customers </a:t>
            </a:r>
            <a:br>
              <a:rPr lang="en-US">
                <a:latin typeface="+mn-lt"/>
              </a:rPr>
            </a:br>
            <a:r>
              <a:rPr lang="en-US">
                <a:latin typeface="+mn-lt"/>
              </a:rPr>
              <a:t>and partners</a:t>
            </a:r>
          </a:p>
          <a:p>
            <a:pPr>
              <a:spcAft>
                <a:spcPts val="1765"/>
              </a:spcAft>
            </a:pPr>
            <a:r>
              <a:rPr lang="en-US">
                <a:latin typeface="+mn-lt"/>
              </a:rPr>
              <a:t>Accelerate adoption of your apps</a:t>
            </a:r>
          </a:p>
        </p:txBody>
      </p:sp>
      <p:sp>
        <p:nvSpPr>
          <p:cNvPr id="265" name="Title 264">
            <a:extLst>
              <a:ext uri="{FF2B5EF4-FFF2-40B4-BE49-F238E27FC236}">
                <a16:creationId xmlns:a16="http://schemas.microsoft.com/office/drawing/2014/main" id="{71A621F7-1603-47DD-9B5E-958361726295}"/>
              </a:ext>
            </a:extLst>
          </p:cNvPr>
          <p:cNvSpPr>
            <a:spLocks noGrp="1"/>
          </p:cNvSpPr>
          <p:nvPr>
            <p:ph type="title"/>
          </p:nvPr>
        </p:nvSpPr>
        <p:spPr/>
        <p:txBody>
          <a:bodyPr/>
          <a:lstStyle/>
          <a:p>
            <a:r>
              <a:rPr lang="en-US"/>
              <a:t>One identity and access management</a:t>
            </a:r>
          </a:p>
        </p:txBody>
      </p:sp>
      <mc:AlternateContent xmlns:mc="http://schemas.openxmlformats.org/markup-compatibility/2006" xmlns:p14="http://schemas.microsoft.com/office/powerpoint/2010/main">
        <mc:Choice Requires="p14">
          <p:contentPart p14:bwMode="auto" r:id="rId23">
            <p14:nvContentPartPr>
              <p14:cNvPr id="271" name="Ink 270">
                <a:extLst>
                  <a:ext uri="{FF2B5EF4-FFF2-40B4-BE49-F238E27FC236}">
                    <a16:creationId xmlns:a16="http://schemas.microsoft.com/office/drawing/2014/main" id="{D9DCE6CC-1B16-4848-B899-C7F46D90FC13}"/>
                  </a:ext>
                </a:extLst>
              </p14:cNvPr>
              <p14:cNvContentPartPr/>
              <p14:nvPr/>
            </p14:nvContentPartPr>
            <p14:xfrm>
              <a:off x="1764936" y="751790"/>
              <a:ext cx="353" cy="353"/>
            </p14:xfrm>
          </p:contentPart>
        </mc:Choice>
        <mc:Fallback xmlns="">
          <p:pic>
            <p:nvPicPr>
              <p:cNvPr id="271" name="Ink 270">
                <a:extLst>
                  <a:ext uri="{FF2B5EF4-FFF2-40B4-BE49-F238E27FC236}">
                    <a16:creationId xmlns:a16="http://schemas.microsoft.com/office/drawing/2014/main" id="{D9DCE6CC-1B16-4848-B899-C7F46D90FC13}"/>
                  </a:ext>
                </a:extLst>
              </p:cNvPr>
              <p:cNvPicPr/>
              <p:nvPr/>
            </p:nvPicPr>
            <p:blipFill>
              <a:blip r:embed="rId24"/>
              <a:stretch>
                <a:fillRect/>
              </a:stretch>
            </p:blipFill>
            <p:spPr>
              <a:xfrm>
                <a:off x="1756111" y="742965"/>
                <a:ext cx="17650" cy="1765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2" name="Ink 271">
                <a:extLst>
                  <a:ext uri="{FF2B5EF4-FFF2-40B4-BE49-F238E27FC236}">
                    <a16:creationId xmlns:a16="http://schemas.microsoft.com/office/drawing/2014/main" id="{767F9D57-68D1-4BD9-8E00-4BB540773707}"/>
                  </a:ext>
                </a:extLst>
              </p14:cNvPr>
              <p14:cNvContentPartPr/>
              <p14:nvPr/>
            </p14:nvContentPartPr>
            <p14:xfrm>
              <a:off x="3702484" y="729555"/>
              <a:ext cx="353" cy="353"/>
            </p14:xfrm>
          </p:contentPart>
        </mc:Choice>
        <mc:Fallback xmlns="">
          <p:pic>
            <p:nvPicPr>
              <p:cNvPr id="272" name="Ink 271">
                <a:extLst>
                  <a:ext uri="{FF2B5EF4-FFF2-40B4-BE49-F238E27FC236}">
                    <a16:creationId xmlns:a16="http://schemas.microsoft.com/office/drawing/2014/main" id="{767F9D57-68D1-4BD9-8E00-4BB540773707}"/>
                  </a:ext>
                </a:extLst>
              </p:cNvPr>
              <p:cNvPicPr/>
              <p:nvPr/>
            </p:nvPicPr>
            <p:blipFill>
              <a:blip r:embed="rId24"/>
              <a:stretch>
                <a:fillRect/>
              </a:stretch>
            </p:blipFill>
            <p:spPr>
              <a:xfrm>
                <a:off x="3693659" y="720730"/>
                <a:ext cx="17650" cy="17650"/>
              </a:xfrm>
              <a:prstGeom prst="rect">
                <a:avLst/>
              </a:prstGeom>
            </p:spPr>
          </p:pic>
        </mc:Fallback>
      </mc:AlternateContent>
    </p:spTree>
    <p:extLst>
      <p:ext uri="{BB962C8B-B14F-4D97-AF65-F5344CB8AC3E}">
        <p14:creationId xmlns:p14="http://schemas.microsoft.com/office/powerpoint/2010/main" val="15991719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259"/>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259"/>
                                        </p:tgtEl>
                                      </p:cBhvr>
                                      <p:by x="80000" y="80000"/>
                                    </p:animScale>
                                  </p:childTnLst>
                                </p:cTn>
                              </p:par>
                              <p:par>
                                <p:cTn id="9" presetID="21" presetClass="entr" presetSubtype="1" fill="hold" nodeType="withEffect">
                                  <p:stCondLst>
                                    <p:cond delay="500"/>
                                  </p:stCondLst>
                                  <p:childTnLst>
                                    <p:set>
                                      <p:cBhvr>
                                        <p:cTn id="10" dur="1" fill="hold">
                                          <p:stCondLst>
                                            <p:cond delay="0"/>
                                          </p:stCondLst>
                                        </p:cTn>
                                        <p:tgtEl>
                                          <p:spTgt spid="259"/>
                                        </p:tgtEl>
                                        <p:attrNameLst>
                                          <p:attrName>style.visibility</p:attrName>
                                        </p:attrNameLst>
                                      </p:cBhvr>
                                      <p:to>
                                        <p:strVal val="visible"/>
                                      </p:to>
                                    </p:set>
                                    <p:animEffect transition="in" filter="wheel(1)">
                                      <p:cBhvr>
                                        <p:cTn id="11" dur="500"/>
                                        <p:tgtEl>
                                          <p:spTgt spid="259"/>
                                        </p:tgtEl>
                                      </p:cBhvr>
                                    </p:animEffect>
                                  </p:childTnLst>
                                </p:cTn>
                              </p:par>
                              <p:par>
                                <p:cTn id="12" presetID="10" presetClass="entr" presetSubtype="0" fill="hold" grpId="0" nodeType="withEffect">
                                  <p:stCondLst>
                                    <p:cond delay="600"/>
                                  </p:stCondLst>
                                  <p:childTnLst>
                                    <p:set>
                                      <p:cBhvr>
                                        <p:cTn id="13" dur="1" fill="hold">
                                          <p:stCondLst>
                                            <p:cond delay="0"/>
                                          </p:stCondLst>
                                        </p:cTn>
                                        <p:tgtEl>
                                          <p:spTgt spid="264"/>
                                        </p:tgtEl>
                                        <p:attrNameLst>
                                          <p:attrName>style.visibility</p:attrName>
                                        </p:attrNameLst>
                                      </p:cBhvr>
                                      <p:to>
                                        <p:strVal val="visible"/>
                                      </p:to>
                                    </p:set>
                                    <p:animEffect transition="in" filter="fade">
                                      <p:cBhvr>
                                        <p:cTn id="14" dur="400"/>
                                        <p:tgtEl>
                                          <p:spTgt spid="264"/>
                                        </p:tgtEl>
                                      </p:cBhvr>
                                    </p:animEffect>
                                  </p:childTnLst>
                                </p:cTn>
                              </p:par>
                              <p:par>
                                <p:cTn id="15" presetID="42" presetClass="path" presetSubtype="0" decel="100000" fill="hold" grpId="1" nodeType="withEffect">
                                  <p:stCondLst>
                                    <p:cond delay="300"/>
                                  </p:stCondLst>
                                  <p:childTnLst>
                                    <p:animMotion origin="layout" path="M 3.54167E-6 4.44444E-6 L 3.54167E-6 0.09629 " pathEditMode="relative" rAng="0" ptsTypes="AA">
                                      <p:cBhvr>
                                        <p:cTn id="16" dur="700" spd="-100000" fill="hold"/>
                                        <p:tgtEl>
                                          <p:spTgt spid="264"/>
                                        </p:tgtEl>
                                        <p:attrNameLst>
                                          <p:attrName>ppt_x</p:attrName>
                                          <p:attrName>ppt_y</p:attrName>
                                        </p:attrNameLst>
                                      </p:cBhvr>
                                      <p:rCtr x="0" y="4815"/>
                                    </p:animMotion>
                                  </p:childTnLst>
                                </p:cTn>
                              </p:par>
                            </p:childTnLst>
                          </p:cTn>
                        </p:par>
                        <p:par>
                          <p:cTn id="17" fill="hold">
                            <p:stCondLst>
                              <p:cond delay="1000"/>
                            </p:stCondLst>
                            <p:childTnLst>
                              <p:par>
                                <p:cTn id="18" presetID="21" presetClass="entr" presetSubtype="1"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heel(1)">
                                      <p:cBhvr>
                                        <p:cTn id="20" dur="2000"/>
                                        <p:tgtEl>
                                          <p:spTgt spid="19"/>
                                        </p:tgtEl>
                                      </p:cBhvr>
                                    </p:animEffect>
                                  </p:childTnLst>
                                </p:cTn>
                              </p:par>
                              <p:par>
                                <p:cTn id="21" presetID="22" presetClass="entr" presetSubtype="8"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75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183"/>
                                        </p:tgtEl>
                                        <p:attrNameLst>
                                          <p:attrName>style.visibility</p:attrName>
                                        </p:attrNameLst>
                                      </p:cBhvr>
                                      <p:to>
                                        <p:strVal val="visible"/>
                                      </p:to>
                                    </p:set>
                                    <p:animEffect transition="in" filter="fade">
                                      <p:cBhvr>
                                        <p:cTn id="26" dur="750"/>
                                        <p:tgtEl>
                                          <p:spTgt spid="183"/>
                                        </p:tgtEl>
                                      </p:cBhvr>
                                    </p:animEffect>
                                  </p:childTnLst>
                                </p:cTn>
                              </p:par>
                              <p:par>
                                <p:cTn id="27" presetID="8" presetClass="emph" presetSubtype="0" fill="hold" nodeType="withEffect">
                                  <p:stCondLst>
                                    <p:cond delay="0"/>
                                  </p:stCondLst>
                                  <p:childTnLst>
                                    <p:animRot by="21600000">
                                      <p:cBhvr>
                                        <p:cTn id="28" dur="1500" fill="hold"/>
                                        <p:tgtEl>
                                          <p:spTgt spid="183"/>
                                        </p:tgtEl>
                                        <p:attrNameLst>
                                          <p:attrName>r</p:attrName>
                                        </p:attrNameLst>
                                      </p:cBhvr>
                                    </p:animRot>
                                  </p:childTnLst>
                                </p:cTn>
                              </p:par>
                              <p:par>
                                <p:cTn id="29" presetID="10" presetClass="entr" presetSubtype="0" fill="hold" grpId="0" nodeType="withEffect">
                                  <p:stCondLst>
                                    <p:cond delay="1000"/>
                                  </p:stCondLst>
                                  <p:childTnLst>
                                    <p:set>
                                      <p:cBhvr>
                                        <p:cTn id="30" dur="1" fill="hold">
                                          <p:stCondLst>
                                            <p:cond delay="0"/>
                                          </p:stCondLst>
                                        </p:cTn>
                                        <p:tgtEl>
                                          <p:spTgt spid="182"/>
                                        </p:tgtEl>
                                        <p:attrNameLst>
                                          <p:attrName>style.visibility</p:attrName>
                                        </p:attrNameLst>
                                      </p:cBhvr>
                                      <p:to>
                                        <p:strVal val="visible"/>
                                      </p:to>
                                    </p:set>
                                    <p:animEffect transition="in" filter="fade">
                                      <p:cBhvr>
                                        <p:cTn id="31"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p:bldP spid="264" grpId="0"/>
      <p:bldP spid="264" grpId="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5B9469-163D-4797-A48D-2B04BC79C49B}"/>
              </a:ext>
            </a:extLst>
          </p:cNvPr>
          <p:cNvSpPr>
            <a:spLocks noGrp="1"/>
          </p:cNvSpPr>
          <p:nvPr>
            <p:ph type="title"/>
          </p:nvPr>
        </p:nvSpPr>
        <p:spPr/>
        <p:txBody>
          <a:bodyPr/>
          <a:lstStyle/>
          <a:p>
            <a:r>
              <a:rPr lang="en-US" dirty="0"/>
              <a:t>Extending Identity to Azure </a:t>
            </a:r>
          </a:p>
        </p:txBody>
      </p:sp>
      <p:sp>
        <p:nvSpPr>
          <p:cNvPr id="2" name="Text Placeholder 1">
            <a:extLst>
              <a:ext uri="{FF2B5EF4-FFF2-40B4-BE49-F238E27FC236}">
                <a16:creationId xmlns:a16="http://schemas.microsoft.com/office/drawing/2014/main" id="{2E5B6F68-60B4-4043-8778-9F9C1ED4864B}"/>
              </a:ext>
            </a:extLst>
          </p:cNvPr>
          <p:cNvSpPr>
            <a:spLocks noGrp="1"/>
          </p:cNvSpPr>
          <p:nvPr>
            <p:ph type="body" sz="quarter" idx="10"/>
          </p:nvPr>
        </p:nvSpPr>
        <p:spPr>
          <a:xfrm>
            <a:off x="584200" y="1435497"/>
            <a:ext cx="11018520" cy="2533830"/>
          </a:xfrm>
        </p:spPr>
        <p:txBody>
          <a:bodyPr/>
          <a:lstStyle/>
          <a:p>
            <a:pPr lvl="0"/>
            <a:r>
              <a:rPr lang="en-US" dirty="0"/>
              <a:t>Synchronize on-premises AD with Azure AD using AD Connect</a:t>
            </a:r>
          </a:p>
          <a:p>
            <a:pPr lvl="0"/>
            <a:r>
              <a:rPr lang="en-US" dirty="0"/>
              <a:t>Provides single sign on access to migrated apps and Internet SaaS apps</a:t>
            </a:r>
          </a:p>
          <a:p>
            <a:pPr lvl="0"/>
            <a:r>
              <a:rPr lang="en-US" dirty="0"/>
              <a:t>Use ADFS or Passthrough authentication for Enterprises</a:t>
            </a:r>
          </a:p>
          <a:p>
            <a:endParaRPr lang="en-US" dirty="0"/>
          </a:p>
        </p:txBody>
      </p:sp>
      <p:sp>
        <p:nvSpPr>
          <p:cNvPr id="33" name="Text Placeholder 5">
            <a:extLst>
              <a:ext uri="{FF2B5EF4-FFF2-40B4-BE49-F238E27FC236}">
                <a16:creationId xmlns:a16="http://schemas.microsoft.com/office/drawing/2014/main" id="{51F8461F-FA6D-4D4A-9777-944EF9FFA07A}"/>
              </a:ext>
            </a:extLst>
          </p:cNvPr>
          <p:cNvSpPr txBox="1">
            <a:spLocks/>
          </p:cNvSpPr>
          <p:nvPr/>
        </p:nvSpPr>
        <p:spPr>
          <a:xfrm>
            <a:off x="200448" y="1163085"/>
            <a:ext cx="11584202" cy="1503203"/>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pic>
        <p:nvPicPr>
          <p:cNvPr id="36" name="Picture 35">
            <a:extLst>
              <a:ext uri="{FF2B5EF4-FFF2-40B4-BE49-F238E27FC236}">
                <a16:creationId xmlns:a16="http://schemas.microsoft.com/office/drawing/2014/main" id="{53A49F72-FC9C-405D-B121-81E86A1391EB}"/>
              </a:ext>
            </a:extLst>
          </p:cNvPr>
          <p:cNvPicPr>
            <a:picLocks noChangeAspect="1"/>
          </p:cNvPicPr>
          <p:nvPr/>
        </p:nvPicPr>
        <p:blipFill>
          <a:blip r:embed="rId3"/>
          <a:stretch>
            <a:fillRect/>
          </a:stretch>
        </p:blipFill>
        <p:spPr>
          <a:xfrm>
            <a:off x="560756" y="3329918"/>
            <a:ext cx="11041964" cy="3611209"/>
          </a:xfrm>
          <a:prstGeom prst="rect">
            <a:avLst/>
          </a:prstGeom>
        </p:spPr>
      </p:pic>
    </p:spTree>
    <p:extLst>
      <p:ext uri="{BB962C8B-B14F-4D97-AF65-F5344CB8AC3E}">
        <p14:creationId xmlns:p14="http://schemas.microsoft.com/office/powerpoint/2010/main" val="363915019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User Accounts</a:t>
            </a:r>
          </a:p>
        </p:txBody>
      </p:sp>
      <p:sp>
        <p:nvSpPr>
          <p:cNvPr id="6" name="Text Placeholder 5"/>
          <p:cNvSpPr>
            <a:spLocks noGrp="1"/>
          </p:cNvSpPr>
          <p:nvPr>
            <p:ph type="body" sz="quarter" idx="10"/>
          </p:nvPr>
        </p:nvSpPr>
        <p:spPr>
          <a:xfrm>
            <a:off x="584200" y="4530729"/>
            <a:ext cx="11018520" cy="1465016"/>
          </a:xfrm>
        </p:spPr>
        <p:txBody>
          <a:bodyPr/>
          <a:lstStyle/>
          <a:p>
            <a:r>
              <a:rPr lang="en-US" dirty="0"/>
              <a:t>All users must have a user account</a:t>
            </a:r>
          </a:p>
          <a:p>
            <a:r>
              <a:rPr lang="en-US" dirty="0"/>
              <a:t>The account is used for authentication and authorization</a:t>
            </a:r>
          </a:p>
          <a:p>
            <a:r>
              <a:rPr lang="en-US" dirty="0"/>
              <a:t>Identity Sources: Cloud, Directory-synchronized, and Guest </a:t>
            </a:r>
          </a:p>
        </p:txBody>
      </p:sp>
      <p:pic>
        <p:nvPicPr>
          <p:cNvPr id="5" name="Picture 4" descr="Screenshot of the All Users page. Several users are shown. The User Type and Source information is highlighted. ">
            <a:extLst>
              <a:ext uri="{FF2B5EF4-FFF2-40B4-BE49-F238E27FC236}">
                <a16:creationId xmlns:a16="http://schemas.microsoft.com/office/drawing/2014/main" id="{A6DD5C87-FF96-4EF6-BB5E-475269991C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4199" y="1435100"/>
            <a:ext cx="10091717" cy="2828142"/>
          </a:xfrm>
          <a:prstGeom prst="rect">
            <a:avLst/>
          </a:prstGeom>
          <a:noFill/>
          <a:ln>
            <a:solidFill>
              <a:schemeClr val="tx1"/>
            </a:solidFill>
          </a:ln>
        </p:spPr>
      </p:pic>
    </p:spTree>
    <p:extLst>
      <p:ext uri="{BB962C8B-B14F-4D97-AF65-F5344CB8AC3E}">
        <p14:creationId xmlns:p14="http://schemas.microsoft.com/office/powerpoint/2010/main" val="346706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Group Accounts</a:t>
            </a:r>
          </a:p>
        </p:txBody>
      </p:sp>
      <p:sp>
        <p:nvSpPr>
          <p:cNvPr id="3" name="Text Placeholder 2">
            <a:extLst>
              <a:ext uri="{FF2B5EF4-FFF2-40B4-BE49-F238E27FC236}">
                <a16:creationId xmlns:a16="http://schemas.microsoft.com/office/drawing/2014/main" id="{29FA23E7-56CC-4234-A79B-4833FD53B2B0}"/>
              </a:ext>
            </a:extLst>
          </p:cNvPr>
          <p:cNvSpPr>
            <a:spLocks noGrp="1"/>
          </p:cNvSpPr>
          <p:nvPr>
            <p:ph type="body" sz="quarter" idx="10"/>
          </p:nvPr>
        </p:nvSpPr>
        <p:spPr>
          <a:xfrm>
            <a:off x="586390" y="1434370"/>
            <a:ext cx="11018520" cy="5429179"/>
          </a:xfrm>
        </p:spPr>
        <p:txBody>
          <a:bodyPr/>
          <a:lstStyle/>
          <a:p>
            <a:pPr marL="457200" indent="-457200">
              <a:buFont typeface="Arial" panose="020B0604020202020204" pitchFamily="34" charset="0"/>
              <a:buChar char="•"/>
            </a:pPr>
            <a:r>
              <a:rPr lang="en-US" dirty="0"/>
              <a:t>Security groups</a:t>
            </a:r>
          </a:p>
          <a:p>
            <a:pPr marL="457200" indent="-457200">
              <a:buFont typeface="Arial" panose="020B0604020202020204" pitchFamily="34" charset="0"/>
              <a:buChar char="•"/>
            </a:pPr>
            <a:r>
              <a:rPr lang="en-US" dirty="0"/>
              <a:t>Distribution groups</a:t>
            </a:r>
          </a:p>
          <a:p>
            <a:pPr marL="457200" indent="-457200">
              <a:buFont typeface="Arial" panose="020B0604020202020204" pitchFamily="34" charset="0"/>
              <a:buChar char="•"/>
            </a:pPr>
            <a:r>
              <a:rPr lang="en-US" dirty="0"/>
              <a:t>Directly assigned</a:t>
            </a:r>
          </a:p>
          <a:p>
            <a:pPr marL="457200" indent="-457200">
              <a:buFont typeface="Arial" panose="020B0604020202020204" pitchFamily="34" charset="0"/>
              <a:buChar char="•"/>
            </a:pPr>
            <a:r>
              <a:rPr lang="en-US" dirty="0"/>
              <a:t>Dynamically assigned</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b="1" dirty="0"/>
              <a:t>New-</a:t>
            </a:r>
            <a:r>
              <a:rPr lang="en-US" b="1" dirty="0" err="1"/>
              <a:t>AzADGroup</a:t>
            </a:r>
            <a:r>
              <a:rPr lang="en-US" dirty="0"/>
              <a:t> -Description "Marketing" -DisplayName "Marketing" -MailEnabled $false -SecurityEnabled $true -MailNickName "Marketing"</a:t>
            </a:r>
          </a:p>
          <a:p>
            <a:pPr marL="457200" indent="-457200">
              <a:buFont typeface="Arial" panose="020B0604020202020204" pitchFamily="34" charset="0"/>
              <a:buChar char="•"/>
            </a:pPr>
            <a:endParaRPr lang="en-US" dirty="0"/>
          </a:p>
        </p:txBody>
      </p:sp>
      <p:pic>
        <p:nvPicPr>
          <p:cNvPr id="7" name="Picture 6" descr="Screenshot of the Users and Groups - All Groups page in the Azure Portal. All Groups is highlighted and three groups are shown: Group1, Group2, and Group3. The Group Type for each group is Security and the Membership Type is Assigned. ">
            <a:extLst>
              <a:ext uri="{FF2B5EF4-FFF2-40B4-BE49-F238E27FC236}">
                <a16:creationId xmlns:a16="http://schemas.microsoft.com/office/drawing/2014/main" id="{357E83DA-4AA3-4452-A627-4811BFCE1EA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48855" y="1435100"/>
            <a:ext cx="5290013" cy="3053773"/>
          </a:xfrm>
          <a:prstGeom prst="rect">
            <a:avLst/>
          </a:prstGeom>
          <a:noFill/>
          <a:ln>
            <a:solidFill>
              <a:schemeClr val="tx1"/>
            </a:solidFill>
          </a:ln>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838200" y="723578"/>
            <a:ext cx="4595071" cy="1645501"/>
          </a:xfrm>
        </p:spPr>
        <p:txBody>
          <a:bodyPr vert="horz" lIns="91440" tIns="45720" rIns="91440" bIns="45720" rtlCol="0" anchor="ctr">
            <a:normAutofit/>
          </a:bodyPr>
          <a:lstStyle/>
          <a:p>
            <a:pPr defTabSz="914400">
              <a:lnSpc>
                <a:spcPct val="90000"/>
              </a:lnSpc>
            </a:pPr>
            <a:r>
              <a:rPr lang="en-US" sz="4400" dirty="0">
                <a:solidFill>
                  <a:schemeClr val="tx1"/>
                </a:solidFill>
                <a:ea typeface="+mj-ea"/>
                <a:cs typeface="+mj-cs"/>
              </a:rPr>
              <a:t>Role Assignment</a:t>
            </a:r>
          </a:p>
        </p:txBody>
      </p:sp>
      <p:sp>
        <p:nvSpPr>
          <p:cNvPr id="3" name="Text Placeholder 2">
            <a:extLst>
              <a:ext uri="{FF2B5EF4-FFF2-40B4-BE49-F238E27FC236}">
                <a16:creationId xmlns:a16="http://schemas.microsoft.com/office/drawing/2014/main" id="{29FA23E7-56CC-4234-A79B-4833FD53B2B0}"/>
              </a:ext>
            </a:extLst>
          </p:cNvPr>
          <p:cNvSpPr>
            <a:spLocks noGrp="1"/>
          </p:cNvSpPr>
          <p:nvPr>
            <p:ph type="body" sz="quarter" idx="10"/>
          </p:nvPr>
        </p:nvSpPr>
        <p:spPr>
          <a:xfrm>
            <a:off x="324908" y="2226365"/>
            <a:ext cx="5220591" cy="3950597"/>
          </a:xfrm>
        </p:spPr>
        <p:txBody>
          <a:bodyPr vert="horz" lIns="91440" tIns="45720" rIns="91440" bIns="45720" rtlCol="0">
            <a:normAutofit lnSpcReduction="10000"/>
          </a:bodyPr>
          <a:lstStyle/>
          <a:p>
            <a:pPr indent="-228600" defTabSz="914400">
              <a:lnSpc>
                <a:spcPct val="90000"/>
              </a:lnSpc>
              <a:buFont typeface="Arial" panose="020B0604020202020204" pitchFamily="34" charset="0"/>
              <a:buChar char="•"/>
            </a:pPr>
            <a:r>
              <a:rPr lang="en-US" sz="1800" dirty="0">
                <a:solidFill>
                  <a:schemeClr val="tx1"/>
                </a:solidFill>
                <a:latin typeface="+mn-lt"/>
                <a:cs typeface="+mn-cs"/>
              </a:rPr>
              <a:t>Users</a:t>
            </a:r>
          </a:p>
          <a:p>
            <a:pPr marL="685800" lvl="1" indent="-228600" defTabSz="914400">
              <a:lnSpc>
                <a:spcPct val="90000"/>
              </a:lnSpc>
              <a:buFont typeface="Arial" panose="020B0604020202020204" pitchFamily="34" charset="0"/>
              <a:buChar char="•"/>
            </a:pPr>
            <a:r>
              <a:rPr lang="en-US" sz="1800" dirty="0">
                <a:solidFill>
                  <a:schemeClr val="tx1"/>
                </a:solidFill>
              </a:rPr>
              <a:t>Assigned to organizational users in the AD associated with the subscription</a:t>
            </a:r>
          </a:p>
          <a:p>
            <a:pPr marL="685800" lvl="1" indent="-228600" defTabSz="914400">
              <a:lnSpc>
                <a:spcPct val="90000"/>
              </a:lnSpc>
              <a:buFont typeface="Arial" panose="020B0604020202020204" pitchFamily="34" charset="0"/>
              <a:buChar char="•"/>
            </a:pPr>
            <a:r>
              <a:rPr lang="en-US" sz="1800" dirty="0">
                <a:solidFill>
                  <a:schemeClr val="tx1"/>
                </a:solidFill>
              </a:rPr>
              <a:t>Or, external Microsoft accounts in the same directory</a:t>
            </a:r>
          </a:p>
          <a:p>
            <a:pPr indent="-228600" defTabSz="914400">
              <a:lnSpc>
                <a:spcPct val="90000"/>
              </a:lnSpc>
              <a:buFont typeface="Arial" panose="020B0604020202020204" pitchFamily="34" charset="0"/>
              <a:buChar char="•"/>
            </a:pPr>
            <a:r>
              <a:rPr lang="en-US" sz="1800" dirty="0">
                <a:solidFill>
                  <a:schemeClr val="tx1"/>
                </a:solidFill>
                <a:latin typeface="+mn-lt"/>
                <a:cs typeface="+mn-cs"/>
              </a:rPr>
              <a:t>Groups</a:t>
            </a:r>
          </a:p>
          <a:p>
            <a:pPr marL="685800" lvl="1" indent="-228600" defTabSz="914400">
              <a:lnSpc>
                <a:spcPct val="90000"/>
              </a:lnSpc>
              <a:buFont typeface="Arial" panose="020B0604020202020204" pitchFamily="34" charset="0"/>
              <a:buChar char="•"/>
            </a:pPr>
            <a:r>
              <a:rPr lang="en-US" sz="1800" dirty="0">
                <a:solidFill>
                  <a:schemeClr val="tx1"/>
                </a:solidFill>
              </a:rPr>
              <a:t>Assigned to Azure AD security groups</a:t>
            </a:r>
          </a:p>
          <a:p>
            <a:pPr marL="685800" lvl="1" indent="-228600" defTabSz="914400">
              <a:lnSpc>
                <a:spcPct val="90000"/>
              </a:lnSpc>
              <a:buFont typeface="Arial" panose="020B0604020202020204" pitchFamily="34" charset="0"/>
              <a:buChar char="•"/>
            </a:pPr>
            <a:r>
              <a:rPr lang="en-US" sz="1800" dirty="0">
                <a:solidFill>
                  <a:schemeClr val="tx1"/>
                </a:solidFill>
              </a:rPr>
              <a:t>Best practice: manage access through groups, adding roles, and assigning users</a:t>
            </a:r>
          </a:p>
          <a:p>
            <a:pPr indent="-228600" defTabSz="914400">
              <a:lnSpc>
                <a:spcPct val="90000"/>
              </a:lnSpc>
              <a:buFont typeface="Arial" panose="020B0604020202020204" pitchFamily="34" charset="0"/>
              <a:buChar char="•"/>
            </a:pPr>
            <a:r>
              <a:rPr lang="en-US" sz="1800" dirty="0">
                <a:solidFill>
                  <a:schemeClr val="tx1"/>
                </a:solidFill>
                <a:latin typeface="+mn-lt"/>
                <a:cs typeface="+mn-cs"/>
              </a:rPr>
              <a:t>Service Principals</a:t>
            </a:r>
          </a:p>
          <a:p>
            <a:pPr marL="685800" lvl="1" indent="-228600" defTabSz="914400">
              <a:lnSpc>
                <a:spcPct val="90000"/>
              </a:lnSpc>
              <a:buFont typeface="Arial" panose="020B0604020202020204" pitchFamily="34" charset="0"/>
              <a:buChar char="•"/>
            </a:pPr>
            <a:r>
              <a:rPr lang="en-US" sz="1800" dirty="0">
                <a:solidFill>
                  <a:schemeClr val="tx1"/>
                </a:solidFill>
              </a:rPr>
              <a:t>Service identities represented as service principals in the directory</a:t>
            </a:r>
          </a:p>
          <a:p>
            <a:pPr marL="685800" lvl="1" indent="-228600" defTabSz="914400">
              <a:lnSpc>
                <a:spcPct val="90000"/>
              </a:lnSpc>
              <a:buFont typeface="Arial" panose="020B0604020202020204" pitchFamily="34" charset="0"/>
              <a:buChar char="•"/>
            </a:pPr>
            <a:r>
              <a:rPr lang="en-US" sz="1800" dirty="0">
                <a:solidFill>
                  <a:schemeClr val="tx1"/>
                </a:solidFill>
              </a:rPr>
              <a:t>Authenticate with Azure AD and securely communicate with one another</a:t>
            </a:r>
          </a:p>
          <a:p>
            <a:pPr marL="457200" indent="-228600" defTabSz="914400">
              <a:lnSpc>
                <a:spcPct val="90000"/>
              </a:lnSpc>
              <a:buFont typeface="Arial" panose="020B0604020202020204" pitchFamily="34" charset="0"/>
              <a:buChar char="•"/>
            </a:pPr>
            <a:endParaRPr lang="en-US" sz="1800" dirty="0">
              <a:solidFill>
                <a:schemeClr val="tx1"/>
              </a:solidFill>
              <a:latin typeface="+mn-lt"/>
              <a:cs typeface="+mn-cs"/>
            </a:endParaRPr>
          </a:p>
          <a:p>
            <a:pPr marL="457200" indent="-228600" defTabSz="914400">
              <a:lnSpc>
                <a:spcPct val="90000"/>
              </a:lnSpc>
              <a:buFont typeface="Arial" panose="020B0604020202020204" pitchFamily="34" charset="0"/>
              <a:buChar char="•"/>
            </a:pPr>
            <a:endParaRPr lang="en-US" sz="18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1800" dirty="0">
              <a:solidFill>
                <a:schemeClr val="tx1"/>
              </a:solidFill>
              <a:latin typeface="+mn-lt"/>
              <a:cs typeface="+mn-cs"/>
            </a:endParaRPr>
          </a:p>
        </p:txBody>
      </p:sp>
      <p:sp>
        <p:nvSpPr>
          <p:cNvPr id="22" name="Rectangle 21">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Graphic 15">
            <a:extLst>
              <a:ext uri="{FF2B5EF4-FFF2-40B4-BE49-F238E27FC236}">
                <a16:creationId xmlns:a16="http://schemas.microsoft.com/office/drawing/2014/main" id="{76BBEC61-B3FD-4608-A0C9-B71B1AF201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61937" y="321734"/>
            <a:ext cx="2082258" cy="2739814"/>
          </a:xfrm>
          <a:prstGeom prst="rect">
            <a:avLst/>
          </a:prstGeom>
        </p:spPr>
      </p:pic>
      <p:sp>
        <p:nvSpPr>
          <p:cNvPr id="28" name="Rectangle 27">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Graphic 13">
            <a:extLst>
              <a:ext uri="{FF2B5EF4-FFF2-40B4-BE49-F238E27FC236}">
                <a16:creationId xmlns:a16="http://schemas.microsoft.com/office/drawing/2014/main" id="{713716D7-339E-48F0-9836-C806E983EC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02775" y="509482"/>
            <a:ext cx="2364317" cy="2364317"/>
          </a:xfrm>
          <a:prstGeom prst="rect">
            <a:avLst/>
          </a:prstGeom>
        </p:spPr>
      </p:pic>
      <p:pic>
        <p:nvPicPr>
          <p:cNvPr id="10" name="Graphic 9">
            <a:extLst>
              <a:ext uri="{FF2B5EF4-FFF2-40B4-BE49-F238E27FC236}">
                <a16:creationId xmlns:a16="http://schemas.microsoft.com/office/drawing/2014/main" id="{83A175CE-CDC1-4A7D-9840-1A577214D0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64051" y="3796452"/>
            <a:ext cx="2559898" cy="2559898"/>
          </a:xfrm>
          <a:prstGeom prst="rect">
            <a:avLst/>
          </a:prstGeom>
        </p:spPr>
      </p:pic>
    </p:spTree>
    <p:extLst>
      <p:ext uri="{BB962C8B-B14F-4D97-AF65-F5344CB8AC3E}">
        <p14:creationId xmlns:p14="http://schemas.microsoft.com/office/powerpoint/2010/main" val="2915347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2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itle 16"/>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pPr>
            <a:r>
              <a:rPr lang="en-US" sz="2600" kern="1200">
                <a:solidFill>
                  <a:srgbClr val="FFFFFF"/>
                </a:solidFill>
                <a:latin typeface="+mj-lt"/>
                <a:ea typeface="+mj-ea"/>
                <a:cs typeface="+mj-cs"/>
              </a:rPr>
              <a:t>RBAC Roles</a:t>
            </a:r>
          </a:p>
        </p:txBody>
      </p:sp>
      <p:pic>
        <p:nvPicPr>
          <p:cNvPr id="6" name="Picture 5" descr="Screenshot of the Add Access Control (IAM) page in the Azure Portal. Two users are shown: Owner and Virtual Machine Contributor. ">
            <a:extLst>
              <a:ext uri="{FF2B5EF4-FFF2-40B4-BE49-F238E27FC236}">
                <a16:creationId xmlns:a16="http://schemas.microsoft.com/office/drawing/2014/main" id="{0C933A9C-38FF-47FE-9104-83EC8D609737}"/>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4038600" y="1762672"/>
            <a:ext cx="7188199" cy="2192400"/>
          </a:xfrm>
          <a:prstGeom prst="rect">
            <a:avLst/>
          </a:prstGeom>
          <a:noFill/>
        </p:spPr>
      </p:pic>
      <p:sp>
        <p:nvSpPr>
          <p:cNvPr id="7" name="Text Placeholder 5">
            <a:extLst>
              <a:ext uri="{FF2B5EF4-FFF2-40B4-BE49-F238E27FC236}">
                <a16:creationId xmlns:a16="http://schemas.microsoft.com/office/drawing/2014/main" id="{72DE4147-5B22-419A-BF51-E562C5482ECF}"/>
              </a:ext>
            </a:extLst>
          </p:cNvPr>
          <p:cNvSpPr>
            <a:spLocks noGrp="1"/>
          </p:cNvSpPr>
          <p:nvPr>
            <p:ph type="body" sz="quarter" idx="10"/>
          </p:nvPr>
        </p:nvSpPr>
        <p:spPr>
          <a:xfrm>
            <a:off x="4038600" y="4884873"/>
            <a:ext cx="7188199" cy="1292090"/>
          </a:xfrm>
        </p:spPr>
        <p:txBody>
          <a:bodyPr vert="horz" lIns="91440" tIns="45720" rIns="91440" bIns="45720" rtlCol="0">
            <a:normAutofit/>
          </a:bodyPr>
          <a:lstStyle/>
          <a:p>
            <a:pPr defTabSz="914400">
              <a:lnSpc>
                <a:spcPct val="90000"/>
              </a:lnSpc>
              <a:buFont typeface="Arial" panose="020B0604020202020204" pitchFamily="34" charset="0"/>
              <a:buChar char="•"/>
            </a:pPr>
            <a:r>
              <a:rPr lang="en-US" sz="1800" dirty="0">
                <a:solidFill>
                  <a:schemeClr val="tx1"/>
                </a:solidFill>
                <a:latin typeface="+mn-lt"/>
                <a:cs typeface="+mn-cs"/>
              </a:rPr>
              <a:t>Owner can manage everything, including access</a:t>
            </a:r>
          </a:p>
          <a:p>
            <a:pPr defTabSz="914400">
              <a:lnSpc>
                <a:spcPct val="90000"/>
              </a:lnSpc>
              <a:buFont typeface="Arial" panose="020B0604020202020204" pitchFamily="34" charset="0"/>
              <a:buChar char="•"/>
            </a:pPr>
            <a:r>
              <a:rPr lang="en-US" sz="1800" dirty="0">
                <a:solidFill>
                  <a:schemeClr val="tx1"/>
                </a:solidFill>
                <a:latin typeface="+mn-lt"/>
                <a:cs typeface="+mn-cs"/>
              </a:rPr>
              <a:t>Contributors can manage everything except access</a:t>
            </a:r>
          </a:p>
          <a:p>
            <a:pPr defTabSz="914400">
              <a:lnSpc>
                <a:spcPct val="90000"/>
              </a:lnSpc>
              <a:buFont typeface="Arial" panose="020B0604020202020204" pitchFamily="34" charset="0"/>
              <a:buChar char="•"/>
            </a:pPr>
            <a:r>
              <a:rPr lang="en-US" sz="1800" dirty="0">
                <a:solidFill>
                  <a:schemeClr val="tx1"/>
                </a:solidFill>
                <a:latin typeface="+mn-lt"/>
                <a:cs typeface="+mn-cs"/>
              </a:rPr>
              <a:t>Readers can view everything but can't make changes</a:t>
            </a:r>
          </a:p>
        </p:txBody>
      </p:sp>
    </p:spTree>
    <p:extLst>
      <p:ext uri="{BB962C8B-B14F-4D97-AF65-F5344CB8AC3E}">
        <p14:creationId xmlns:p14="http://schemas.microsoft.com/office/powerpoint/2010/main" val="46779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F467A-85FF-409B-BBCD-59722799D3F0}"/>
              </a:ext>
            </a:extLst>
          </p:cNvPr>
          <p:cNvSpPr>
            <a:spLocks noGrp="1"/>
          </p:cNvSpPr>
          <p:nvPr>
            <p:ph type="title"/>
          </p:nvPr>
        </p:nvSpPr>
        <p:spPr/>
        <p:txBody>
          <a:bodyPr/>
          <a:lstStyle/>
          <a:p>
            <a:r>
              <a:rPr lang="en-US" dirty="0"/>
              <a:t>RBAC Scopes &amp; Inheritance</a:t>
            </a:r>
          </a:p>
        </p:txBody>
      </p:sp>
      <p:sp>
        <p:nvSpPr>
          <p:cNvPr id="3" name="Rounded Rectangle 29">
            <a:extLst>
              <a:ext uri="{FF2B5EF4-FFF2-40B4-BE49-F238E27FC236}">
                <a16:creationId xmlns:a16="http://schemas.microsoft.com/office/drawing/2014/main" id="{561932AF-6931-42F9-8DCC-CF5D4E7C1664}"/>
              </a:ext>
            </a:extLst>
          </p:cNvPr>
          <p:cNvSpPr/>
          <p:nvPr/>
        </p:nvSpPr>
        <p:spPr bwMode="auto">
          <a:xfrm>
            <a:off x="4201388" y="3587241"/>
            <a:ext cx="2494017" cy="2220686"/>
          </a:xfrm>
          <a:prstGeom prst="roundRect">
            <a:avLst/>
          </a:prstGeom>
          <a:solidFill>
            <a:schemeClr val="accent6"/>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ounded Rectangle 28">
            <a:extLst>
              <a:ext uri="{FF2B5EF4-FFF2-40B4-BE49-F238E27FC236}">
                <a16:creationId xmlns:a16="http://schemas.microsoft.com/office/drawing/2014/main" id="{64AB5F42-A62F-43BD-AA3E-56F0B32D844C}"/>
              </a:ext>
            </a:extLst>
          </p:cNvPr>
          <p:cNvSpPr/>
          <p:nvPr/>
        </p:nvSpPr>
        <p:spPr bwMode="auto">
          <a:xfrm>
            <a:off x="1790896" y="3581390"/>
            <a:ext cx="1947553" cy="2220686"/>
          </a:xfrm>
          <a:prstGeom prst="roundRect">
            <a:avLst/>
          </a:prstGeom>
          <a:solidFill>
            <a:schemeClr val="accent6"/>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TextBox 12">
            <a:extLst>
              <a:ext uri="{FF2B5EF4-FFF2-40B4-BE49-F238E27FC236}">
                <a16:creationId xmlns:a16="http://schemas.microsoft.com/office/drawing/2014/main" id="{C0B30DC5-4AEC-4274-92AD-C900F316AA1D}"/>
              </a:ext>
            </a:extLst>
          </p:cNvPr>
          <p:cNvSpPr txBox="1"/>
          <p:nvPr/>
        </p:nvSpPr>
        <p:spPr>
          <a:xfrm>
            <a:off x="2079051" y="5275675"/>
            <a:ext cx="415050" cy="2215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6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Web</a:t>
            </a:r>
          </a:p>
        </p:txBody>
      </p:sp>
      <p:sp>
        <p:nvSpPr>
          <p:cNvPr id="14" name="TextBox 13">
            <a:extLst>
              <a:ext uri="{FF2B5EF4-FFF2-40B4-BE49-F238E27FC236}">
                <a16:creationId xmlns:a16="http://schemas.microsoft.com/office/drawing/2014/main" id="{B4EA701F-CAB5-4DAE-96C1-81FF4B9A8F8A}"/>
              </a:ext>
            </a:extLst>
          </p:cNvPr>
          <p:cNvSpPr txBox="1"/>
          <p:nvPr/>
        </p:nvSpPr>
        <p:spPr>
          <a:xfrm>
            <a:off x="3022690" y="5275675"/>
            <a:ext cx="360676" cy="2215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6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SQL</a:t>
            </a:r>
          </a:p>
        </p:txBody>
      </p:sp>
      <p:sp>
        <p:nvSpPr>
          <p:cNvPr id="15" name="TextBox 14">
            <a:extLst>
              <a:ext uri="{FF2B5EF4-FFF2-40B4-BE49-F238E27FC236}">
                <a16:creationId xmlns:a16="http://schemas.microsoft.com/office/drawing/2014/main" id="{4495FA9A-D4D8-4649-B530-7A16BA9625F5}"/>
              </a:ext>
            </a:extLst>
          </p:cNvPr>
          <p:cNvSpPr txBox="1"/>
          <p:nvPr/>
        </p:nvSpPr>
        <p:spPr>
          <a:xfrm>
            <a:off x="4505889" y="5299425"/>
            <a:ext cx="312586" cy="2215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6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VM</a:t>
            </a:r>
          </a:p>
        </p:txBody>
      </p:sp>
      <p:sp>
        <p:nvSpPr>
          <p:cNvPr id="16" name="TextBox 15">
            <a:extLst>
              <a:ext uri="{FF2B5EF4-FFF2-40B4-BE49-F238E27FC236}">
                <a16:creationId xmlns:a16="http://schemas.microsoft.com/office/drawing/2014/main" id="{411EDCFC-7FBD-48A7-855F-5982D09E9980}"/>
              </a:ext>
            </a:extLst>
          </p:cNvPr>
          <p:cNvSpPr txBox="1"/>
          <p:nvPr/>
        </p:nvSpPr>
        <p:spPr>
          <a:xfrm>
            <a:off x="5207953" y="5305119"/>
            <a:ext cx="335028" cy="2215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6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NIC</a:t>
            </a:r>
          </a:p>
        </p:txBody>
      </p:sp>
      <p:sp>
        <p:nvSpPr>
          <p:cNvPr id="17" name="TextBox 16">
            <a:extLst>
              <a:ext uri="{FF2B5EF4-FFF2-40B4-BE49-F238E27FC236}">
                <a16:creationId xmlns:a16="http://schemas.microsoft.com/office/drawing/2014/main" id="{AD829A94-2010-450E-A19F-376F9AB9CCDA}"/>
              </a:ext>
            </a:extLst>
          </p:cNvPr>
          <p:cNvSpPr txBox="1"/>
          <p:nvPr/>
        </p:nvSpPr>
        <p:spPr>
          <a:xfrm>
            <a:off x="5980499" y="5305050"/>
            <a:ext cx="469680" cy="2215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6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Disks</a:t>
            </a:r>
          </a:p>
        </p:txBody>
      </p:sp>
      <p:cxnSp>
        <p:nvCxnSpPr>
          <p:cNvPr id="18" name="Elbow Connector 31">
            <a:extLst>
              <a:ext uri="{FF2B5EF4-FFF2-40B4-BE49-F238E27FC236}">
                <a16:creationId xmlns:a16="http://schemas.microsoft.com/office/drawing/2014/main" id="{269A7E0D-DCAD-474E-8E41-60823D63FB3D}"/>
              </a:ext>
            </a:extLst>
          </p:cNvPr>
          <p:cNvCxnSpPr>
            <a:cxnSpLocks/>
          </p:cNvCxnSpPr>
          <p:nvPr/>
        </p:nvCxnSpPr>
        <p:spPr>
          <a:xfrm rot="5400000">
            <a:off x="2337860" y="4319429"/>
            <a:ext cx="291267" cy="456978"/>
          </a:xfrm>
          <a:prstGeom prst="bentConnector3">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Elbow Connector 33">
            <a:extLst>
              <a:ext uri="{FF2B5EF4-FFF2-40B4-BE49-F238E27FC236}">
                <a16:creationId xmlns:a16="http://schemas.microsoft.com/office/drawing/2014/main" id="{E01ADADC-7E53-4DFB-8BCA-52DD15AD9F78}"/>
              </a:ext>
            </a:extLst>
          </p:cNvPr>
          <p:cNvCxnSpPr>
            <a:cxnSpLocks/>
          </p:cNvCxnSpPr>
          <p:nvPr/>
        </p:nvCxnSpPr>
        <p:spPr>
          <a:xfrm rot="16200000" flipH="1">
            <a:off x="2800432" y="4313835"/>
            <a:ext cx="291267" cy="468166"/>
          </a:xfrm>
          <a:prstGeom prst="bentConnector3">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Elbow Connector 35">
            <a:extLst>
              <a:ext uri="{FF2B5EF4-FFF2-40B4-BE49-F238E27FC236}">
                <a16:creationId xmlns:a16="http://schemas.microsoft.com/office/drawing/2014/main" id="{50A70E3E-1BF0-432D-984C-8AA5E4F22C22}"/>
              </a:ext>
            </a:extLst>
          </p:cNvPr>
          <p:cNvCxnSpPr>
            <a:cxnSpLocks/>
          </p:cNvCxnSpPr>
          <p:nvPr/>
        </p:nvCxnSpPr>
        <p:spPr>
          <a:xfrm rot="5400000">
            <a:off x="4870382" y="4208458"/>
            <a:ext cx="316476" cy="732874"/>
          </a:xfrm>
          <a:prstGeom prst="bentConnector3">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Elbow Connector 37">
            <a:extLst>
              <a:ext uri="{FF2B5EF4-FFF2-40B4-BE49-F238E27FC236}">
                <a16:creationId xmlns:a16="http://schemas.microsoft.com/office/drawing/2014/main" id="{0C485604-1321-4DF1-B108-41CAE4B7EA2C}"/>
              </a:ext>
            </a:extLst>
          </p:cNvPr>
          <p:cNvCxnSpPr>
            <a:cxnSpLocks/>
          </p:cNvCxnSpPr>
          <p:nvPr/>
        </p:nvCxnSpPr>
        <p:spPr>
          <a:xfrm rot="5400000">
            <a:off x="5230692" y="4580832"/>
            <a:ext cx="328541" cy="190"/>
          </a:xfrm>
          <a:prstGeom prst="bentConnector3">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Elbow Connector 39">
            <a:extLst>
              <a:ext uri="{FF2B5EF4-FFF2-40B4-BE49-F238E27FC236}">
                <a16:creationId xmlns:a16="http://schemas.microsoft.com/office/drawing/2014/main" id="{6B2B92A0-CEDB-4B81-AE16-91BF08C86E43}"/>
              </a:ext>
            </a:extLst>
          </p:cNvPr>
          <p:cNvCxnSpPr>
            <a:cxnSpLocks/>
          </p:cNvCxnSpPr>
          <p:nvPr/>
        </p:nvCxnSpPr>
        <p:spPr>
          <a:xfrm rot="16200000" flipH="1">
            <a:off x="5631303" y="4180411"/>
            <a:ext cx="323319" cy="795810"/>
          </a:xfrm>
          <a:prstGeom prst="bentConnector3">
            <a:avLst>
              <a:gd name="adj1"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Elbow Connector 46">
            <a:extLst>
              <a:ext uri="{FF2B5EF4-FFF2-40B4-BE49-F238E27FC236}">
                <a16:creationId xmlns:a16="http://schemas.microsoft.com/office/drawing/2014/main" id="{CF7E7C03-520C-48A5-BBED-7C2A4E266A19}"/>
              </a:ext>
            </a:extLst>
          </p:cNvPr>
          <p:cNvCxnSpPr>
            <a:cxnSpLocks/>
            <a:endCxn id="4" idx="0"/>
          </p:cNvCxnSpPr>
          <p:nvPr/>
        </p:nvCxnSpPr>
        <p:spPr>
          <a:xfrm rot="5400000">
            <a:off x="3029320" y="2546022"/>
            <a:ext cx="770721" cy="1300014"/>
          </a:xfrm>
          <a:prstGeom prst="bentConnector3">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Elbow Connector 48">
            <a:extLst>
              <a:ext uri="{FF2B5EF4-FFF2-40B4-BE49-F238E27FC236}">
                <a16:creationId xmlns:a16="http://schemas.microsoft.com/office/drawing/2014/main" id="{7070B467-85EF-42BA-A2E5-C8028F447232}"/>
              </a:ext>
            </a:extLst>
          </p:cNvPr>
          <p:cNvCxnSpPr>
            <a:cxnSpLocks/>
            <a:endCxn id="3" idx="0"/>
          </p:cNvCxnSpPr>
          <p:nvPr/>
        </p:nvCxnSpPr>
        <p:spPr>
          <a:xfrm rot="16200000" flipH="1">
            <a:off x="4368256" y="2507100"/>
            <a:ext cx="776572" cy="1383710"/>
          </a:xfrm>
          <a:prstGeom prst="bentConnector3">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Down Arrow 49">
            <a:extLst>
              <a:ext uri="{FF2B5EF4-FFF2-40B4-BE49-F238E27FC236}">
                <a16:creationId xmlns:a16="http://schemas.microsoft.com/office/drawing/2014/main" id="{E73F8095-E63F-4D5C-A73B-BCF28DEC511D}"/>
              </a:ext>
            </a:extLst>
          </p:cNvPr>
          <p:cNvSpPr/>
          <p:nvPr/>
        </p:nvSpPr>
        <p:spPr bwMode="auto">
          <a:xfrm>
            <a:off x="7325477" y="2396952"/>
            <a:ext cx="475013" cy="3550722"/>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D5D69957-90D9-40F3-B961-B6259ABB0E60}"/>
              </a:ext>
            </a:extLst>
          </p:cNvPr>
          <p:cNvSpPr txBox="1"/>
          <p:nvPr/>
        </p:nvSpPr>
        <p:spPr>
          <a:xfrm rot="16200000">
            <a:off x="5686368" y="3845378"/>
            <a:ext cx="2968831" cy="334961"/>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Access is Inherited</a:t>
            </a:r>
          </a:p>
        </p:txBody>
      </p:sp>
      <p:pic>
        <p:nvPicPr>
          <p:cNvPr id="27" name="Picture 26">
            <a:extLst>
              <a:ext uri="{FF2B5EF4-FFF2-40B4-BE49-F238E27FC236}">
                <a16:creationId xmlns:a16="http://schemas.microsoft.com/office/drawing/2014/main" id="{5E8365CF-75D7-476B-926B-BCDD833CC8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33988" y="2346879"/>
            <a:ext cx="543018" cy="543018"/>
          </a:xfrm>
          <a:prstGeom prst="rect">
            <a:avLst/>
          </a:prstGeom>
        </p:spPr>
      </p:pic>
      <p:pic>
        <p:nvPicPr>
          <p:cNvPr id="28" name="Picture 27">
            <a:extLst>
              <a:ext uri="{FF2B5EF4-FFF2-40B4-BE49-F238E27FC236}">
                <a16:creationId xmlns:a16="http://schemas.microsoft.com/office/drawing/2014/main" id="{DA3E4A2B-F203-42AF-9828-198216EF77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88000" y="2346242"/>
            <a:ext cx="543018" cy="543018"/>
          </a:xfrm>
          <a:prstGeom prst="rect">
            <a:avLst/>
          </a:prstGeom>
        </p:spPr>
      </p:pic>
      <p:pic>
        <p:nvPicPr>
          <p:cNvPr id="29" name="Picture 28">
            <a:extLst>
              <a:ext uri="{FF2B5EF4-FFF2-40B4-BE49-F238E27FC236}">
                <a16:creationId xmlns:a16="http://schemas.microsoft.com/office/drawing/2014/main" id="{A1D0BD30-4A17-4C9C-80FB-77139522C0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4509" y="2354198"/>
            <a:ext cx="543018" cy="543018"/>
          </a:xfrm>
          <a:prstGeom prst="rect">
            <a:avLst/>
          </a:prstGeom>
        </p:spPr>
      </p:pic>
      <p:sp>
        <p:nvSpPr>
          <p:cNvPr id="30" name="TextBox 29">
            <a:extLst>
              <a:ext uri="{FF2B5EF4-FFF2-40B4-BE49-F238E27FC236}">
                <a16:creationId xmlns:a16="http://schemas.microsoft.com/office/drawing/2014/main" id="{95AF3DDC-2F6A-4EE8-8E9D-D2C7E5BEA39F}"/>
              </a:ext>
            </a:extLst>
          </p:cNvPr>
          <p:cNvSpPr txBox="1"/>
          <p:nvPr/>
        </p:nvSpPr>
        <p:spPr>
          <a:xfrm>
            <a:off x="8410616" y="2889260"/>
            <a:ext cx="599523" cy="2215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6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Owner</a:t>
            </a:r>
          </a:p>
        </p:txBody>
      </p:sp>
      <p:sp>
        <p:nvSpPr>
          <p:cNvPr id="31" name="TextBox 30">
            <a:extLst>
              <a:ext uri="{FF2B5EF4-FFF2-40B4-BE49-F238E27FC236}">
                <a16:creationId xmlns:a16="http://schemas.microsoft.com/office/drawing/2014/main" id="{A25760C2-4450-47F5-AB11-0FF20EFD2F32}"/>
              </a:ext>
            </a:extLst>
          </p:cNvPr>
          <p:cNvSpPr txBox="1"/>
          <p:nvPr/>
        </p:nvSpPr>
        <p:spPr>
          <a:xfrm>
            <a:off x="9428142" y="2901134"/>
            <a:ext cx="1048364" cy="2215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6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Contributor</a:t>
            </a:r>
          </a:p>
        </p:txBody>
      </p:sp>
      <p:sp>
        <p:nvSpPr>
          <p:cNvPr id="32" name="TextBox 31">
            <a:extLst>
              <a:ext uri="{FF2B5EF4-FFF2-40B4-BE49-F238E27FC236}">
                <a16:creationId xmlns:a16="http://schemas.microsoft.com/office/drawing/2014/main" id="{7A1D1761-49D7-488D-84AB-649484126A10}"/>
              </a:ext>
            </a:extLst>
          </p:cNvPr>
          <p:cNvSpPr txBox="1"/>
          <p:nvPr/>
        </p:nvSpPr>
        <p:spPr>
          <a:xfrm>
            <a:off x="10904624" y="2897216"/>
            <a:ext cx="629083" cy="2215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6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Reader</a:t>
            </a:r>
          </a:p>
        </p:txBody>
      </p:sp>
      <p:pic>
        <p:nvPicPr>
          <p:cNvPr id="33" name="Picture 32">
            <a:extLst>
              <a:ext uri="{FF2B5EF4-FFF2-40B4-BE49-F238E27FC236}">
                <a16:creationId xmlns:a16="http://schemas.microsoft.com/office/drawing/2014/main" id="{DDDDCE08-9312-409B-BC09-668A24C17F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33988" y="3686762"/>
            <a:ext cx="543018" cy="543018"/>
          </a:xfrm>
          <a:prstGeom prst="rect">
            <a:avLst/>
          </a:prstGeom>
        </p:spPr>
      </p:pic>
      <p:pic>
        <p:nvPicPr>
          <p:cNvPr id="34" name="Picture 33">
            <a:extLst>
              <a:ext uri="{FF2B5EF4-FFF2-40B4-BE49-F238E27FC236}">
                <a16:creationId xmlns:a16="http://schemas.microsoft.com/office/drawing/2014/main" id="{C4DB3780-2778-4113-8A3C-7D70A36C6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88000" y="3686125"/>
            <a:ext cx="543018" cy="543018"/>
          </a:xfrm>
          <a:prstGeom prst="rect">
            <a:avLst/>
          </a:prstGeom>
        </p:spPr>
      </p:pic>
      <p:pic>
        <p:nvPicPr>
          <p:cNvPr id="35" name="Picture 34">
            <a:extLst>
              <a:ext uri="{FF2B5EF4-FFF2-40B4-BE49-F238E27FC236}">
                <a16:creationId xmlns:a16="http://schemas.microsoft.com/office/drawing/2014/main" id="{A8D34D31-FEB4-498C-BD7C-EAECA9F414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4509" y="3694081"/>
            <a:ext cx="543018" cy="543018"/>
          </a:xfrm>
          <a:prstGeom prst="rect">
            <a:avLst/>
          </a:prstGeom>
        </p:spPr>
      </p:pic>
      <p:sp>
        <p:nvSpPr>
          <p:cNvPr id="36" name="TextBox 35">
            <a:extLst>
              <a:ext uri="{FF2B5EF4-FFF2-40B4-BE49-F238E27FC236}">
                <a16:creationId xmlns:a16="http://schemas.microsoft.com/office/drawing/2014/main" id="{6983B103-F803-4475-A3E4-7051D1D562A0}"/>
              </a:ext>
            </a:extLst>
          </p:cNvPr>
          <p:cNvSpPr txBox="1"/>
          <p:nvPr/>
        </p:nvSpPr>
        <p:spPr>
          <a:xfrm>
            <a:off x="8410616" y="4229143"/>
            <a:ext cx="599523" cy="2215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6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Owner</a:t>
            </a:r>
          </a:p>
        </p:txBody>
      </p:sp>
      <p:sp>
        <p:nvSpPr>
          <p:cNvPr id="37" name="TextBox 36">
            <a:extLst>
              <a:ext uri="{FF2B5EF4-FFF2-40B4-BE49-F238E27FC236}">
                <a16:creationId xmlns:a16="http://schemas.microsoft.com/office/drawing/2014/main" id="{C5764FCE-DA11-4334-8015-2BD125D95303}"/>
              </a:ext>
            </a:extLst>
          </p:cNvPr>
          <p:cNvSpPr txBox="1"/>
          <p:nvPr/>
        </p:nvSpPr>
        <p:spPr>
          <a:xfrm>
            <a:off x="9428142" y="4241017"/>
            <a:ext cx="1048364" cy="2215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6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Contributor</a:t>
            </a:r>
          </a:p>
        </p:txBody>
      </p:sp>
      <p:sp>
        <p:nvSpPr>
          <p:cNvPr id="38" name="TextBox 37">
            <a:extLst>
              <a:ext uri="{FF2B5EF4-FFF2-40B4-BE49-F238E27FC236}">
                <a16:creationId xmlns:a16="http://schemas.microsoft.com/office/drawing/2014/main" id="{AFE975A6-BF45-434F-9F88-E9A9EAC3612C}"/>
              </a:ext>
            </a:extLst>
          </p:cNvPr>
          <p:cNvSpPr txBox="1"/>
          <p:nvPr/>
        </p:nvSpPr>
        <p:spPr>
          <a:xfrm>
            <a:off x="10904624" y="4237099"/>
            <a:ext cx="629083" cy="2215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6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Reader</a:t>
            </a:r>
          </a:p>
        </p:txBody>
      </p:sp>
      <p:pic>
        <p:nvPicPr>
          <p:cNvPr id="39" name="Picture 38">
            <a:extLst>
              <a:ext uri="{FF2B5EF4-FFF2-40B4-BE49-F238E27FC236}">
                <a16:creationId xmlns:a16="http://schemas.microsoft.com/office/drawing/2014/main" id="{A625C56A-E4D4-4DEA-A20F-6DA4AED87F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64393" y="5026222"/>
            <a:ext cx="543018" cy="543018"/>
          </a:xfrm>
          <a:prstGeom prst="rect">
            <a:avLst/>
          </a:prstGeom>
        </p:spPr>
      </p:pic>
      <p:pic>
        <p:nvPicPr>
          <p:cNvPr id="40" name="Picture 39">
            <a:extLst>
              <a:ext uri="{FF2B5EF4-FFF2-40B4-BE49-F238E27FC236}">
                <a16:creationId xmlns:a16="http://schemas.microsoft.com/office/drawing/2014/main" id="{C20EA683-5965-4C63-9D02-2FAEDB3923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8405" y="5025585"/>
            <a:ext cx="543018" cy="543018"/>
          </a:xfrm>
          <a:prstGeom prst="rect">
            <a:avLst/>
          </a:prstGeom>
        </p:spPr>
      </p:pic>
      <p:pic>
        <p:nvPicPr>
          <p:cNvPr id="41" name="Picture 40">
            <a:extLst>
              <a:ext uri="{FF2B5EF4-FFF2-40B4-BE49-F238E27FC236}">
                <a16:creationId xmlns:a16="http://schemas.microsoft.com/office/drawing/2014/main" id="{6E81BAFD-DE4C-46FD-A309-F8701184EA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24914" y="5033541"/>
            <a:ext cx="543018" cy="543018"/>
          </a:xfrm>
          <a:prstGeom prst="rect">
            <a:avLst/>
          </a:prstGeom>
        </p:spPr>
      </p:pic>
      <p:sp>
        <p:nvSpPr>
          <p:cNvPr id="42" name="TextBox 41">
            <a:extLst>
              <a:ext uri="{FF2B5EF4-FFF2-40B4-BE49-F238E27FC236}">
                <a16:creationId xmlns:a16="http://schemas.microsoft.com/office/drawing/2014/main" id="{2184B0F4-9894-4BA3-B74D-314E4A3AD753}"/>
              </a:ext>
            </a:extLst>
          </p:cNvPr>
          <p:cNvSpPr txBox="1"/>
          <p:nvPr/>
        </p:nvSpPr>
        <p:spPr>
          <a:xfrm>
            <a:off x="8441021" y="5568603"/>
            <a:ext cx="599523" cy="2215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6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Owner</a:t>
            </a:r>
          </a:p>
        </p:txBody>
      </p:sp>
      <p:sp>
        <p:nvSpPr>
          <p:cNvPr id="43" name="TextBox 42">
            <a:extLst>
              <a:ext uri="{FF2B5EF4-FFF2-40B4-BE49-F238E27FC236}">
                <a16:creationId xmlns:a16="http://schemas.microsoft.com/office/drawing/2014/main" id="{53A79838-1EE9-4A42-BAE1-E0E66A08ADF1}"/>
              </a:ext>
            </a:extLst>
          </p:cNvPr>
          <p:cNvSpPr txBox="1"/>
          <p:nvPr/>
        </p:nvSpPr>
        <p:spPr>
          <a:xfrm>
            <a:off x="9458547" y="5580477"/>
            <a:ext cx="1048364" cy="2215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6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Contributor</a:t>
            </a:r>
          </a:p>
        </p:txBody>
      </p:sp>
      <p:sp>
        <p:nvSpPr>
          <p:cNvPr id="44" name="TextBox 43">
            <a:extLst>
              <a:ext uri="{FF2B5EF4-FFF2-40B4-BE49-F238E27FC236}">
                <a16:creationId xmlns:a16="http://schemas.microsoft.com/office/drawing/2014/main" id="{8FBF78BC-B3F2-4A3F-9F21-CF42B167B5B7}"/>
              </a:ext>
            </a:extLst>
          </p:cNvPr>
          <p:cNvSpPr txBox="1"/>
          <p:nvPr/>
        </p:nvSpPr>
        <p:spPr>
          <a:xfrm>
            <a:off x="10935029" y="5576559"/>
            <a:ext cx="629083" cy="2215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6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Reader</a:t>
            </a:r>
          </a:p>
        </p:txBody>
      </p:sp>
      <p:cxnSp>
        <p:nvCxnSpPr>
          <p:cNvPr id="45" name="Straight Connector 44">
            <a:extLst>
              <a:ext uri="{FF2B5EF4-FFF2-40B4-BE49-F238E27FC236}">
                <a16:creationId xmlns:a16="http://schemas.microsoft.com/office/drawing/2014/main" id="{CCB5F9CE-5284-4B7F-9A3A-FD5CA8CA7482}"/>
              </a:ext>
            </a:extLst>
          </p:cNvPr>
          <p:cNvCxnSpPr/>
          <p:nvPr/>
        </p:nvCxnSpPr>
        <p:spPr>
          <a:xfrm flipV="1">
            <a:off x="294605" y="3288014"/>
            <a:ext cx="11407426" cy="28710"/>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6C8E472-4E9D-49A8-A8CE-0255E2B191CA}"/>
              </a:ext>
            </a:extLst>
          </p:cNvPr>
          <p:cNvCxnSpPr>
            <a:cxnSpLocks/>
          </p:cNvCxnSpPr>
          <p:nvPr/>
        </p:nvCxnSpPr>
        <p:spPr>
          <a:xfrm>
            <a:off x="294605" y="4533409"/>
            <a:ext cx="11391993" cy="0"/>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6648273-4831-4112-9870-10479BC9C1CE}"/>
              </a:ext>
            </a:extLst>
          </p:cNvPr>
          <p:cNvSpPr txBox="1"/>
          <p:nvPr/>
        </p:nvSpPr>
        <p:spPr>
          <a:xfrm>
            <a:off x="498695" y="2628009"/>
            <a:ext cx="1122102" cy="2215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6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Subscription</a:t>
            </a:r>
          </a:p>
        </p:txBody>
      </p:sp>
      <p:sp>
        <p:nvSpPr>
          <p:cNvPr id="48" name="TextBox 47">
            <a:extLst>
              <a:ext uri="{FF2B5EF4-FFF2-40B4-BE49-F238E27FC236}">
                <a16:creationId xmlns:a16="http://schemas.microsoft.com/office/drawing/2014/main" id="{1FE39980-0B4D-45CF-84F7-DA38D0912572}"/>
              </a:ext>
            </a:extLst>
          </p:cNvPr>
          <p:cNvSpPr txBox="1"/>
          <p:nvPr/>
        </p:nvSpPr>
        <p:spPr>
          <a:xfrm>
            <a:off x="487923" y="3795533"/>
            <a:ext cx="874855" cy="492443"/>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6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Resource </a:t>
            </a:r>
          </a:p>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6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Groups</a:t>
            </a:r>
          </a:p>
        </p:txBody>
      </p:sp>
      <p:sp>
        <p:nvSpPr>
          <p:cNvPr id="49" name="TextBox 48">
            <a:extLst>
              <a:ext uri="{FF2B5EF4-FFF2-40B4-BE49-F238E27FC236}">
                <a16:creationId xmlns:a16="http://schemas.microsoft.com/office/drawing/2014/main" id="{CA19FC89-D58A-4A12-8568-857098331EF5}"/>
              </a:ext>
            </a:extLst>
          </p:cNvPr>
          <p:cNvSpPr txBox="1"/>
          <p:nvPr/>
        </p:nvSpPr>
        <p:spPr>
          <a:xfrm>
            <a:off x="435133" y="5033541"/>
            <a:ext cx="905312" cy="2215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6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Resources</a:t>
            </a:r>
          </a:p>
        </p:txBody>
      </p:sp>
      <p:pic>
        <p:nvPicPr>
          <p:cNvPr id="53" name="Graphic 52">
            <a:extLst>
              <a:ext uri="{FF2B5EF4-FFF2-40B4-BE49-F238E27FC236}">
                <a16:creationId xmlns:a16="http://schemas.microsoft.com/office/drawing/2014/main" id="{9C5DB08C-C11B-490F-87B6-D90B645A7E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96879" y="1996879"/>
            <a:ext cx="714638" cy="714638"/>
          </a:xfrm>
          <a:prstGeom prst="rect">
            <a:avLst/>
          </a:prstGeom>
        </p:spPr>
      </p:pic>
      <p:pic>
        <p:nvPicPr>
          <p:cNvPr id="55" name="Graphic 54">
            <a:extLst>
              <a:ext uri="{FF2B5EF4-FFF2-40B4-BE49-F238E27FC236}">
                <a16:creationId xmlns:a16="http://schemas.microsoft.com/office/drawing/2014/main" id="{E3044BF8-3488-46E4-AF19-2F0FD950A9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14180" y="3862467"/>
            <a:ext cx="476250" cy="476250"/>
          </a:xfrm>
          <a:prstGeom prst="rect">
            <a:avLst/>
          </a:prstGeom>
        </p:spPr>
      </p:pic>
      <p:pic>
        <p:nvPicPr>
          <p:cNvPr id="59" name="Graphic 58">
            <a:extLst>
              <a:ext uri="{FF2B5EF4-FFF2-40B4-BE49-F238E27FC236}">
                <a16:creationId xmlns:a16="http://schemas.microsoft.com/office/drawing/2014/main" id="{4864C3F1-2E3C-4C14-9651-E81A5D272C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45608" y="4720729"/>
            <a:ext cx="476250" cy="476250"/>
          </a:xfrm>
          <a:prstGeom prst="rect">
            <a:avLst/>
          </a:prstGeom>
        </p:spPr>
      </p:pic>
      <p:pic>
        <p:nvPicPr>
          <p:cNvPr id="61" name="Graphic 60">
            <a:extLst>
              <a:ext uri="{FF2B5EF4-FFF2-40B4-BE49-F238E27FC236}">
                <a16:creationId xmlns:a16="http://schemas.microsoft.com/office/drawing/2014/main" id="{2ACDDF81-DFE7-4DE9-809D-47EBBD8E8EF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38281" y="4794280"/>
            <a:ext cx="476250" cy="476250"/>
          </a:xfrm>
          <a:prstGeom prst="rect">
            <a:avLst/>
          </a:prstGeom>
        </p:spPr>
      </p:pic>
      <p:pic>
        <p:nvPicPr>
          <p:cNvPr id="63" name="Graphic 62">
            <a:extLst>
              <a:ext uri="{FF2B5EF4-FFF2-40B4-BE49-F238E27FC236}">
                <a16:creationId xmlns:a16="http://schemas.microsoft.com/office/drawing/2014/main" id="{F6828863-2D86-4B58-A02B-5C127206556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72601" y="4747939"/>
            <a:ext cx="476250" cy="476250"/>
          </a:xfrm>
          <a:prstGeom prst="rect">
            <a:avLst/>
          </a:prstGeom>
        </p:spPr>
      </p:pic>
      <p:pic>
        <p:nvPicPr>
          <p:cNvPr id="65" name="Graphic 64">
            <a:extLst>
              <a:ext uri="{FF2B5EF4-FFF2-40B4-BE49-F238E27FC236}">
                <a16:creationId xmlns:a16="http://schemas.microsoft.com/office/drawing/2014/main" id="{2041F607-07C7-4612-8F21-5B7DD16B595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56342" y="4811819"/>
            <a:ext cx="476250" cy="476250"/>
          </a:xfrm>
          <a:prstGeom prst="rect">
            <a:avLst/>
          </a:prstGeom>
        </p:spPr>
      </p:pic>
      <p:pic>
        <p:nvPicPr>
          <p:cNvPr id="67" name="Graphic 66">
            <a:extLst>
              <a:ext uri="{FF2B5EF4-FFF2-40B4-BE49-F238E27FC236}">
                <a16:creationId xmlns:a16="http://schemas.microsoft.com/office/drawing/2014/main" id="{4EA16BAA-3839-4130-B436-973575DB65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43580" y="4764291"/>
            <a:ext cx="476250" cy="476250"/>
          </a:xfrm>
          <a:prstGeom prst="rect">
            <a:avLst/>
          </a:prstGeom>
        </p:spPr>
      </p:pic>
      <p:pic>
        <p:nvPicPr>
          <p:cNvPr id="68" name="Graphic 67">
            <a:extLst>
              <a:ext uri="{FF2B5EF4-FFF2-40B4-BE49-F238E27FC236}">
                <a16:creationId xmlns:a16="http://schemas.microsoft.com/office/drawing/2014/main" id="{F684B727-9F87-4A8E-9F79-AACBF26EB4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55484" y="3857759"/>
            <a:ext cx="476250" cy="476250"/>
          </a:xfrm>
          <a:prstGeom prst="rect">
            <a:avLst/>
          </a:prstGeom>
        </p:spPr>
      </p:pic>
    </p:spTree>
    <p:extLst>
      <p:ext uri="{BB962C8B-B14F-4D97-AF65-F5344CB8AC3E}">
        <p14:creationId xmlns:p14="http://schemas.microsoft.com/office/powerpoint/2010/main" val="180683487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Multi-Factor Authentication</a:t>
            </a:r>
          </a:p>
        </p:txBody>
      </p:sp>
      <p:sp>
        <p:nvSpPr>
          <p:cNvPr id="3" name="Text Placeholder 2"/>
          <p:cNvSpPr>
            <a:spLocks noGrp="1"/>
          </p:cNvSpPr>
          <p:nvPr>
            <p:ph type="body" sz="quarter" idx="10"/>
          </p:nvPr>
        </p:nvSpPr>
        <p:spPr>
          <a:xfrm>
            <a:off x="519249" y="1447799"/>
            <a:ext cx="10383003" cy="3717941"/>
          </a:xfrm>
        </p:spPr>
        <p:txBody>
          <a:bodyPr/>
          <a:lstStyle/>
          <a:p>
            <a:r>
              <a:rPr lang="en-US" dirty="0"/>
              <a:t>Any two or more of the following:</a:t>
            </a:r>
          </a:p>
          <a:p>
            <a:endParaRPr lang="en-US" dirty="0"/>
          </a:p>
          <a:p>
            <a:pPr lvl="1"/>
            <a:r>
              <a:rPr lang="en-US" dirty="0"/>
              <a:t>Something you </a:t>
            </a:r>
            <a:r>
              <a:rPr lang="en-US" b="1" dirty="0">
                <a:solidFill>
                  <a:srgbClr val="00B050"/>
                </a:solidFill>
              </a:rPr>
              <a:t>KNOW</a:t>
            </a:r>
            <a:r>
              <a:rPr lang="en-US" dirty="0"/>
              <a:t>: Password or a PIN-code</a:t>
            </a:r>
          </a:p>
          <a:p>
            <a:pPr lvl="1"/>
            <a:r>
              <a:rPr lang="en-US" dirty="0"/>
              <a:t>Something you </a:t>
            </a:r>
            <a:r>
              <a:rPr lang="en-US" b="1" dirty="0">
                <a:solidFill>
                  <a:srgbClr val="FFC000"/>
                </a:solidFill>
              </a:rPr>
              <a:t>HAVE</a:t>
            </a:r>
            <a:r>
              <a:rPr lang="en-US" dirty="0"/>
              <a:t>: Phone, Credit Card, Token,…</a:t>
            </a:r>
          </a:p>
          <a:p>
            <a:pPr lvl="1"/>
            <a:r>
              <a:rPr lang="en-US" dirty="0"/>
              <a:t>Something about </a:t>
            </a:r>
            <a:r>
              <a:rPr lang="en-US" b="1" dirty="0">
                <a:solidFill>
                  <a:srgbClr val="FF0000"/>
                </a:solidFill>
              </a:rPr>
              <a:t>YOU</a:t>
            </a:r>
            <a:r>
              <a:rPr lang="en-US" dirty="0"/>
              <a:t>: Fingerprint, Iris scan,…</a:t>
            </a:r>
          </a:p>
          <a:p>
            <a:pPr marL="460191" lvl="1" indent="0">
              <a:buNone/>
            </a:pPr>
            <a:endParaRPr lang="en-US" dirty="0"/>
          </a:p>
        </p:txBody>
      </p:sp>
      <p:grpSp>
        <p:nvGrpSpPr>
          <p:cNvPr id="4" name="Group 3"/>
          <p:cNvGrpSpPr>
            <a:grpSpLocks noChangeAspect="1"/>
          </p:cNvGrpSpPr>
          <p:nvPr/>
        </p:nvGrpSpPr>
        <p:grpSpPr>
          <a:xfrm>
            <a:off x="10945913" y="2413474"/>
            <a:ext cx="920494" cy="913754"/>
            <a:chOff x="2136833" y="5111938"/>
            <a:chExt cx="1392838" cy="1382638"/>
          </a:xfrm>
        </p:grpSpPr>
        <p:sp>
          <p:nvSpPr>
            <p:cNvPr id="5" name="Oval 4"/>
            <p:cNvSpPr/>
            <p:nvPr/>
          </p:nvSpPr>
          <p:spPr bwMode="auto">
            <a:xfrm>
              <a:off x="2136833" y="5111938"/>
              <a:ext cx="1392838" cy="1382638"/>
            </a:xfrm>
            <a:prstGeom prst="ellipse">
              <a:avLst/>
            </a:prstGeom>
            <a:solidFill>
              <a:srgbClr val="00ADEF"/>
            </a:solidFill>
            <a:ln w="47625">
              <a:solidFill>
                <a:schemeClr val="bg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895908" rtl="0" eaLnBrk="1" fontAlgn="auto" latinLnBrk="0" hangingPunct="1">
                <a:lnSpc>
                  <a:spcPct val="90000"/>
                </a:lnSpc>
                <a:spcBef>
                  <a:spcPts val="0"/>
                </a:spcBef>
                <a:spcAft>
                  <a:spcPts val="0"/>
                </a:spcAft>
                <a:buClrTx/>
                <a:buSzTx/>
                <a:buFontTx/>
                <a:buNone/>
                <a:tabLst/>
                <a:defRPr/>
              </a:pPr>
              <a:endParaRPr kumimoji="0" lang="en-US" sz="1960" b="0" i="0" u="none" strike="noStrike" kern="1200" cap="none" spc="-49" normalizeH="0" baseline="0" noProof="0" dirty="0">
                <a:ln w="15875">
                  <a:noFill/>
                </a:ln>
                <a:gradFill>
                  <a:gsLst>
                    <a:gs pos="1250">
                      <a:srgbClr val="EFEFEF"/>
                    </a:gs>
                    <a:gs pos="10417">
                      <a:srgbClr val="EFEFEF"/>
                    </a:gs>
                  </a:gsLst>
                  <a:lin ang="5400000" scaled="0"/>
                </a:gradFill>
                <a:effectLst/>
                <a:uLnTx/>
                <a:uFillTx/>
                <a:latin typeface="Segoe UI"/>
                <a:ea typeface="+mn-ea"/>
                <a:cs typeface="+mn-cs"/>
              </a:endParaRPr>
            </a:p>
          </p:txBody>
        </p:sp>
        <p:sp>
          <p:nvSpPr>
            <p:cNvPr id="6" name="Freeform 15"/>
            <p:cNvSpPr>
              <a:spLocks noEditPoints="1"/>
            </p:cNvSpPr>
            <p:nvPr/>
          </p:nvSpPr>
          <p:spPr bwMode="auto">
            <a:xfrm>
              <a:off x="2354219" y="5402497"/>
              <a:ext cx="958067" cy="801520"/>
            </a:xfrm>
            <a:custGeom>
              <a:avLst/>
              <a:gdLst>
                <a:gd name="T0" fmla="*/ 1479 w 2504"/>
                <a:gd name="T1" fmla="*/ 1116 h 2093"/>
                <a:gd name="T2" fmla="*/ 1968 w 2504"/>
                <a:gd name="T3" fmla="*/ 880 h 2093"/>
                <a:gd name="T4" fmla="*/ 1940 w 2504"/>
                <a:gd name="T5" fmla="*/ 822 h 2093"/>
                <a:gd name="T6" fmla="*/ 1450 w 2504"/>
                <a:gd name="T7" fmla="*/ 1052 h 2093"/>
                <a:gd name="T8" fmla="*/ 1479 w 2504"/>
                <a:gd name="T9" fmla="*/ 1116 h 2093"/>
                <a:gd name="T10" fmla="*/ 1479 w 2504"/>
                <a:gd name="T11" fmla="*/ 1116 h 2093"/>
                <a:gd name="T12" fmla="*/ 1571 w 2504"/>
                <a:gd name="T13" fmla="*/ 1311 h 2093"/>
                <a:gd name="T14" fmla="*/ 2061 w 2504"/>
                <a:gd name="T15" fmla="*/ 1075 h 2093"/>
                <a:gd name="T16" fmla="*/ 2032 w 2504"/>
                <a:gd name="T17" fmla="*/ 1012 h 2093"/>
                <a:gd name="T18" fmla="*/ 1542 w 2504"/>
                <a:gd name="T19" fmla="*/ 1248 h 2093"/>
                <a:gd name="T20" fmla="*/ 1571 w 2504"/>
                <a:gd name="T21" fmla="*/ 1311 h 2093"/>
                <a:gd name="T22" fmla="*/ 1571 w 2504"/>
                <a:gd name="T23" fmla="*/ 1311 h 2093"/>
                <a:gd name="T24" fmla="*/ 857 w 2504"/>
                <a:gd name="T25" fmla="*/ 1570 h 2093"/>
                <a:gd name="T26" fmla="*/ 886 w 2504"/>
                <a:gd name="T27" fmla="*/ 1633 h 2093"/>
                <a:gd name="T28" fmla="*/ 1381 w 2504"/>
                <a:gd name="T29" fmla="*/ 1397 h 2093"/>
                <a:gd name="T30" fmla="*/ 1347 w 2504"/>
                <a:gd name="T31" fmla="*/ 1340 h 2093"/>
                <a:gd name="T32" fmla="*/ 857 w 2504"/>
                <a:gd name="T33" fmla="*/ 1570 h 2093"/>
                <a:gd name="T34" fmla="*/ 857 w 2504"/>
                <a:gd name="T35" fmla="*/ 1570 h 2093"/>
                <a:gd name="T36" fmla="*/ 1784 w 2504"/>
                <a:gd name="T37" fmla="*/ 494 h 2093"/>
                <a:gd name="T38" fmla="*/ 1755 w 2504"/>
                <a:gd name="T39" fmla="*/ 431 h 2093"/>
                <a:gd name="T40" fmla="*/ 1266 w 2504"/>
                <a:gd name="T41" fmla="*/ 661 h 2093"/>
                <a:gd name="T42" fmla="*/ 1295 w 2504"/>
                <a:gd name="T43" fmla="*/ 725 h 2093"/>
                <a:gd name="T44" fmla="*/ 1784 w 2504"/>
                <a:gd name="T45" fmla="*/ 494 h 2093"/>
                <a:gd name="T46" fmla="*/ 1784 w 2504"/>
                <a:gd name="T47" fmla="*/ 494 h 2093"/>
                <a:gd name="T48" fmla="*/ 2487 w 2504"/>
                <a:gd name="T49" fmla="*/ 1167 h 2093"/>
                <a:gd name="T50" fmla="*/ 1968 w 2504"/>
                <a:gd name="T51" fmla="*/ 75 h 2093"/>
                <a:gd name="T52" fmla="*/ 1888 w 2504"/>
                <a:gd name="T53" fmla="*/ 23 h 2093"/>
                <a:gd name="T54" fmla="*/ 1848 w 2504"/>
                <a:gd name="T55" fmla="*/ 34 h 2093"/>
                <a:gd name="T56" fmla="*/ 1594 w 2504"/>
                <a:gd name="T57" fmla="*/ 155 h 2093"/>
                <a:gd name="T58" fmla="*/ 1502 w 2504"/>
                <a:gd name="T59" fmla="*/ 46 h 2093"/>
                <a:gd name="T60" fmla="*/ 1376 w 2504"/>
                <a:gd name="T61" fmla="*/ 34 h 2093"/>
                <a:gd name="T62" fmla="*/ 800 w 2504"/>
                <a:gd name="T63" fmla="*/ 529 h 2093"/>
                <a:gd name="T64" fmla="*/ 196 w 2504"/>
                <a:gd name="T65" fmla="*/ 817 h 2093"/>
                <a:gd name="T66" fmla="*/ 149 w 2504"/>
                <a:gd name="T67" fmla="*/ 937 h 2093"/>
                <a:gd name="T68" fmla="*/ 201 w 2504"/>
                <a:gd name="T69" fmla="*/ 1041 h 2093"/>
                <a:gd name="T70" fmla="*/ 40 w 2504"/>
                <a:gd name="T71" fmla="*/ 1179 h 2093"/>
                <a:gd name="T72" fmla="*/ 29 w 2504"/>
                <a:gd name="T73" fmla="*/ 1311 h 2093"/>
                <a:gd name="T74" fmla="*/ 645 w 2504"/>
                <a:gd name="T75" fmla="*/ 2036 h 2093"/>
                <a:gd name="T76" fmla="*/ 788 w 2504"/>
                <a:gd name="T77" fmla="*/ 2070 h 2093"/>
                <a:gd name="T78" fmla="*/ 1612 w 2504"/>
                <a:gd name="T79" fmla="*/ 1679 h 2093"/>
                <a:gd name="T80" fmla="*/ 2440 w 2504"/>
                <a:gd name="T81" fmla="*/ 1288 h 2093"/>
                <a:gd name="T82" fmla="*/ 2452 w 2504"/>
                <a:gd name="T83" fmla="*/ 1282 h 2093"/>
                <a:gd name="T84" fmla="*/ 2458 w 2504"/>
                <a:gd name="T85" fmla="*/ 1277 h 2093"/>
                <a:gd name="T86" fmla="*/ 2487 w 2504"/>
                <a:gd name="T87" fmla="*/ 1167 h 2093"/>
                <a:gd name="T88" fmla="*/ 742 w 2504"/>
                <a:gd name="T89" fmla="*/ 1915 h 2093"/>
                <a:gd name="T90" fmla="*/ 265 w 2504"/>
                <a:gd name="T91" fmla="*/ 909 h 2093"/>
                <a:gd name="T92" fmla="*/ 1876 w 2504"/>
                <a:gd name="T93" fmla="*/ 149 h 2093"/>
                <a:gd name="T94" fmla="*/ 2354 w 2504"/>
                <a:gd name="T95" fmla="*/ 1156 h 2093"/>
                <a:gd name="T96" fmla="*/ 742 w 2504"/>
                <a:gd name="T97" fmla="*/ 1915 h 2093"/>
                <a:gd name="T98" fmla="*/ 742 w 2504"/>
                <a:gd name="T99" fmla="*/ 1915 h 2093"/>
                <a:gd name="T100" fmla="*/ 1358 w 2504"/>
                <a:gd name="T101" fmla="*/ 857 h 2093"/>
                <a:gd name="T102" fmla="*/ 1387 w 2504"/>
                <a:gd name="T103" fmla="*/ 920 h 2093"/>
                <a:gd name="T104" fmla="*/ 1876 w 2504"/>
                <a:gd name="T105" fmla="*/ 690 h 2093"/>
                <a:gd name="T106" fmla="*/ 1848 w 2504"/>
                <a:gd name="T107" fmla="*/ 627 h 2093"/>
                <a:gd name="T108" fmla="*/ 1358 w 2504"/>
                <a:gd name="T109" fmla="*/ 857 h 2093"/>
                <a:gd name="T110" fmla="*/ 1358 w 2504"/>
                <a:gd name="T111" fmla="*/ 857 h 2093"/>
                <a:gd name="T112" fmla="*/ 1082 w 2504"/>
                <a:gd name="T113" fmla="*/ 730 h 2093"/>
                <a:gd name="T114" fmla="*/ 558 w 2504"/>
                <a:gd name="T115" fmla="*/ 978 h 2093"/>
                <a:gd name="T116" fmla="*/ 771 w 2504"/>
                <a:gd name="T117" fmla="*/ 1432 h 2093"/>
                <a:gd name="T118" fmla="*/ 1301 w 2504"/>
                <a:gd name="T119" fmla="*/ 1185 h 2093"/>
                <a:gd name="T120" fmla="*/ 1082 w 2504"/>
                <a:gd name="T121" fmla="*/ 730 h 2093"/>
                <a:gd name="T122" fmla="*/ 1082 w 2504"/>
                <a:gd name="T123" fmla="*/ 73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4" h="2093">
                  <a:moveTo>
                    <a:pt x="1479" y="1116"/>
                  </a:moveTo>
                  <a:cubicBezTo>
                    <a:pt x="1968" y="880"/>
                    <a:pt x="1968" y="880"/>
                    <a:pt x="1968" y="880"/>
                  </a:cubicBezTo>
                  <a:cubicBezTo>
                    <a:pt x="1940" y="822"/>
                    <a:pt x="1940" y="822"/>
                    <a:pt x="1940" y="822"/>
                  </a:cubicBezTo>
                  <a:cubicBezTo>
                    <a:pt x="1450" y="1052"/>
                    <a:pt x="1450" y="1052"/>
                    <a:pt x="1450" y="1052"/>
                  </a:cubicBezTo>
                  <a:cubicBezTo>
                    <a:pt x="1479" y="1116"/>
                    <a:pt x="1479" y="1116"/>
                    <a:pt x="1479" y="1116"/>
                  </a:cubicBezTo>
                  <a:cubicBezTo>
                    <a:pt x="1479" y="1116"/>
                    <a:pt x="1479" y="1116"/>
                    <a:pt x="1479" y="1116"/>
                  </a:cubicBezTo>
                  <a:close/>
                  <a:moveTo>
                    <a:pt x="1571" y="1311"/>
                  </a:moveTo>
                  <a:cubicBezTo>
                    <a:pt x="2061" y="1075"/>
                    <a:pt x="2061" y="1075"/>
                    <a:pt x="2061" y="1075"/>
                  </a:cubicBezTo>
                  <a:cubicBezTo>
                    <a:pt x="2032" y="1012"/>
                    <a:pt x="2032" y="1012"/>
                    <a:pt x="2032" y="1012"/>
                  </a:cubicBezTo>
                  <a:cubicBezTo>
                    <a:pt x="1542" y="1248"/>
                    <a:pt x="1542" y="1248"/>
                    <a:pt x="1542" y="1248"/>
                  </a:cubicBezTo>
                  <a:cubicBezTo>
                    <a:pt x="1571" y="1311"/>
                    <a:pt x="1571" y="1311"/>
                    <a:pt x="1571" y="1311"/>
                  </a:cubicBezTo>
                  <a:cubicBezTo>
                    <a:pt x="1571" y="1311"/>
                    <a:pt x="1571" y="1311"/>
                    <a:pt x="1571" y="1311"/>
                  </a:cubicBezTo>
                  <a:close/>
                  <a:moveTo>
                    <a:pt x="857" y="1570"/>
                  </a:moveTo>
                  <a:cubicBezTo>
                    <a:pt x="886" y="1633"/>
                    <a:pt x="886" y="1633"/>
                    <a:pt x="886" y="1633"/>
                  </a:cubicBezTo>
                  <a:cubicBezTo>
                    <a:pt x="1381" y="1397"/>
                    <a:pt x="1381" y="1397"/>
                    <a:pt x="1381" y="1397"/>
                  </a:cubicBezTo>
                  <a:cubicBezTo>
                    <a:pt x="1347" y="1340"/>
                    <a:pt x="1347" y="1340"/>
                    <a:pt x="1347" y="1340"/>
                  </a:cubicBezTo>
                  <a:cubicBezTo>
                    <a:pt x="857" y="1570"/>
                    <a:pt x="857" y="1570"/>
                    <a:pt x="857" y="1570"/>
                  </a:cubicBezTo>
                  <a:cubicBezTo>
                    <a:pt x="857" y="1570"/>
                    <a:pt x="857" y="1570"/>
                    <a:pt x="857" y="1570"/>
                  </a:cubicBezTo>
                  <a:close/>
                  <a:moveTo>
                    <a:pt x="1784" y="494"/>
                  </a:moveTo>
                  <a:cubicBezTo>
                    <a:pt x="1755" y="431"/>
                    <a:pt x="1755" y="431"/>
                    <a:pt x="1755" y="431"/>
                  </a:cubicBezTo>
                  <a:cubicBezTo>
                    <a:pt x="1266" y="661"/>
                    <a:pt x="1266" y="661"/>
                    <a:pt x="1266" y="661"/>
                  </a:cubicBezTo>
                  <a:cubicBezTo>
                    <a:pt x="1295" y="725"/>
                    <a:pt x="1295" y="725"/>
                    <a:pt x="1295" y="725"/>
                  </a:cubicBezTo>
                  <a:cubicBezTo>
                    <a:pt x="1784" y="494"/>
                    <a:pt x="1784" y="494"/>
                    <a:pt x="1784" y="494"/>
                  </a:cubicBezTo>
                  <a:cubicBezTo>
                    <a:pt x="1784" y="494"/>
                    <a:pt x="1784" y="494"/>
                    <a:pt x="1784" y="494"/>
                  </a:cubicBezTo>
                  <a:close/>
                  <a:moveTo>
                    <a:pt x="2487" y="1167"/>
                  </a:moveTo>
                  <a:cubicBezTo>
                    <a:pt x="1968" y="75"/>
                    <a:pt x="1968" y="75"/>
                    <a:pt x="1968" y="75"/>
                  </a:cubicBezTo>
                  <a:cubicBezTo>
                    <a:pt x="1951" y="46"/>
                    <a:pt x="1922" y="23"/>
                    <a:pt x="1888" y="23"/>
                  </a:cubicBezTo>
                  <a:cubicBezTo>
                    <a:pt x="1871" y="23"/>
                    <a:pt x="1859" y="29"/>
                    <a:pt x="1848" y="34"/>
                  </a:cubicBezTo>
                  <a:cubicBezTo>
                    <a:pt x="1594" y="155"/>
                    <a:pt x="1594" y="155"/>
                    <a:pt x="1594" y="155"/>
                  </a:cubicBezTo>
                  <a:cubicBezTo>
                    <a:pt x="1502" y="46"/>
                    <a:pt x="1502" y="46"/>
                    <a:pt x="1502" y="46"/>
                  </a:cubicBezTo>
                  <a:cubicBezTo>
                    <a:pt x="1468" y="6"/>
                    <a:pt x="1410" y="0"/>
                    <a:pt x="1376" y="34"/>
                  </a:cubicBezTo>
                  <a:cubicBezTo>
                    <a:pt x="800" y="529"/>
                    <a:pt x="800" y="529"/>
                    <a:pt x="800" y="529"/>
                  </a:cubicBezTo>
                  <a:cubicBezTo>
                    <a:pt x="196" y="817"/>
                    <a:pt x="196" y="817"/>
                    <a:pt x="196" y="817"/>
                  </a:cubicBezTo>
                  <a:cubicBezTo>
                    <a:pt x="149" y="834"/>
                    <a:pt x="126" y="891"/>
                    <a:pt x="149" y="937"/>
                  </a:cubicBezTo>
                  <a:cubicBezTo>
                    <a:pt x="201" y="1041"/>
                    <a:pt x="201" y="1041"/>
                    <a:pt x="201" y="1041"/>
                  </a:cubicBezTo>
                  <a:cubicBezTo>
                    <a:pt x="40" y="1179"/>
                    <a:pt x="40" y="1179"/>
                    <a:pt x="40" y="1179"/>
                  </a:cubicBezTo>
                  <a:cubicBezTo>
                    <a:pt x="6" y="1213"/>
                    <a:pt x="0" y="1271"/>
                    <a:pt x="29" y="1311"/>
                  </a:cubicBezTo>
                  <a:cubicBezTo>
                    <a:pt x="645" y="2036"/>
                    <a:pt x="645" y="2036"/>
                    <a:pt x="645" y="2036"/>
                  </a:cubicBezTo>
                  <a:cubicBezTo>
                    <a:pt x="679" y="2076"/>
                    <a:pt x="742" y="2093"/>
                    <a:pt x="788" y="2070"/>
                  </a:cubicBezTo>
                  <a:cubicBezTo>
                    <a:pt x="1612" y="1679"/>
                    <a:pt x="1612" y="1679"/>
                    <a:pt x="1612" y="1679"/>
                  </a:cubicBezTo>
                  <a:cubicBezTo>
                    <a:pt x="2440" y="1288"/>
                    <a:pt x="2440" y="1288"/>
                    <a:pt x="2440" y="1288"/>
                  </a:cubicBezTo>
                  <a:cubicBezTo>
                    <a:pt x="2446" y="1288"/>
                    <a:pt x="2452" y="1282"/>
                    <a:pt x="2452" y="1282"/>
                  </a:cubicBezTo>
                  <a:cubicBezTo>
                    <a:pt x="2452" y="1282"/>
                    <a:pt x="2452" y="1282"/>
                    <a:pt x="2458" y="1277"/>
                  </a:cubicBezTo>
                  <a:cubicBezTo>
                    <a:pt x="2492" y="1254"/>
                    <a:pt x="2504" y="1208"/>
                    <a:pt x="2487" y="1167"/>
                  </a:cubicBezTo>
                  <a:close/>
                  <a:moveTo>
                    <a:pt x="742" y="1915"/>
                  </a:moveTo>
                  <a:cubicBezTo>
                    <a:pt x="265" y="909"/>
                    <a:pt x="265" y="909"/>
                    <a:pt x="265" y="909"/>
                  </a:cubicBezTo>
                  <a:cubicBezTo>
                    <a:pt x="1876" y="149"/>
                    <a:pt x="1876" y="149"/>
                    <a:pt x="1876" y="149"/>
                  </a:cubicBezTo>
                  <a:cubicBezTo>
                    <a:pt x="2354" y="1156"/>
                    <a:pt x="2354" y="1156"/>
                    <a:pt x="2354" y="1156"/>
                  </a:cubicBezTo>
                  <a:cubicBezTo>
                    <a:pt x="742" y="1915"/>
                    <a:pt x="742" y="1915"/>
                    <a:pt x="742" y="1915"/>
                  </a:cubicBezTo>
                  <a:cubicBezTo>
                    <a:pt x="742" y="1915"/>
                    <a:pt x="742" y="1915"/>
                    <a:pt x="742" y="1915"/>
                  </a:cubicBezTo>
                  <a:close/>
                  <a:moveTo>
                    <a:pt x="1358" y="857"/>
                  </a:moveTo>
                  <a:cubicBezTo>
                    <a:pt x="1387" y="920"/>
                    <a:pt x="1387" y="920"/>
                    <a:pt x="1387" y="920"/>
                  </a:cubicBezTo>
                  <a:cubicBezTo>
                    <a:pt x="1876" y="690"/>
                    <a:pt x="1876" y="690"/>
                    <a:pt x="1876" y="690"/>
                  </a:cubicBezTo>
                  <a:cubicBezTo>
                    <a:pt x="1848" y="627"/>
                    <a:pt x="1848" y="627"/>
                    <a:pt x="1848" y="627"/>
                  </a:cubicBezTo>
                  <a:cubicBezTo>
                    <a:pt x="1358" y="857"/>
                    <a:pt x="1358" y="857"/>
                    <a:pt x="1358" y="857"/>
                  </a:cubicBezTo>
                  <a:cubicBezTo>
                    <a:pt x="1358" y="857"/>
                    <a:pt x="1358" y="857"/>
                    <a:pt x="1358" y="857"/>
                  </a:cubicBezTo>
                  <a:close/>
                  <a:moveTo>
                    <a:pt x="1082" y="730"/>
                  </a:moveTo>
                  <a:cubicBezTo>
                    <a:pt x="558" y="978"/>
                    <a:pt x="558" y="978"/>
                    <a:pt x="558" y="978"/>
                  </a:cubicBezTo>
                  <a:cubicBezTo>
                    <a:pt x="771" y="1432"/>
                    <a:pt x="771" y="1432"/>
                    <a:pt x="771" y="1432"/>
                  </a:cubicBezTo>
                  <a:cubicBezTo>
                    <a:pt x="1301" y="1185"/>
                    <a:pt x="1301" y="1185"/>
                    <a:pt x="1301" y="1185"/>
                  </a:cubicBezTo>
                  <a:cubicBezTo>
                    <a:pt x="1082" y="730"/>
                    <a:pt x="1082" y="730"/>
                    <a:pt x="1082" y="730"/>
                  </a:cubicBezTo>
                  <a:cubicBezTo>
                    <a:pt x="1082" y="730"/>
                    <a:pt x="1082" y="730"/>
                    <a:pt x="1082" y="730"/>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marL="0" marR="0" lvl="0" indent="0" algn="l" defTabSz="91394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 name="Group 6"/>
          <p:cNvGrpSpPr>
            <a:grpSpLocks noChangeAspect="1"/>
          </p:cNvGrpSpPr>
          <p:nvPr/>
        </p:nvGrpSpPr>
        <p:grpSpPr>
          <a:xfrm>
            <a:off x="10943552" y="5195741"/>
            <a:ext cx="983522" cy="976321"/>
            <a:chOff x="5383362" y="5111938"/>
            <a:chExt cx="1392838" cy="1382638"/>
          </a:xfrm>
        </p:grpSpPr>
        <p:sp>
          <p:nvSpPr>
            <p:cNvPr id="8" name="Oval 7"/>
            <p:cNvSpPr/>
            <p:nvPr/>
          </p:nvSpPr>
          <p:spPr bwMode="auto">
            <a:xfrm>
              <a:off x="5383362" y="5111938"/>
              <a:ext cx="1392838" cy="1382638"/>
            </a:xfrm>
            <a:prstGeom prst="ellipse">
              <a:avLst/>
            </a:prstGeom>
            <a:solidFill>
              <a:srgbClr val="00ADEF"/>
            </a:solidFill>
            <a:ln w="47625">
              <a:solidFill>
                <a:schemeClr val="bg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895908" rtl="0" eaLnBrk="1" fontAlgn="auto" latinLnBrk="0" hangingPunct="1">
                <a:lnSpc>
                  <a:spcPct val="90000"/>
                </a:lnSpc>
                <a:spcBef>
                  <a:spcPts val="0"/>
                </a:spcBef>
                <a:spcAft>
                  <a:spcPts val="0"/>
                </a:spcAft>
                <a:buClrTx/>
                <a:buSzTx/>
                <a:buFontTx/>
                <a:buNone/>
                <a:tabLst/>
                <a:defRPr/>
              </a:pPr>
              <a:endParaRPr kumimoji="0" lang="en-US" sz="1960" b="0" i="0" u="none" strike="noStrike" kern="1200" cap="none" spc="-49" normalizeH="0" baseline="0" noProof="0" dirty="0">
                <a:ln w="15875">
                  <a:noFill/>
                </a:ln>
                <a:gradFill>
                  <a:gsLst>
                    <a:gs pos="1250">
                      <a:srgbClr val="EFEFEF"/>
                    </a:gs>
                    <a:gs pos="10417">
                      <a:srgbClr val="EFEFEF"/>
                    </a:gs>
                  </a:gsLst>
                  <a:lin ang="5400000" scaled="0"/>
                </a:gradFill>
                <a:effectLst/>
                <a:uLnTx/>
                <a:uFillTx/>
                <a:latin typeface="Segoe UI"/>
                <a:ea typeface="+mn-ea"/>
                <a:cs typeface="+mn-cs"/>
              </a:endParaRPr>
            </a:p>
          </p:txBody>
        </p:sp>
        <p:sp>
          <p:nvSpPr>
            <p:cNvPr id="9" name="Freeform 19"/>
            <p:cNvSpPr>
              <a:spLocks noEditPoints="1"/>
            </p:cNvSpPr>
            <p:nvPr/>
          </p:nvSpPr>
          <p:spPr bwMode="auto">
            <a:xfrm>
              <a:off x="5837369" y="5339249"/>
              <a:ext cx="484824" cy="928016"/>
            </a:xfrm>
            <a:custGeom>
              <a:avLst/>
              <a:gdLst>
                <a:gd name="T0" fmla="*/ 1104 w 1184"/>
                <a:gd name="T1" fmla="*/ 0 h 2267"/>
                <a:gd name="T2" fmla="*/ 74 w 1184"/>
                <a:gd name="T3" fmla="*/ 0 h 2267"/>
                <a:gd name="T4" fmla="*/ 0 w 1184"/>
                <a:gd name="T5" fmla="*/ 79 h 2267"/>
                <a:gd name="T6" fmla="*/ 0 w 1184"/>
                <a:gd name="T7" fmla="*/ 2193 h 2267"/>
                <a:gd name="T8" fmla="*/ 74 w 1184"/>
                <a:gd name="T9" fmla="*/ 2267 h 2267"/>
                <a:gd name="T10" fmla="*/ 1104 w 1184"/>
                <a:gd name="T11" fmla="*/ 2267 h 2267"/>
                <a:gd name="T12" fmla="*/ 1184 w 1184"/>
                <a:gd name="T13" fmla="*/ 2193 h 2267"/>
                <a:gd name="T14" fmla="*/ 1184 w 1184"/>
                <a:gd name="T15" fmla="*/ 79 h 2267"/>
                <a:gd name="T16" fmla="*/ 1104 w 1184"/>
                <a:gd name="T17" fmla="*/ 0 h 2267"/>
                <a:gd name="T18" fmla="*/ 580 w 1184"/>
                <a:gd name="T19" fmla="*/ 2163 h 2267"/>
                <a:gd name="T20" fmla="*/ 531 w 1184"/>
                <a:gd name="T21" fmla="*/ 2157 h 2267"/>
                <a:gd name="T22" fmla="*/ 531 w 1184"/>
                <a:gd name="T23" fmla="*/ 2114 h 2267"/>
                <a:gd name="T24" fmla="*/ 580 w 1184"/>
                <a:gd name="T25" fmla="*/ 2114 h 2267"/>
                <a:gd name="T26" fmla="*/ 580 w 1184"/>
                <a:gd name="T27" fmla="*/ 2163 h 2267"/>
                <a:gd name="T28" fmla="*/ 580 w 1184"/>
                <a:gd name="T29" fmla="*/ 2163 h 2267"/>
                <a:gd name="T30" fmla="*/ 580 w 1184"/>
                <a:gd name="T31" fmla="*/ 2108 h 2267"/>
                <a:gd name="T32" fmla="*/ 531 w 1184"/>
                <a:gd name="T33" fmla="*/ 2108 h 2267"/>
                <a:gd name="T34" fmla="*/ 531 w 1184"/>
                <a:gd name="T35" fmla="*/ 2065 h 2267"/>
                <a:gd name="T36" fmla="*/ 580 w 1184"/>
                <a:gd name="T37" fmla="*/ 2059 h 2267"/>
                <a:gd name="T38" fmla="*/ 580 w 1184"/>
                <a:gd name="T39" fmla="*/ 2108 h 2267"/>
                <a:gd name="T40" fmla="*/ 580 w 1184"/>
                <a:gd name="T41" fmla="*/ 2108 h 2267"/>
                <a:gd name="T42" fmla="*/ 654 w 1184"/>
                <a:gd name="T43" fmla="*/ 2175 h 2267"/>
                <a:gd name="T44" fmla="*/ 586 w 1184"/>
                <a:gd name="T45" fmla="*/ 2163 h 2267"/>
                <a:gd name="T46" fmla="*/ 586 w 1184"/>
                <a:gd name="T47" fmla="*/ 2114 h 2267"/>
                <a:gd name="T48" fmla="*/ 654 w 1184"/>
                <a:gd name="T49" fmla="*/ 2114 h 2267"/>
                <a:gd name="T50" fmla="*/ 654 w 1184"/>
                <a:gd name="T51" fmla="*/ 2175 h 2267"/>
                <a:gd name="T52" fmla="*/ 654 w 1184"/>
                <a:gd name="T53" fmla="*/ 2175 h 2267"/>
                <a:gd name="T54" fmla="*/ 654 w 1184"/>
                <a:gd name="T55" fmla="*/ 2108 h 2267"/>
                <a:gd name="T56" fmla="*/ 586 w 1184"/>
                <a:gd name="T57" fmla="*/ 2108 h 2267"/>
                <a:gd name="T58" fmla="*/ 586 w 1184"/>
                <a:gd name="T59" fmla="*/ 2059 h 2267"/>
                <a:gd name="T60" fmla="*/ 654 w 1184"/>
                <a:gd name="T61" fmla="*/ 2046 h 2267"/>
                <a:gd name="T62" fmla="*/ 654 w 1184"/>
                <a:gd name="T63" fmla="*/ 2108 h 2267"/>
                <a:gd name="T64" fmla="*/ 654 w 1184"/>
                <a:gd name="T65" fmla="*/ 2108 h 2267"/>
                <a:gd name="T66" fmla="*/ 1080 w 1184"/>
                <a:gd name="T67" fmla="*/ 1961 h 2267"/>
                <a:gd name="T68" fmla="*/ 111 w 1184"/>
                <a:gd name="T69" fmla="*/ 1961 h 2267"/>
                <a:gd name="T70" fmla="*/ 111 w 1184"/>
                <a:gd name="T71" fmla="*/ 184 h 2267"/>
                <a:gd name="T72" fmla="*/ 1080 w 1184"/>
                <a:gd name="T73" fmla="*/ 184 h 2267"/>
                <a:gd name="T74" fmla="*/ 1080 w 1184"/>
                <a:gd name="T75" fmla="*/ 1961 h 2267"/>
                <a:gd name="T76" fmla="*/ 1080 w 1184"/>
                <a:gd name="T77" fmla="*/ 1961 h 2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84" h="2267">
                  <a:moveTo>
                    <a:pt x="1104" y="0"/>
                  </a:moveTo>
                  <a:cubicBezTo>
                    <a:pt x="74" y="0"/>
                    <a:pt x="74" y="0"/>
                    <a:pt x="74" y="0"/>
                  </a:cubicBezTo>
                  <a:cubicBezTo>
                    <a:pt x="31" y="0"/>
                    <a:pt x="0" y="36"/>
                    <a:pt x="0" y="79"/>
                  </a:cubicBezTo>
                  <a:cubicBezTo>
                    <a:pt x="0" y="2193"/>
                    <a:pt x="0" y="2193"/>
                    <a:pt x="0" y="2193"/>
                  </a:cubicBezTo>
                  <a:cubicBezTo>
                    <a:pt x="0" y="2230"/>
                    <a:pt x="31" y="2267"/>
                    <a:pt x="74" y="2267"/>
                  </a:cubicBezTo>
                  <a:cubicBezTo>
                    <a:pt x="1104" y="2267"/>
                    <a:pt x="1104" y="2267"/>
                    <a:pt x="1104" y="2267"/>
                  </a:cubicBezTo>
                  <a:cubicBezTo>
                    <a:pt x="1153" y="2267"/>
                    <a:pt x="1184" y="2230"/>
                    <a:pt x="1184" y="2193"/>
                  </a:cubicBezTo>
                  <a:cubicBezTo>
                    <a:pt x="1184" y="79"/>
                    <a:pt x="1184" y="79"/>
                    <a:pt x="1184" y="79"/>
                  </a:cubicBezTo>
                  <a:cubicBezTo>
                    <a:pt x="1184" y="36"/>
                    <a:pt x="1153" y="0"/>
                    <a:pt x="1104" y="0"/>
                  </a:cubicBezTo>
                  <a:close/>
                  <a:moveTo>
                    <a:pt x="580" y="2163"/>
                  </a:moveTo>
                  <a:cubicBezTo>
                    <a:pt x="531" y="2157"/>
                    <a:pt x="531" y="2157"/>
                    <a:pt x="531" y="2157"/>
                  </a:cubicBezTo>
                  <a:cubicBezTo>
                    <a:pt x="531" y="2114"/>
                    <a:pt x="531" y="2114"/>
                    <a:pt x="531" y="2114"/>
                  </a:cubicBezTo>
                  <a:cubicBezTo>
                    <a:pt x="580" y="2114"/>
                    <a:pt x="580" y="2114"/>
                    <a:pt x="580" y="2114"/>
                  </a:cubicBezTo>
                  <a:cubicBezTo>
                    <a:pt x="580" y="2163"/>
                    <a:pt x="580" y="2163"/>
                    <a:pt x="580" y="2163"/>
                  </a:cubicBezTo>
                  <a:cubicBezTo>
                    <a:pt x="580" y="2163"/>
                    <a:pt x="580" y="2163"/>
                    <a:pt x="580" y="2163"/>
                  </a:cubicBezTo>
                  <a:close/>
                  <a:moveTo>
                    <a:pt x="580" y="2108"/>
                  </a:moveTo>
                  <a:cubicBezTo>
                    <a:pt x="531" y="2108"/>
                    <a:pt x="531" y="2108"/>
                    <a:pt x="531" y="2108"/>
                  </a:cubicBezTo>
                  <a:cubicBezTo>
                    <a:pt x="531" y="2065"/>
                    <a:pt x="531" y="2065"/>
                    <a:pt x="531" y="2065"/>
                  </a:cubicBezTo>
                  <a:cubicBezTo>
                    <a:pt x="580" y="2059"/>
                    <a:pt x="580" y="2059"/>
                    <a:pt x="580" y="2059"/>
                  </a:cubicBezTo>
                  <a:cubicBezTo>
                    <a:pt x="580" y="2108"/>
                    <a:pt x="580" y="2108"/>
                    <a:pt x="580" y="2108"/>
                  </a:cubicBezTo>
                  <a:cubicBezTo>
                    <a:pt x="580" y="2108"/>
                    <a:pt x="580" y="2108"/>
                    <a:pt x="580" y="2108"/>
                  </a:cubicBezTo>
                  <a:close/>
                  <a:moveTo>
                    <a:pt x="654" y="2175"/>
                  </a:moveTo>
                  <a:cubicBezTo>
                    <a:pt x="586" y="2163"/>
                    <a:pt x="586" y="2163"/>
                    <a:pt x="586" y="2163"/>
                  </a:cubicBezTo>
                  <a:cubicBezTo>
                    <a:pt x="586" y="2114"/>
                    <a:pt x="586" y="2114"/>
                    <a:pt x="586" y="2114"/>
                  </a:cubicBezTo>
                  <a:cubicBezTo>
                    <a:pt x="654" y="2114"/>
                    <a:pt x="654" y="2114"/>
                    <a:pt x="654" y="2114"/>
                  </a:cubicBezTo>
                  <a:cubicBezTo>
                    <a:pt x="654" y="2175"/>
                    <a:pt x="654" y="2175"/>
                    <a:pt x="654" y="2175"/>
                  </a:cubicBezTo>
                  <a:cubicBezTo>
                    <a:pt x="654" y="2175"/>
                    <a:pt x="654" y="2175"/>
                    <a:pt x="654" y="2175"/>
                  </a:cubicBezTo>
                  <a:close/>
                  <a:moveTo>
                    <a:pt x="654" y="2108"/>
                  </a:moveTo>
                  <a:cubicBezTo>
                    <a:pt x="586" y="2108"/>
                    <a:pt x="586" y="2108"/>
                    <a:pt x="586" y="2108"/>
                  </a:cubicBezTo>
                  <a:cubicBezTo>
                    <a:pt x="586" y="2059"/>
                    <a:pt x="586" y="2059"/>
                    <a:pt x="586" y="2059"/>
                  </a:cubicBezTo>
                  <a:cubicBezTo>
                    <a:pt x="654" y="2046"/>
                    <a:pt x="654" y="2046"/>
                    <a:pt x="654" y="2046"/>
                  </a:cubicBezTo>
                  <a:cubicBezTo>
                    <a:pt x="654" y="2108"/>
                    <a:pt x="654" y="2108"/>
                    <a:pt x="654" y="2108"/>
                  </a:cubicBezTo>
                  <a:cubicBezTo>
                    <a:pt x="654" y="2108"/>
                    <a:pt x="654" y="2108"/>
                    <a:pt x="654" y="2108"/>
                  </a:cubicBezTo>
                  <a:close/>
                  <a:moveTo>
                    <a:pt x="1080" y="1961"/>
                  </a:moveTo>
                  <a:cubicBezTo>
                    <a:pt x="111" y="1961"/>
                    <a:pt x="111" y="1961"/>
                    <a:pt x="111" y="1961"/>
                  </a:cubicBezTo>
                  <a:cubicBezTo>
                    <a:pt x="111" y="355"/>
                    <a:pt x="111" y="184"/>
                    <a:pt x="111" y="184"/>
                  </a:cubicBezTo>
                  <a:cubicBezTo>
                    <a:pt x="1080" y="184"/>
                    <a:pt x="1080" y="184"/>
                    <a:pt x="1080" y="184"/>
                  </a:cubicBezTo>
                  <a:cubicBezTo>
                    <a:pt x="1080" y="1961"/>
                    <a:pt x="1080" y="1961"/>
                    <a:pt x="1080" y="1961"/>
                  </a:cubicBezTo>
                  <a:cubicBezTo>
                    <a:pt x="1080" y="1961"/>
                    <a:pt x="1080" y="1961"/>
                    <a:pt x="1080" y="1961"/>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marL="0" marR="0" lvl="0" indent="0" algn="l" defTabSz="91394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9"/>
          <p:cNvGrpSpPr/>
          <p:nvPr/>
        </p:nvGrpSpPr>
        <p:grpSpPr>
          <a:xfrm>
            <a:off x="10905118" y="3789294"/>
            <a:ext cx="961289" cy="944381"/>
            <a:chOff x="5688379" y="4669760"/>
            <a:chExt cx="1563210" cy="1551764"/>
          </a:xfrm>
        </p:grpSpPr>
        <p:grpSp>
          <p:nvGrpSpPr>
            <p:cNvPr id="11" name="Group 10"/>
            <p:cNvGrpSpPr>
              <a:grpSpLocks noChangeAspect="1"/>
            </p:cNvGrpSpPr>
            <p:nvPr/>
          </p:nvGrpSpPr>
          <p:grpSpPr>
            <a:xfrm>
              <a:off x="5688379" y="4669760"/>
              <a:ext cx="1563210" cy="1551764"/>
              <a:chOff x="3760097" y="5111938"/>
              <a:chExt cx="1392838" cy="1382638"/>
            </a:xfrm>
          </p:grpSpPr>
          <p:sp>
            <p:nvSpPr>
              <p:cNvPr id="15" name="Oval 14"/>
              <p:cNvSpPr/>
              <p:nvPr/>
            </p:nvSpPr>
            <p:spPr bwMode="auto">
              <a:xfrm>
                <a:off x="3760097" y="5111938"/>
                <a:ext cx="1392838" cy="1382638"/>
              </a:xfrm>
              <a:prstGeom prst="ellipse">
                <a:avLst/>
              </a:prstGeom>
              <a:solidFill>
                <a:srgbClr val="00ADEF"/>
              </a:solidFill>
              <a:ln w="47625">
                <a:solidFill>
                  <a:schemeClr val="bg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895908" rtl="0" eaLnBrk="1" fontAlgn="auto" latinLnBrk="0" hangingPunct="1">
                  <a:lnSpc>
                    <a:spcPct val="90000"/>
                  </a:lnSpc>
                  <a:spcBef>
                    <a:spcPts val="0"/>
                  </a:spcBef>
                  <a:spcAft>
                    <a:spcPts val="0"/>
                  </a:spcAft>
                  <a:buClrTx/>
                  <a:buSzTx/>
                  <a:buFontTx/>
                  <a:buNone/>
                  <a:tabLst/>
                  <a:defRPr/>
                </a:pPr>
                <a:endParaRPr kumimoji="0" lang="en-US" sz="1960" b="0" i="0" u="none" strike="noStrike" kern="1200" cap="none" spc="-49" normalizeH="0" baseline="0" noProof="0" dirty="0">
                  <a:ln w="15875">
                    <a:noFill/>
                  </a:ln>
                  <a:gradFill>
                    <a:gsLst>
                      <a:gs pos="1250">
                        <a:srgbClr val="EFEFEF"/>
                      </a:gs>
                      <a:gs pos="10417">
                        <a:srgbClr val="EFEFEF"/>
                      </a:gs>
                    </a:gsLst>
                    <a:lin ang="5400000" scaled="0"/>
                  </a:gradFill>
                  <a:effectLst/>
                  <a:uLnTx/>
                  <a:uFillTx/>
                  <a:latin typeface="Segoe UI"/>
                  <a:ea typeface="+mn-ea"/>
                  <a:cs typeface="+mn-cs"/>
                </a:endParaRPr>
              </a:p>
            </p:txBody>
          </p:sp>
          <p:grpSp>
            <p:nvGrpSpPr>
              <p:cNvPr id="16" name="Group 15"/>
              <p:cNvGrpSpPr/>
              <p:nvPr/>
            </p:nvGrpSpPr>
            <p:grpSpPr>
              <a:xfrm>
                <a:off x="3997828" y="5507574"/>
                <a:ext cx="917376" cy="591367"/>
                <a:chOff x="2809876" y="-1063625"/>
                <a:chExt cx="2112963" cy="1362076"/>
              </a:xfrm>
              <a:solidFill>
                <a:schemeClr val="accent1"/>
              </a:solidFill>
            </p:grpSpPr>
            <p:sp>
              <p:nvSpPr>
                <p:cNvPr id="17" name="Freeform 5"/>
                <p:cNvSpPr>
                  <a:spLocks noEditPoints="1"/>
                </p:cNvSpPr>
                <p:nvPr/>
              </p:nvSpPr>
              <p:spPr bwMode="auto">
                <a:xfrm>
                  <a:off x="2809876" y="-1063625"/>
                  <a:ext cx="2112963" cy="1362076"/>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394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6"/>
                <p:cNvSpPr>
                  <a:spLocks/>
                </p:cNvSpPr>
                <p:nvPr/>
              </p:nvSpPr>
              <p:spPr bwMode="auto">
                <a:xfrm>
                  <a:off x="2981326" y="-42862"/>
                  <a:ext cx="257175" cy="82550"/>
                </a:xfrm>
                <a:custGeom>
                  <a:avLst/>
                  <a:gdLst>
                    <a:gd name="T0" fmla="*/ 0 w 162"/>
                    <a:gd name="T1" fmla="*/ 0 h 52"/>
                    <a:gd name="T2" fmla="*/ 162 w 162"/>
                    <a:gd name="T3" fmla="*/ 0 h 52"/>
                    <a:gd name="T4" fmla="*/ 162 w 162"/>
                    <a:gd name="T5" fmla="*/ 52 h 52"/>
                    <a:gd name="T6" fmla="*/ 0 w 162"/>
                    <a:gd name="T7" fmla="*/ 52 h 52"/>
                    <a:gd name="T8" fmla="*/ 0 w 162"/>
                    <a:gd name="T9" fmla="*/ 0 h 52"/>
                    <a:gd name="T10" fmla="*/ 0 w 162"/>
                    <a:gd name="T11" fmla="*/ 0 h 52"/>
                  </a:gdLst>
                  <a:ahLst/>
                  <a:cxnLst>
                    <a:cxn ang="0">
                      <a:pos x="T0" y="T1"/>
                    </a:cxn>
                    <a:cxn ang="0">
                      <a:pos x="T2" y="T3"/>
                    </a:cxn>
                    <a:cxn ang="0">
                      <a:pos x="T4" y="T5"/>
                    </a:cxn>
                    <a:cxn ang="0">
                      <a:pos x="T6" y="T7"/>
                    </a:cxn>
                    <a:cxn ang="0">
                      <a:pos x="T8" y="T9"/>
                    </a:cxn>
                    <a:cxn ang="0">
                      <a:pos x="T10" y="T11"/>
                    </a:cxn>
                  </a:cxnLst>
                  <a:rect l="0" t="0" r="r" b="b"/>
                  <a:pathLst>
                    <a:path w="162" h="52">
                      <a:moveTo>
                        <a:pt x="0" y="0"/>
                      </a:moveTo>
                      <a:lnTo>
                        <a:pt x="162" y="0"/>
                      </a:lnTo>
                      <a:lnTo>
                        <a:pt x="162" y="52"/>
                      </a:lnTo>
                      <a:lnTo>
                        <a:pt x="0" y="5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394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7"/>
                <p:cNvSpPr>
                  <a:spLocks/>
                </p:cNvSpPr>
                <p:nvPr/>
              </p:nvSpPr>
              <p:spPr bwMode="auto">
                <a:xfrm>
                  <a:off x="3322638" y="-42862"/>
                  <a:ext cx="542925" cy="82550"/>
                </a:xfrm>
                <a:custGeom>
                  <a:avLst/>
                  <a:gdLst>
                    <a:gd name="T0" fmla="*/ 0 w 342"/>
                    <a:gd name="T1" fmla="*/ 0 h 52"/>
                    <a:gd name="T2" fmla="*/ 342 w 342"/>
                    <a:gd name="T3" fmla="*/ 0 h 52"/>
                    <a:gd name="T4" fmla="*/ 342 w 342"/>
                    <a:gd name="T5" fmla="*/ 52 h 52"/>
                    <a:gd name="T6" fmla="*/ 0 w 342"/>
                    <a:gd name="T7" fmla="*/ 52 h 52"/>
                    <a:gd name="T8" fmla="*/ 0 w 342"/>
                    <a:gd name="T9" fmla="*/ 0 h 52"/>
                    <a:gd name="T10" fmla="*/ 0 w 342"/>
                    <a:gd name="T11" fmla="*/ 0 h 52"/>
                  </a:gdLst>
                  <a:ahLst/>
                  <a:cxnLst>
                    <a:cxn ang="0">
                      <a:pos x="T0" y="T1"/>
                    </a:cxn>
                    <a:cxn ang="0">
                      <a:pos x="T2" y="T3"/>
                    </a:cxn>
                    <a:cxn ang="0">
                      <a:pos x="T4" y="T5"/>
                    </a:cxn>
                    <a:cxn ang="0">
                      <a:pos x="T6" y="T7"/>
                    </a:cxn>
                    <a:cxn ang="0">
                      <a:pos x="T8" y="T9"/>
                    </a:cxn>
                    <a:cxn ang="0">
                      <a:pos x="T10" y="T11"/>
                    </a:cxn>
                  </a:cxnLst>
                  <a:rect l="0" t="0" r="r" b="b"/>
                  <a:pathLst>
                    <a:path w="342" h="52">
                      <a:moveTo>
                        <a:pt x="0" y="0"/>
                      </a:moveTo>
                      <a:lnTo>
                        <a:pt x="342" y="0"/>
                      </a:lnTo>
                      <a:lnTo>
                        <a:pt x="342" y="52"/>
                      </a:lnTo>
                      <a:lnTo>
                        <a:pt x="0" y="5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394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2" name="Group 11"/>
            <p:cNvGrpSpPr/>
            <p:nvPr/>
          </p:nvGrpSpPr>
          <p:grpSpPr>
            <a:xfrm>
              <a:off x="6042899" y="5196973"/>
              <a:ext cx="295755" cy="323492"/>
              <a:chOff x="6064933" y="5219007"/>
              <a:chExt cx="295755" cy="323492"/>
            </a:xfrm>
          </p:grpSpPr>
          <p:sp>
            <p:nvSpPr>
              <p:cNvPr id="13" name="Rectangle 12"/>
              <p:cNvSpPr/>
              <p:nvPr/>
            </p:nvSpPr>
            <p:spPr bwMode="auto">
              <a:xfrm>
                <a:off x="6064933" y="5219007"/>
                <a:ext cx="295755" cy="323492"/>
              </a:xfrm>
              <a:prstGeom prst="rect">
                <a:avLst/>
              </a:prstGeom>
              <a:solidFill>
                <a:schemeClr val="tx2"/>
              </a:solid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895908" rtl="0" eaLnBrk="1" fontAlgn="auto" latinLnBrk="0" hangingPunct="1">
                  <a:lnSpc>
                    <a:spcPct val="90000"/>
                  </a:lnSpc>
                  <a:spcBef>
                    <a:spcPts val="0"/>
                  </a:spcBef>
                  <a:spcAft>
                    <a:spcPts val="0"/>
                  </a:spcAft>
                  <a:buClrTx/>
                  <a:buSzTx/>
                  <a:buFontTx/>
                  <a:buNone/>
                  <a:tabLst/>
                  <a:defRPr/>
                </a:pPr>
                <a:endParaRPr kumimoji="0" lang="en-US" sz="1960" b="0" i="0" u="none" strike="noStrike" kern="120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14" name="Freeform 237"/>
              <p:cNvSpPr>
                <a:spLocks noChangeAspect="1"/>
              </p:cNvSpPr>
              <p:nvPr/>
            </p:nvSpPr>
            <p:spPr bwMode="auto">
              <a:xfrm>
                <a:off x="6078631" y="5299392"/>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marL="0" marR="0" lvl="0" indent="0" algn="l" defTabSz="91394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0" name="Group 19"/>
          <p:cNvGrpSpPr/>
          <p:nvPr/>
        </p:nvGrpSpPr>
        <p:grpSpPr>
          <a:xfrm>
            <a:off x="11004220" y="1030946"/>
            <a:ext cx="862187" cy="920462"/>
            <a:chOff x="452011" y="4669760"/>
            <a:chExt cx="1563212" cy="1551764"/>
          </a:xfrm>
        </p:grpSpPr>
        <p:grpSp>
          <p:nvGrpSpPr>
            <p:cNvPr id="21" name="Group 20"/>
            <p:cNvGrpSpPr>
              <a:grpSpLocks noChangeAspect="1"/>
            </p:cNvGrpSpPr>
            <p:nvPr/>
          </p:nvGrpSpPr>
          <p:grpSpPr>
            <a:xfrm>
              <a:off x="452011" y="4669760"/>
              <a:ext cx="1563212" cy="1551764"/>
              <a:chOff x="513569" y="5111938"/>
              <a:chExt cx="1392838" cy="1382638"/>
            </a:xfrm>
          </p:grpSpPr>
          <p:sp>
            <p:nvSpPr>
              <p:cNvPr id="23" name="Oval 22"/>
              <p:cNvSpPr/>
              <p:nvPr/>
            </p:nvSpPr>
            <p:spPr bwMode="auto">
              <a:xfrm>
                <a:off x="513569" y="5111938"/>
                <a:ext cx="1392838" cy="1382638"/>
              </a:xfrm>
              <a:prstGeom prst="ellipse">
                <a:avLst/>
              </a:prstGeom>
              <a:solidFill>
                <a:srgbClr val="00BCF2"/>
              </a:solidFill>
              <a:ln w="47625">
                <a:solidFill>
                  <a:schemeClr val="bg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895908" rtl="0" eaLnBrk="1" fontAlgn="auto" latinLnBrk="0" hangingPunct="1">
                  <a:lnSpc>
                    <a:spcPct val="90000"/>
                  </a:lnSpc>
                  <a:spcBef>
                    <a:spcPts val="0"/>
                  </a:spcBef>
                  <a:spcAft>
                    <a:spcPts val="0"/>
                  </a:spcAft>
                  <a:buClrTx/>
                  <a:buSzTx/>
                  <a:buFontTx/>
                  <a:buNone/>
                  <a:tabLst/>
                  <a:defRPr/>
                </a:pPr>
                <a:endParaRPr kumimoji="0" lang="en-US" sz="1960" b="0" i="0" u="none" strike="noStrike" kern="1200" cap="none" spc="-49" normalizeH="0" baseline="0" noProof="0" dirty="0">
                  <a:ln w="15875">
                    <a:noFill/>
                  </a:ln>
                  <a:gradFill>
                    <a:gsLst>
                      <a:gs pos="1250">
                        <a:srgbClr val="EFEFEF"/>
                      </a:gs>
                      <a:gs pos="10417">
                        <a:srgbClr val="EFEFEF"/>
                      </a:gs>
                    </a:gsLst>
                    <a:lin ang="5400000" scaled="0"/>
                  </a:gradFill>
                  <a:effectLst/>
                  <a:uLnTx/>
                  <a:uFillTx/>
                  <a:latin typeface="Segoe UI"/>
                  <a:ea typeface="+mn-ea"/>
                  <a:cs typeface="+mn-cs"/>
                </a:endParaRPr>
              </a:p>
            </p:txBody>
          </p:sp>
          <p:sp>
            <p:nvSpPr>
              <p:cNvPr id="24" name="Freeform 11"/>
              <p:cNvSpPr>
                <a:spLocks noEditPoints="1"/>
              </p:cNvSpPr>
              <p:nvPr/>
            </p:nvSpPr>
            <p:spPr bwMode="auto">
              <a:xfrm>
                <a:off x="838548" y="5431817"/>
                <a:ext cx="742880" cy="742880"/>
              </a:xfrm>
              <a:custGeom>
                <a:avLst/>
                <a:gdLst>
                  <a:gd name="T0" fmla="*/ 1838 w 1938"/>
                  <a:gd name="T1" fmla="*/ 224 h 1938"/>
                  <a:gd name="T2" fmla="*/ 1714 w 1938"/>
                  <a:gd name="T3" fmla="*/ 100 h 1938"/>
                  <a:gd name="T4" fmla="*/ 1483 w 1938"/>
                  <a:gd name="T5" fmla="*/ 0 h 1938"/>
                  <a:gd name="T6" fmla="*/ 1243 w 1938"/>
                  <a:gd name="T7" fmla="*/ 100 h 1938"/>
                  <a:gd name="T8" fmla="*/ 224 w 1938"/>
                  <a:gd name="T9" fmla="*/ 1112 h 1938"/>
                  <a:gd name="T10" fmla="*/ 826 w 1938"/>
                  <a:gd name="T11" fmla="*/ 1714 h 1938"/>
                  <a:gd name="T12" fmla="*/ 1838 w 1938"/>
                  <a:gd name="T13" fmla="*/ 695 h 1938"/>
                  <a:gd name="T14" fmla="*/ 1938 w 1938"/>
                  <a:gd name="T15" fmla="*/ 455 h 1938"/>
                  <a:gd name="T16" fmla="*/ 1838 w 1938"/>
                  <a:gd name="T17" fmla="*/ 224 h 1938"/>
                  <a:gd name="T18" fmla="*/ 308 w 1938"/>
                  <a:gd name="T19" fmla="*/ 1266 h 1938"/>
                  <a:gd name="T20" fmla="*/ 0 w 1938"/>
                  <a:gd name="T21" fmla="*/ 1575 h 1938"/>
                  <a:gd name="T22" fmla="*/ 169 w 1938"/>
                  <a:gd name="T23" fmla="*/ 1745 h 1938"/>
                  <a:gd name="T24" fmla="*/ 478 w 1938"/>
                  <a:gd name="T25" fmla="*/ 1436 h 1938"/>
                  <a:gd name="T26" fmla="*/ 308 w 1938"/>
                  <a:gd name="T27" fmla="*/ 1266 h 1938"/>
                  <a:gd name="T28" fmla="*/ 308 w 1938"/>
                  <a:gd name="T29" fmla="*/ 1266 h 1938"/>
                  <a:gd name="T30" fmla="*/ 185 w 1938"/>
                  <a:gd name="T31" fmla="*/ 1490 h 1938"/>
                  <a:gd name="T32" fmla="*/ 254 w 1938"/>
                  <a:gd name="T33" fmla="*/ 1429 h 1938"/>
                  <a:gd name="T34" fmla="*/ 316 w 1938"/>
                  <a:gd name="T35" fmla="*/ 1490 h 1938"/>
                  <a:gd name="T36" fmla="*/ 247 w 1938"/>
                  <a:gd name="T37" fmla="*/ 1560 h 1938"/>
                  <a:gd name="T38" fmla="*/ 185 w 1938"/>
                  <a:gd name="T39" fmla="*/ 1490 h 1938"/>
                  <a:gd name="T40" fmla="*/ 185 w 1938"/>
                  <a:gd name="T41" fmla="*/ 1490 h 1938"/>
                  <a:gd name="T42" fmla="*/ 502 w 1938"/>
                  <a:gd name="T43" fmla="*/ 1460 h 1938"/>
                  <a:gd name="T44" fmla="*/ 193 w 1938"/>
                  <a:gd name="T45" fmla="*/ 1769 h 1938"/>
                  <a:gd name="T46" fmla="*/ 363 w 1938"/>
                  <a:gd name="T47" fmla="*/ 1938 h 1938"/>
                  <a:gd name="T48" fmla="*/ 672 w 1938"/>
                  <a:gd name="T49" fmla="*/ 1630 h 1938"/>
                  <a:gd name="T50" fmla="*/ 502 w 1938"/>
                  <a:gd name="T51" fmla="*/ 1460 h 1938"/>
                  <a:gd name="T52" fmla="*/ 502 w 1938"/>
                  <a:gd name="T53" fmla="*/ 1460 h 1938"/>
                  <a:gd name="T54" fmla="*/ 432 w 1938"/>
                  <a:gd name="T55" fmla="*/ 1738 h 1938"/>
                  <a:gd name="T56" fmla="*/ 363 w 1938"/>
                  <a:gd name="T57" fmla="*/ 1676 h 1938"/>
                  <a:gd name="T58" fmla="*/ 432 w 1938"/>
                  <a:gd name="T59" fmla="*/ 1606 h 1938"/>
                  <a:gd name="T60" fmla="*/ 494 w 1938"/>
                  <a:gd name="T61" fmla="*/ 1668 h 1938"/>
                  <a:gd name="T62" fmla="*/ 432 w 1938"/>
                  <a:gd name="T63" fmla="*/ 1738 h 1938"/>
                  <a:gd name="T64" fmla="*/ 432 w 1938"/>
                  <a:gd name="T65" fmla="*/ 1738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38" h="1938">
                    <a:moveTo>
                      <a:pt x="1838" y="224"/>
                    </a:moveTo>
                    <a:cubicBezTo>
                      <a:pt x="1714" y="100"/>
                      <a:pt x="1714" y="100"/>
                      <a:pt x="1714" y="100"/>
                    </a:cubicBezTo>
                    <a:cubicBezTo>
                      <a:pt x="1653" y="30"/>
                      <a:pt x="1568" y="0"/>
                      <a:pt x="1483" y="0"/>
                    </a:cubicBezTo>
                    <a:cubicBezTo>
                      <a:pt x="1390" y="0"/>
                      <a:pt x="1305" y="30"/>
                      <a:pt x="1243" y="100"/>
                    </a:cubicBezTo>
                    <a:cubicBezTo>
                      <a:pt x="224" y="1112"/>
                      <a:pt x="224" y="1112"/>
                      <a:pt x="224" y="1112"/>
                    </a:cubicBezTo>
                    <a:cubicBezTo>
                      <a:pt x="826" y="1714"/>
                      <a:pt x="826" y="1714"/>
                      <a:pt x="826" y="1714"/>
                    </a:cubicBezTo>
                    <a:cubicBezTo>
                      <a:pt x="1838" y="695"/>
                      <a:pt x="1838" y="695"/>
                      <a:pt x="1838" y="695"/>
                    </a:cubicBezTo>
                    <a:cubicBezTo>
                      <a:pt x="1908" y="633"/>
                      <a:pt x="1938" y="548"/>
                      <a:pt x="1938" y="455"/>
                    </a:cubicBezTo>
                    <a:cubicBezTo>
                      <a:pt x="1938" y="370"/>
                      <a:pt x="1908" y="285"/>
                      <a:pt x="1838" y="224"/>
                    </a:cubicBezTo>
                    <a:close/>
                    <a:moveTo>
                      <a:pt x="308" y="1266"/>
                    </a:moveTo>
                    <a:cubicBezTo>
                      <a:pt x="0" y="1575"/>
                      <a:pt x="0" y="1575"/>
                      <a:pt x="0" y="1575"/>
                    </a:cubicBezTo>
                    <a:cubicBezTo>
                      <a:pt x="169" y="1745"/>
                      <a:pt x="169" y="1745"/>
                      <a:pt x="169" y="1745"/>
                    </a:cubicBezTo>
                    <a:cubicBezTo>
                      <a:pt x="478" y="1436"/>
                      <a:pt x="478" y="1436"/>
                      <a:pt x="478" y="1436"/>
                    </a:cubicBezTo>
                    <a:cubicBezTo>
                      <a:pt x="308" y="1266"/>
                      <a:pt x="308" y="1266"/>
                      <a:pt x="308" y="1266"/>
                    </a:cubicBezTo>
                    <a:cubicBezTo>
                      <a:pt x="308" y="1266"/>
                      <a:pt x="308" y="1266"/>
                      <a:pt x="308" y="1266"/>
                    </a:cubicBezTo>
                    <a:close/>
                    <a:moveTo>
                      <a:pt x="185" y="1490"/>
                    </a:moveTo>
                    <a:cubicBezTo>
                      <a:pt x="254" y="1429"/>
                      <a:pt x="254" y="1429"/>
                      <a:pt x="254" y="1429"/>
                    </a:cubicBezTo>
                    <a:cubicBezTo>
                      <a:pt x="316" y="1490"/>
                      <a:pt x="316" y="1490"/>
                      <a:pt x="316" y="1490"/>
                    </a:cubicBezTo>
                    <a:cubicBezTo>
                      <a:pt x="247" y="1560"/>
                      <a:pt x="247" y="1560"/>
                      <a:pt x="247" y="1560"/>
                    </a:cubicBezTo>
                    <a:cubicBezTo>
                      <a:pt x="185" y="1490"/>
                      <a:pt x="185" y="1490"/>
                      <a:pt x="185" y="1490"/>
                    </a:cubicBezTo>
                    <a:cubicBezTo>
                      <a:pt x="185" y="1490"/>
                      <a:pt x="185" y="1490"/>
                      <a:pt x="185" y="1490"/>
                    </a:cubicBezTo>
                    <a:close/>
                    <a:moveTo>
                      <a:pt x="502" y="1460"/>
                    </a:moveTo>
                    <a:cubicBezTo>
                      <a:pt x="193" y="1769"/>
                      <a:pt x="193" y="1769"/>
                      <a:pt x="193" y="1769"/>
                    </a:cubicBezTo>
                    <a:cubicBezTo>
                      <a:pt x="363" y="1938"/>
                      <a:pt x="363" y="1938"/>
                      <a:pt x="363" y="1938"/>
                    </a:cubicBezTo>
                    <a:cubicBezTo>
                      <a:pt x="672" y="1630"/>
                      <a:pt x="672" y="1630"/>
                      <a:pt x="672" y="1630"/>
                    </a:cubicBezTo>
                    <a:cubicBezTo>
                      <a:pt x="502" y="1460"/>
                      <a:pt x="502" y="1460"/>
                      <a:pt x="502" y="1460"/>
                    </a:cubicBezTo>
                    <a:cubicBezTo>
                      <a:pt x="502" y="1460"/>
                      <a:pt x="502" y="1460"/>
                      <a:pt x="502" y="1460"/>
                    </a:cubicBezTo>
                    <a:close/>
                    <a:moveTo>
                      <a:pt x="432" y="1738"/>
                    </a:moveTo>
                    <a:cubicBezTo>
                      <a:pt x="363" y="1676"/>
                      <a:pt x="363" y="1676"/>
                      <a:pt x="363" y="1676"/>
                    </a:cubicBezTo>
                    <a:cubicBezTo>
                      <a:pt x="432" y="1606"/>
                      <a:pt x="432" y="1606"/>
                      <a:pt x="432" y="1606"/>
                    </a:cubicBezTo>
                    <a:cubicBezTo>
                      <a:pt x="494" y="1668"/>
                      <a:pt x="494" y="1668"/>
                      <a:pt x="494" y="1668"/>
                    </a:cubicBezTo>
                    <a:cubicBezTo>
                      <a:pt x="432" y="1738"/>
                      <a:pt x="432" y="1738"/>
                      <a:pt x="432" y="1738"/>
                    </a:cubicBezTo>
                    <a:cubicBezTo>
                      <a:pt x="432" y="1738"/>
                      <a:pt x="432" y="1738"/>
                      <a:pt x="432" y="1738"/>
                    </a:cubicBezTo>
                    <a:close/>
                  </a:path>
                </a:pathLst>
              </a:custGeom>
              <a:solidFill>
                <a:srgbClr val="FFFFFF"/>
              </a:solidFill>
              <a:ln>
                <a:solidFill>
                  <a:schemeClr val="bg2">
                    <a:lumMod val="50000"/>
                  </a:schemeClr>
                </a:solidFill>
              </a:ln>
            </p:spPr>
            <p:txBody>
              <a:bodyPr vert="horz" wrap="square" lIns="89619" tIns="44810" rIns="89619" bIns="44810" numCol="1" anchor="t" anchorCtr="0" compatLnSpc="1">
                <a:prstTxWarp prst="textNoShape">
                  <a:avLst/>
                </a:prstTxWarp>
              </a:bodyPr>
              <a:lstStyle/>
              <a:p>
                <a:pPr marL="0" marR="0" lvl="0" indent="0" algn="l" defTabSz="91394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2" name="Rectangle 21"/>
            <p:cNvSpPr/>
            <p:nvPr/>
          </p:nvSpPr>
          <p:spPr bwMode="auto">
            <a:xfrm rot="18904379">
              <a:off x="1032889" y="5296702"/>
              <a:ext cx="513082" cy="185652"/>
            </a:xfrm>
            <a:prstGeom prst="rect">
              <a:avLst/>
            </a:prstGeom>
            <a:solidFill>
              <a:schemeClr val="tx2"/>
            </a:solidFill>
            <a:ln>
              <a:solidFill>
                <a:schemeClr val="bg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95908" rtl="0" eaLnBrk="1" fontAlgn="auto" latinLnBrk="0" hangingPunct="1">
                <a:lnSpc>
                  <a:spcPct val="90000"/>
                </a:lnSpc>
                <a:spcBef>
                  <a:spcPts val="0"/>
                </a:spcBef>
                <a:spcAft>
                  <a:spcPts val="0"/>
                </a:spcAft>
                <a:buClrTx/>
                <a:buSzTx/>
                <a:buFontTx/>
                <a:buNone/>
                <a:tabLst/>
                <a:defRPr/>
              </a:pPr>
              <a:r>
                <a:rPr kumimoji="0" lang="en-US" sz="882" b="0" i="0" u="none" strike="noStrike" kern="1200" cap="none" spc="196" normalizeH="0" baseline="0" noProof="0" dirty="0">
                  <a:ln>
                    <a:noFill/>
                  </a:ln>
                  <a:gradFill>
                    <a:gsLst>
                      <a:gs pos="1250">
                        <a:srgbClr val="EFEFEF"/>
                      </a:gs>
                      <a:gs pos="10417">
                        <a:srgbClr val="EFEFEF"/>
                      </a:gs>
                    </a:gsLst>
                    <a:lin ang="5400000" scaled="0"/>
                  </a:gradFill>
                  <a:effectLst/>
                  <a:uLnTx/>
                  <a:uFillTx/>
                  <a:latin typeface="Segoe UI"/>
                  <a:ea typeface="+mn-ea"/>
                  <a:cs typeface="+mn-cs"/>
                </a:rPr>
                <a:t>01234</a:t>
              </a:r>
            </a:p>
          </p:txBody>
        </p:sp>
      </p:grpSp>
    </p:spTree>
    <p:extLst>
      <p:ext uri="{BB962C8B-B14F-4D97-AF65-F5344CB8AC3E}">
        <p14:creationId xmlns:p14="http://schemas.microsoft.com/office/powerpoint/2010/main" val="2913100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50" fill="hold"/>
                                        <p:tgtEl>
                                          <p:spTgt spid="20"/>
                                        </p:tgtEl>
                                        <p:attrNameLst>
                                          <p:attrName>ppt_w</p:attrName>
                                        </p:attrNameLst>
                                      </p:cBhvr>
                                      <p:tavLst>
                                        <p:tav tm="0">
                                          <p:val>
                                            <p:fltVal val="0"/>
                                          </p:val>
                                        </p:tav>
                                        <p:tav tm="100000">
                                          <p:val>
                                            <p:strVal val="#ppt_w"/>
                                          </p:val>
                                        </p:tav>
                                      </p:tavLst>
                                    </p:anim>
                                    <p:anim calcmode="lin" valueType="num">
                                      <p:cBhvr>
                                        <p:cTn id="8" dur="250" fill="hold"/>
                                        <p:tgtEl>
                                          <p:spTgt spid="20"/>
                                        </p:tgtEl>
                                        <p:attrNameLst>
                                          <p:attrName>ppt_h</p:attrName>
                                        </p:attrNameLst>
                                      </p:cBhvr>
                                      <p:tavLst>
                                        <p:tav tm="0">
                                          <p:val>
                                            <p:fltVal val="0"/>
                                          </p:val>
                                        </p:tav>
                                        <p:tav tm="100000">
                                          <p:val>
                                            <p:strVal val="#ppt_h"/>
                                          </p:val>
                                        </p:tav>
                                      </p:tavLst>
                                    </p:anim>
                                    <p:animEffect transition="in" filter="fade">
                                      <p:cBhvr>
                                        <p:cTn id="9" dur="250"/>
                                        <p:tgtEl>
                                          <p:spTgt spid="20"/>
                                        </p:tgtEl>
                                      </p:cBhvr>
                                    </p:animEffect>
                                  </p:childTnLst>
                                </p:cTn>
                              </p:par>
                              <p:par>
                                <p:cTn id="10" presetID="6" presetClass="emph" presetSubtype="0" decel="100000" fill="hold" nodeType="withEffect">
                                  <p:stCondLst>
                                    <p:cond delay="200"/>
                                  </p:stCondLst>
                                  <p:childTnLst>
                                    <p:animScale>
                                      <p:cBhvr>
                                        <p:cTn id="11" dur="250" fill="hold"/>
                                        <p:tgtEl>
                                          <p:spTgt spid="20"/>
                                        </p:tgtEl>
                                      </p:cBhvr>
                                      <p:by x="110000" y="110000"/>
                                    </p:animScale>
                                  </p:childTnLst>
                                </p:cTn>
                              </p:par>
                              <p:par>
                                <p:cTn id="12" presetID="6" presetClass="emph" presetSubtype="0" decel="100000" fill="hold" nodeType="withEffect">
                                  <p:stCondLst>
                                    <p:cond delay="300"/>
                                  </p:stCondLst>
                                  <p:childTnLst>
                                    <p:animScale>
                                      <p:cBhvr>
                                        <p:cTn id="13" dur="250" fill="hold"/>
                                        <p:tgtEl>
                                          <p:spTgt spid="20"/>
                                        </p:tgtEl>
                                      </p:cBhvr>
                                      <p:by x="91000" y="91000"/>
                                    </p:animScale>
                                  </p:childTnLst>
                                </p:cTn>
                              </p:par>
                              <p:par>
                                <p:cTn id="14" presetID="53" presetClass="entr" presetSubtype="16" fill="hold" nodeType="withEffect">
                                  <p:stCondLst>
                                    <p:cond delay="100"/>
                                  </p:stCondLst>
                                  <p:childTnLst>
                                    <p:set>
                                      <p:cBhvr>
                                        <p:cTn id="15" dur="1" fill="hold">
                                          <p:stCondLst>
                                            <p:cond delay="0"/>
                                          </p:stCondLst>
                                        </p:cTn>
                                        <p:tgtEl>
                                          <p:spTgt spid="4"/>
                                        </p:tgtEl>
                                        <p:attrNameLst>
                                          <p:attrName>style.visibility</p:attrName>
                                        </p:attrNameLst>
                                      </p:cBhvr>
                                      <p:to>
                                        <p:strVal val="visible"/>
                                      </p:to>
                                    </p:set>
                                    <p:anim calcmode="lin" valueType="num">
                                      <p:cBhvr>
                                        <p:cTn id="16" dur="250" fill="hold"/>
                                        <p:tgtEl>
                                          <p:spTgt spid="4"/>
                                        </p:tgtEl>
                                        <p:attrNameLst>
                                          <p:attrName>ppt_w</p:attrName>
                                        </p:attrNameLst>
                                      </p:cBhvr>
                                      <p:tavLst>
                                        <p:tav tm="0">
                                          <p:val>
                                            <p:fltVal val="0"/>
                                          </p:val>
                                        </p:tav>
                                        <p:tav tm="100000">
                                          <p:val>
                                            <p:strVal val="#ppt_w"/>
                                          </p:val>
                                        </p:tav>
                                      </p:tavLst>
                                    </p:anim>
                                    <p:anim calcmode="lin" valueType="num">
                                      <p:cBhvr>
                                        <p:cTn id="17" dur="250" fill="hold"/>
                                        <p:tgtEl>
                                          <p:spTgt spid="4"/>
                                        </p:tgtEl>
                                        <p:attrNameLst>
                                          <p:attrName>ppt_h</p:attrName>
                                        </p:attrNameLst>
                                      </p:cBhvr>
                                      <p:tavLst>
                                        <p:tav tm="0">
                                          <p:val>
                                            <p:fltVal val="0"/>
                                          </p:val>
                                        </p:tav>
                                        <p:tav tm="100000">
                                          <p:val>
                                            <p:strVal val="#ppt_h"/>
                                          </p:val>
                                        </p:tav>
                                      </p:tavLst>
                                    </p:anim>
                                    <p:animEffect transition="in" filter="fade">
                                      <p:cBhvr>
                                        <p:cTn id="18" dur="250"/>
                                        <p:tgtEl>
                                          <p:spTgt spid="4"/>
                                        </p:tgtEl>
                                      </p:cBhvr>
                                    </p:animEffect>
                                  </p:childTnLst>
                                </p:cTn>
                              </p:par>
                              <p:par>
                                <p:cTn id="19" presetID="6" presetClass="emph" presetSubtype="0" decel="100000" fill="hold" nodeType="withEffect">
                                  <p:stCondLst>
                                    <p:cond delay="300"/>
                                  </p:stCondLst>
                                  <p:childTnLst>
                                    <p:animScale>
                                      <p:cBhvr>
                                        <p:cTn id="20" dur="250" fill="hold"/>
                                        <p:tgtEl>
                                          <p:spTgt spid="4"/>
                                        </p:tgtEl>
                                      </p:cBhvr>
                                      <p:by x="110000" y="110000"/>
                                    </p:animScale>
                                  </p:childTnLst>
                                </p:cTn>
                              </p:par>
                              <p:par>
                                <p:cTn id="21" presetID="6" presetClass="emph" presetSubtype="0" decel="100000" fill="hold" nodeType="withEffect">
                                  <p:stCondLst>
                                    <p:cond delay="400"/>
                                  </p:stCondLst>
                                  <p:childTnLst>
                                    <p:animScale>
                                      <p:cBhvr>
                                        <p:cTn id="22" dur="250" fill="hold"/>
                                        <p:tgtEl>
                                          <p:spTgt spid="4"/>
                                        </p:tgtEl>
                                      </p:cBhvr>
                                      <p:by x="91000" y="91000"/>
                                    </p:animScale>
                                  </p:childTnLst>
                                </p:cTn>
                              </p:par>
                              <p:par>
                                <p:cTn id="23" presetID="53" presetClass="entr" presetSubtype="16" fill="hold" nodeType="withEffect">
                                  <p:stCondLst>
                                    <p:cond delay="200"/>
                                  </p:stCondLst>
                                  <p:childTnLst>
                                    <p:set>
                                      <p:cBhvr>
                                        <p:cTn id="24" dur="1" fill="hold">
                                          <p:stCondLst>
                                            <p:cond delay="0"/>
                                          </p:stCondLst>
                                        </p:cTn>
                                        <p:tgtEl>
                                          <p:spTgt spid="10"/>
                                        </p:tgtEl>
                                        <p:attrNameLst>
                                          <p:attrName>style.visibility</p:attrName>
                                        </p:attrNameLst>
                                      </p:cBhvr>
                                      <p:to>
                                        <p:strVal val="visible"/>
                                      </p:to>
                                    </p:set>
                                    <p:anim calcmode="lin" valueType="num">
                                      <p:cBhvr>
                                        <p:cTn id="25" dur="250" fill="hold"/>
                                        <p:tgtEl>
                                          <p:spTgt spid="10"/>
                                        </p:tgtEl>
                                        <p:attrNameLst>
                                          <p:attrName>ppt_w</p:attrName>
                                        </p:attrNameLst>
                                      </p:cBhvr>
                                      <p:tavLst>
                                        <p:tav tm="0">
                                          <p:val>
                                            <p:fltVal val="0"/>
                                          </p:val>
                                        </p:tav>
                                        <p:tav tm="100000">
                                          <p:val>
                                            <p:strVal val="#ppt_w"/>
                                          </p:val>
                                        </p:tav>
                                      </p:tavLst>
                                    </p:anim>
                                    <p:anim calcmode="lin" valueType="num">
                                      <p:cBhvr>
                                        <p:cTn id="26" dur="250" fill="hold"/>
                                        <p:tgtEl>
                                          <p:spTgt spid="10"/>
                                        </p:tgtEl>
                                        <p:attrNameLst>
                                          <p:attrName>ppt_h</p:attrName>
                                        </p:attrNameLst>
                                      </p:cBhvr>
                                      <p:tavLst>
                                        <p:tav tm="0">
                                          <p:val>
                                            <p:fltVal val="0"/>
                                          </p:val>
                                        </p:tav>
                                        <p:tav tm="100000">
                                          <p:val>
                                            <p:strVal val="#ppt_h"/>
                                          </p:val>
                                        </p:tav>
                                      </p:tavLst>
                                    </p:anim>
                                    <p:animEffect transition="in" filter="fade">
                                      <p:cBhvr>
                                        <p:cTn id="27" dur="250"/>
                                        <p:tgtEl>
                                          <p:spTgt spid="10"/>
                                        </p:tgtEl>
                                      </p:cBhvr>
                                    </p:animEffect>
                                  </p:childTnLst>
                                </p:cTn>
                              </p:par>
                              <p:par>
                                <p:cTn id="28" presetID="6" presetClass="emph" presetSubtype="0" decel="100000" fill="hold" nodeType="withEffect">
                                  <p:stCondLst>
                                    <p:cond delay="400"/>
                                  </p:stCondLst>
                                  <p:childTnLst>
                                    <p:animScale>
                                      <p:cBhvr>
                                        <p:cTn id="29" dur="250" fill="hold"/>
                                        <p:tgtEl>
                                          <p:spTgt spid="10"/>
                                        </p:tgtEl>
                                      </p:cBhvr>
                                      <p:by x="110000" y="110000"/>
                                    </p:animScale>
                                  </p:childTnLst>
                                </p:cTn>
                              </p:par>
                              <p:par>
                                <p:cTn id="30" presetID="6" presetClass="emph" presetSubtype="0" decel="100000" fill="hold" nodeType="withEffect">
                                  <p:stCondLst>
                                    <p:cond delay="500"/>
                                  </p:stCondLst>
                                  <p:childTnLst>
                                    <p:animScale>
                                      <p:cBhvr>
                                        <p:cTn id="31" dur="250" fill="hold"/>
                                        <p:tgtEl>
                                          <p:spTgt spid="10"/>
                                        </p:tgtEl>
                                      </p:cBhvr>
                                      <p:by x="91000" y="91000"/>
                                    </p:animScale>
                                  </p:childTnLst>
                                </p:cTn>
                              </p:par>
                              <p:par>
                                <p:cTn id="32" presetID="53" presetClass="entr" presetSubtype="16" fill="hold" nodeType="withEffect">
                                  <p:stCondLst>
                                    <p:cond delay="300"/>
                                  </p:stCondLst>
                                  <p:childTnLst>
                                    <p:set>
                                      <p:cBhvr>
                                        <p:cTn id="33" dur="1" fill="hold">
                                          <p:stCondLst>
                                            <p:cond delay="0"/>
                                          </p:stCondLst>
                                        </p:cTn>
                                        <p:tgtEl>
                                          <p:spTgt spid="7"/>
                                        </p:tgtEl>
                                        <p:attrNameLst>
                                          <p:attrName>style.visibility</p:attrName>
                                        </p:attrNameLst>
                                      </p:cBhvr>
                                      <p:to>
                                        <p:strVal val="visible"/>
                                      </p:to>
                                    </p:set>
                                    <p:anim calcmode="lin" valueType="num">
                                      <p:cBhvr>
                                        <p:cTn id="34" dur="250" fill="hold"/>
                                        <p:tgtEl>
                                          <p:spTgt spid="7"/>
                                        </p:tgtEl>
                                        <p:attrNameLst>
                                          <p:attrName>ppt_w</p:attrName>
                                        </p:attrNameLst>
                                      </p:cBhvr>
                                      <p:tavLst>
                                        <p:tav tm="0">
                                          <p:val>
                                            <p:fltVal val="0"/>
                                          </p:val>
                                        </p:tav>
                                        <p:tav tm="100000">
                                          <p:val>
                                            <p:strVal val="#ppt_w"/>
                                          </p:val>
                                        </p:tav>
                                      </p:tavLst>
                                    </p:anim>
                                    <p:anim calcmode="lin" valueType="num">
                                      <p:cBhvr>
                                        <p:cTn id="35" dur="250" fill="hold"/>
                                        <p:tgtEl>
                                          <p:spTgt spid="7"/>
                                        </p:tgtEl>
                                        <p:attrNameLst>
                                          <p:attrName>ppt_h</p:attrName>
                                        </p:attrNameLst>
                                      </p:cBhvr>
                                      <p:tavLst>
                                        <p:tav tm="0">
                                          <p:val>
                                            <p:fltVal val="0"/>
                                          </p:val>
                                        </p:tav>
                                        <p:tav tm="100000">
                                          <p:val>
                                            <p:strVal val="#ppt_h"/>
                                          </p:val>
                                        </p:tav>
                                      </p:tavLst>
                                    </p:anim>
                                    <p:animEffect transition="in" filter="fade">
                                      <p:cBhvr>
                                        <p:cTn id="36" dur="250"/>
                                        <p:tgtEl>
                                          <p:spTgt spid="7"/>
                                        </p:tgtEl>
                                      </p:cBhvr>
                                    </p:animEffect>
                                  </p:childTnLst>
                                </p:cTn>
                              </p:par>
                              <p:par>
                                <p:cTn id="37" presetID="6" presetClass="emph" presetSubtype="0" decel="100000" fill="hold" nodeType="withEffect">
                                  <p:stCondLst>
                                    <p:cond delay="500"/>
                                  </p:stCondLst>
                                  <p:childTnLst>
                                    <p:animScale>
                                      <p:cBhvr>
                                        <p:cTn id="38" dur="250" fill="hold"/>
                                        <p:tgtEl>
                                          <p:spTgt spid="7"/>
                                        </p:tgtEl>
                                      </p:cBhvr>
                                      <p:by x="110000" y="110000"/>
                                    </p:animScale>
                                  </p:childTnLst>
                                </p:cTn>
                              </p:par>
                              <p:par>
                                <p:cTn id="39" presetID="6" presetClass="emph" presetSubtype="0" decel="100000" fill="hold" nodeType="withEffect">
                                  <p:stCondLst>
                                    <p:cond delay="600"/>
                                  </p:stCondLst>
                                  <p:childTnLst>
                                    <p:animScale>
                                      <p:cBhvr>
                                        <p:cTn id="40" dur="250" fill="hold"/>
                                        <p:tgtEl>
                                          <p:spTgt spid="7"/>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1" name="Freeform: Shape 7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F55FFF17-D3D5-4F58-BA56-54EA901CE0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C809DA-261A-4F52-8967-1E3B3F5B6C37}"/>
              </a:ext>
            </a:extLst>
          </p:cNvPr>
          <p:cNvSpPr>
            <a:spLocks noGrp="1"/>
          </p:cNvSpPr>
          <p:nvPr>
            <p:ph type="title"/>
          </p:nvPr>
        </p:nvSpPr>
        <p:spPr>
          <a:xfrm>
            <a:off x="804673" y="1409700"/>
            <a:ext cx="4152900" cy="2809875"/>
          </a:xfrm>
        </p:spPr>
        <p:txBody>
          <a:bodyPr vert="horz" lIns="91440" tIns="45720" rIns="91440" bIns="45720" rtlCol="0" anchor="b">
            <a:normAutofit/>
          </a:bodyPr>
          <a:lstStyle/>
          <a:p>
            <a:pPr defTabSz="914400">
              <a:lnSpc>
                <a:spcPct val="90000"/>
              </a:lnSpc>
            </a:pPr>
            <a:r>
              <a:rPr lang="en-US" sz="5400" kern="1200">
                <a:solidFill>
                  <a:schemeClr val="bg1">
                    <a:lumMod val="85000"/>
                    <a:lumOff val="15000"/>
                  </a:schemeClr>
                </a:solidFill>
                <a:latin typeface="+mj-lt"/>
                <a:ea typeface="+mj-ea"/>
                <a:cs typeface="+mj-cs"/>
              </a:rPr>
              <a:t>Create alerts for Azure budgets</a:t>
            </a:r>
          </a:p>
        </p:txBody>
      </p:sp>
      <p:pic>
        <p:nvPicPr>
          <p:cNvPr id="1026" name="Picture 2" descr="Example showing action group selection for an alert condition">
            <a:extLst>
              <a:ext uri="{FF2B5EF4-FFF2-40B4-BE49-F238E27FC236}">
                <a16:creationId xmlns:a16="http://schemas.microsoft.com/office/drawing/2014/main" id="{41ED1FAD-8784-4FCF-9302-9D6F7C1163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28827" y="1951267"/>
            <a:ext cx="4448774" cy="3203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608614"/>
      </p:ext>
    </p:extLst>
  </p:cSld>
  <p:clrMapOvr>
    <a:overrideClrMapping bg1="dk1" tx1="lt1" bg2="dk2" tx2="lt2" accent1="accent1" accent2="accent2" accent3="accent3" accent4="accent4" accent5="accent5" accent6="accent6" hlink="hlink" folHlink="folHlink"/>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showing a Condition to test a user's access. The Condition will allow enforce MFA, or block the users access.">
            <a:extLst>
              <a:ext uri="{FF2B5EF4-FFF2-40B4-BE49-F238E27FC236}">
                <a16:creationId xmlns:a16="http://schemas.microsoft.com/office/drawing/2014/main" id="{FA0CD75C-D9BE-42D8-A727-BF3B243BFEC5}"/>
              </a:ext>
            </a:extLst>
          </p:cNvPr>
          <p:cNvPicPr>
            <a:picLocks noChangeAspect="1"/>
          </p:cNvPicPr>
          <p:nvPr/>
        </p:nvPicPr>
        <p:blipFill>
          <a:blip r:embed="rId3"/>
          <a:stretch>
            <a:fillRect/>
          </a:stretch>
        </p:blipFill>
        <p:spPr>
          <a:xfrm>
            <a:off x="393424" y="1248395"/>
            <a:ext cx="8641246" cy="3705225"/>
          </a:xfrm>
          <a:prstGeom prst="rect">
            <a:avLst/>
          </a:prstGeom>
        </p:spPr>
      </p:pic>
      <p:sp>
        <p:nvSpPr>
          <p:cNvPr id="17" name="Title 16"/>
          <p:cNvSpPr>
            <a:spLocks noGrp="1"/>
          </p:cNvSpPr>
          <p:nvPr>
            <p:ph type="title"/>
          </p:nvPr>
        </p:nvSpPr>
        <p:spPr/>
        <p:txBody>
          <a:bodyPr/>
          <a:lstStyle/>
          <a:p>
            <a:r>
              <a:rPr lang="en-US" dirty="0"/>
              <a:t>Conditional Access - Requiring MFA</a:t>
            </a:r>
          </a:p>
        </p:txBody>
      </p:sp>
      <p:sp>
        <p:nvSpPr>
          <p:cNvPr id="6" name="Text Placeholder 2">
            <a:extLst>
              <a:ext uri="{FF2B5EF4-FFF2-40B4-BE49-F238E27FC236}">
                <a16:creationId xmlns:a16="http://schemas.microsoft.com/office/drawing/2014/main" id="{8B1A38D8-DE71-4164-966A-9E7D59E8DD66}"/>
              </a:ext>
            </a:extLst>
          </p:cNvPr>
          <p:cNvSpPr>
            <a:spLocks noGrp="1"/>
          </p:cNvSpPr>
          <p:nvPr>
            <p:ph type="body" sz="quarter" idx="10"/>
          </p:nvPr>
        </p:nvSpPr>
        <p:spPr>
          <a:xfrm>
            <a:off x="435112" y="5211970"/>
            <a:ext cx="10835861" cy="1339854"/>
          </a:xfrm>
        </p:spPr>
        <p:txBody>
          <a:bodyPr>
            <a:normAutofit/>
          </a:bodyPr>
          <a:lstStyle/>
          <a:p>
            <a:pPr>
              <a:lnSpc>
                <a:spcPct val="115000"/>
              </a:lnSpc>
              <a:spcBef>
                <a:spcPts val="0"/>
              </a:spcBef>
              <a:spcAft>
                <a:spcPts val="800"/>
              </a:spcAft>
            </a:pPr>
            <a:r>
              <a:rPr lang="en-US" sz="2400" dirty="0">
                <a:latin typeface="Open Sans" panose="020B0606030504020204" pitchFamily="34" charset="0"/>
                <a:ea typeface="Calibri" panose="020F0502020204030204" pitchFamily="34" charset="0"/>
                <a:cs typeface="Open Sans" panose="020B0606030504020204" pitchFamily="34" charset="0"/>
              </a:rPr>
              <a:t>Lets you enforce controls on access to apps based on specific conditions</a:t>
            </a:r>
          </a:p>
          <a:p>
            <a:r>
              <a:rPr lang="en-US" sz="2400" dirty="0">
                <a:latin typeface="Open Sans" panose="020B0606030504020204" pitchFamily="34" charset="0"/>
                <a:cs typeface="Open Sans" panose="020B0606030504020204" pitchFamily="34" charset="0"/>
              </a:rPr>
              <a:t>The combination of your conditions with your access controls represents a conditional access policy</a:t>
            </a:r>
          </a:p>
        </p:txBody>
      </p:sp>
      <p:sp>
        <p:nvSpPr>
          <p:cNvPr id="2" name="Rectangle 1">
            <a:extLst>
              <a:ext uri="{FF2B5EF4-FFF2-40B4-BE49-F238E27FC236}">
                <a16:creationId xmlns:a16="http://schemas.microsoft.com/office/drawing/2014/main" id="{8D7B45AB-AF40-4EC6-B1CA-B318686EEA1C}"/>
              </a:ext>
            </a:extLst>
          </p:cNvPr>
          <p:cNvSpPr/>
          <p:nvPr/>
        </p:nvSpPr>
        <p:spPr>
          <a:xfrm>
            <a:off x="9142898" y="2073362"/>
            <a:ext cx="2913268" cy="1857368"/>
          </a:xfrm>
          <a:prstGeom prst="rect">
            <a:avLst/>
          </a:prstGeom>
        </p:spPr>
        <p:txBody>
          <a:bodyPr wrap="square">
            <a:spAutoFit/>
          </a:bodyPr>
          <a:lstStyle/>
          <a:p>
            <a:pPr marL="0" marR="0" lvl="0" indent="0" algn="l" defTabSz="914367" rtl="0" eaLnBrk="1" fontAlgn="auto" latinLnBrk="0" hangingPunct="1">
              <a:lnSpc>
                <a:spcPct val="115000"/>
              </a:lnSpc>
              <a:spcBef>
                <a:spcPts val="0"/>
              </a:spcBef>
              <a:spcAft>
                <a:spcPts val="80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Conditions – “When this happens”</a:t>
            </a:r>
          </a:p>
          <a:p>
            <a:pPr marL="0" marR="0" lvl="0" indent="0" algn="l" defTabSz="914367" rtl="0" eaLnBrk="1" fontAlgn="auto" latinLnBrk="0" hangingPunct="1">
              <a:lnSpc>
                <a:spcPct val="115000"/>
              </a:lnSpc>
              <a:spcBef>
                <a:spcPts val="0"/>
              </a:spcBef>
              <a:spcAft>
                <a:spcPts val="80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Access controls – “Then do this”</a:t>
            </a:r>
          </a:p>
        </p:txBody>
      </p:sp>
    </p:spTree>
    <p:extLst>
      <p:ext uri="{BB962C8B-B14F-4D97-AF65-F5344CB8AC3E}">
        <p14:creationId xmlns:p14="http://schemas.microsoft.com/office/powerpoint/2010/main" val="70569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1AEE2101-1082-4035-868D-A07F08F15B80}"/>
              </a:ext>
            </a:extLst>
          </p:cNvPr>
          <p:cNvSpPr/>
          <p:nvPr/>
        </p:nvSpPr>
        <p:spPr bwMode="auto">
          <a:xfrm>
            <a:off x="0" y="1901266"/>
            <a:ext cx="12192000" cy="2806658"/>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2" name="Title 1">
            <a:extLst>
              <a:ext uri="{FF2B5EF4-FFF2-40B4-BE49-F238E27FC236}">
                <a16:creationId xmlns:a16="http://schemas.microsoft.com/office/drawing/2014/main" id="{C4D39954-4EB6-4DDE-B936-C61BC2A8194C}"/>
              </a:ext>
            </a:extLst>
          </p:cNvPr>
          <p:cNvSpPr>
            <a:spLocks noGrp="1"/>
          </p:cNvSpPr>
          <p:nvPr>
            <p:ph type="title"/>
          </p:nvPr>
        </p:nvSpPr>
        <p:spPr/>
        <p:txBody>
          <a:bodyPr/>
          <a:lstStyle/>
          <a:p>
            <a:r>
              <a:rPr lang="en-US" dirty="0"/>
              <a:t>Cloud Native Security</a:t>
            </a:r>
          </a:p>
        </p:txBody>
      </p:sp>
      <p:pic>
        <p:nvPicPr>
          <p:cNvPr id="38" name="Graphic 37">
            <a:extLst>
              <a:ext uri="{FF2B5EF4-FFF2-40B4-BE49-F238E27FC236}">
                <a16:creationId xmlns:a16="http://schemas.microsoft.com/office/drawing/2014/main" id="{3EC2E0E1-08D8-4B87-8537-E8550CE67E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0782" y="2027325"/>
            <a:ext cx="1838325" cy="1838325"/>
          </a:xfrm>
          <a:prstGeom prst="rect">
            <a:avLst/>
          </a:prstGeom>
        </p:spPr>
      </p:pic>
      <p:pic>
        <p:nvPicPr>
          <p:cNvPr id="1026" name="Picture 2" descr="https://azurecomcdn.azureedge.net/cvt-c885b55d7639fe0c0a7ce721b229bcc3cc958ea0677cf0d4f9064e4a427c9c6c/images/page/services/azure-sentinel/free-preview.png">
            <a:extLst>
              <a:ext uri="{FF2B5EF4-FFF2-40B4-BE49-F238E27FC236}">
                <a16:creationId xmlns:a16="http://schemas.microsoft.com/office/drawing/2014/main" id="{953A4E90-560C-4CBA-8955-8BBA90C557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3125" y="2079868"/>
            <a:ext cx="1459119" cy="1838325"/>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8D694B34-9CD5-41EE-8DED-51A7C66D3463}"/>
              </a:ext>
            </a:extLst>
          </p:cNvPr>
          <p:cNvSpPr/>
          <p:nvPr/>
        </p:nvSpPr>
        <p:spPr>
          <a:xfrm>
            <a:off x="7414053" y="4918913"/>
            <a:ext cx="3990145" cy="174894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23237"/>
                </a:solidFill>
                <a:effectLst/>
                <a:uLnTx/>
                <a:uFillTx/>
                <a:latin typeface="Segoe UI" panose="020B0502040204020203" pitchFamily="34" charset="0"/>
                <a:ea typeface="+mn-ea"/>
                <a:cs typeface="+mn-cs"/>
              </a:rPr>
              <a:t>AI driven Security Information and Event Management (SIEM)</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mn-cs"/>
              </a:rPr>
              <a:t>Detect threats early with unique intelligence</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dirty="0">
              <a:ln>
                <a:noFill/>
              </a:ln>
              <a:solidFill>
                <a:srgbClr val="323237"/>
              </a:solidFill>
              <a:effectLst/>
              <a:uLnTx/>
              <a:uFillTx/>
              <a:latin typeface="Segoe UI" panose="020B0502040204020203" pitchFamily="34" charset="0"/>
              <a:ea typeface="+mn-ea"/>
              <a:cs typeface="+mn-cs"/>
            </a:endParaRPr>
          </a:p>
        </p:txBody>
      </p:sp>
      <p:sp>
        <p:nvSpPr>
          <p:cNvPr id="41" name="Rectangle 40">
            <a:extLst>
              <a:ext uri="{FF2B5EF4-FFF2-40B4-BE49-F238E27FC236}">
                <a16:creationId xmlns:a16="http://schemas.microsoft.com/office/drawing/2014/main" id="{88320470-B156-4D63-82A8-D7F751D99D7A}"/>
              </a:ext>
            </a:extLst>
          </p:cNvPr>
          <p:cNvSpPr/>
          <p:nvPr/>
        </p:nvSpPr>
        <p:spPr>
          <a:xfrm>
            <a:off x="1016031" y="4928859"/>
            <a:ext cx="3825535" cy="147194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mn-cs"/>
              </a:rPr>
              <a:t>Unified security management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mn-cs"/>
              </a:rPr>
              <a:t>Advanced threat protection across hybrid cloud workloads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1A1A1A"/>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69D60C08-8504-479B-B63A-B0E39B453AB5}"/>
              </a:ext>
            </a:extLst>
          </p:cNvPr>
          <p:cNvSpPr txBox="1"/>
          <p:nvPr/>
        </p:nvSpPr>
        <p:spPr>
          <a:xfrm>
            <a:off x="584200" y="1064617"/>
            <a:ext cx="10819998" cy="447640"/>
          </a:xfrm>
          <a:prstGeom prst="rect">
            <a:avLst/>
          </a:prstGeom>
          <a:noFill/>
        </p:spPr>
        <p:txBody>
          <a:bodyPr wrap="square" lIns="0" tIns="93260" rIns="93260" bIns="9326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69581"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Protect &amp; Detect threats against Cloud &amp; On-Premises deployments</a:t>
            </a:r>
          </a:p>
        </p:txBody>
      </p:sp>
      <p:sp>
        <p:nvSpPr>
          <p:cNvPr id="40" name="TextBox 39">
            <a:extLst>
              <a:ext uri="{FF2B5EF4-FFF2-40B4-BE49-F238E27FC236}">
                <a16:creationId xmlns:a16="http://schemas.microsoft.com/office/drawing/2014/main" id="{18533A9C-78DF-40B3-ABF2-41F288CF9E8E}"/>
              </a:ext>
            </a:extLst>
          </p:cNvPr>
          <p:cNvSpPr txBox="1"/>
          <p:nvPr/>
        </p:nvSpPr>
        <p:spPr>
          <a:xfrm>
            <a:off x="1378026" y="3956618"/>
            <a:ext cx="3101546"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Security Center</a:t>
            </a:r>
          </a:p>
        </p:txBody>
      </p:sp>
      <p:sp>
        <p:nvSpPr>
          <p:cNvPr id="46" name="TextBox 45">
            <a:extLst>
              <a:ext uri="{FF2B5EF4-FFF2-40B4-BE49-F238E27FC236}">
                <a16:creationId xmlns:a16="http://schemas.microsoft.com/office/drawing/2014/main" id="{B8166B5B-D197-43C3-A1F4-E4FEDCAAE2C6}"/>
              </a:ext>
            </a:extLst>
          </p:cNvPr>
          <p:cNvSpPr txBox="1"/>
          <p:nvPr/>
        </p:nvSpPr>
        <p:spPr>
          <a:xfrm>
            <a:off x="7712430" y="3956618"/>
            <a:ext cx="3101546"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Sentinel</a:t>
            </a:r>
          </a:p>
        </p:txBody>
      </p:sp>
      <p:sp>
        <p:nvSpPr>
          <p:cNvPr id="49" name="Plus Sign 48">
            <a:extLst>
              <a:ext uri="{FF2B5EF4-FFF2-40B4-BE49-F238E27FC236}">
                <a16:creationId xmlns:a16="http://schemas.microsoft.com/office/drawing/2014/main" id="{F6333CB6-1C6F-4315-9513-FDDD307FE675}"/>
              </a:ext>
            </a:extLst>
          </p:cNvPr>
          <p:cNvSpPr/>
          <p:nvPr/>
        </p:nvSpPr>
        <p:spPr bwMode="auto">
          <a:xfrm>
            <a:off x="5553550" y="2584834"/>
            <a:ext cx="1079819" cy="1049952"/>
          </a:xfrm>
          <a:prstGeom prst="mathPlus">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645800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76753" y="1977713"/>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730" b="0" i="0" u="none" strike="noStrike" kern="0" cap="none" spc="0" normalizeH="0" baseline="0" noProof="0">
                <a:ln>
                  <a:noFill/>
                </a:ln>
                <a:solidFill>
                  <a:srgbClr val="505050"/>
                </a:solidFill>
                <a:effectLst/>
                <a:uLnTx/>
                <a:uFillTx/>
                <a:latin typeface="Segoe UI Semilight" panose="020B0402040204020203" pitchFamily="34" charset="0"/>
                <a:ea typeface="Segoe UI Light" charset="0"/>
                <a:cs typeface="Segoe UI Semilight" panose="020B0402040204020203" pitchFamily="34" charset="0"/>
              </a:rPr>
              <a:t>Gain full visibility and control of your cloud security state</a:t>
            </a: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Continuous Security</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5906973"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31757"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gradFill>
                  <a:gsLst>
                    <a:gs pos="78761">
                      <a:srgbClr val="0072C6"/>
                    </a:gs>
                    <a:gs pos="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Azure Security Center</a:t>
            </a:r>
          </a:p>
        </p:txBody>
      </p:sp>
      <p:grpSp>
        <p:nvGrpSpPr>
          <p:cNvPr id="15" name="Group 14">
            <a:extLst>
              <a:ext uri="{C183D7F6-B498-43B3-948B-1728B52AA6E4}">
                <adec:decorative xmlns:adec="http://schemas.microsoft.com/office/drawing/2017/decorative" val="1"/>
              </a:ext>
            </a:extLst>
          </p:cNvPr>
          <p:cNvGrpSpPr/>
          <p:nvPr/>
        </p:nvGrpSpPr>
        <p:grpSpPr>
          <a:xfrm>
            <a:off x="292527" y="2008604"/>
            <a:ext cx="312537" cy="311688"/>
            <a:chOff x="7745382" y="4179584"/>
            <a:chExt cx="216026" cy="215441"/>
          </a:xfrm>
          <a:solidFill>
            <a:srgbClr val="737373"/>
          </a:solidFill>
        </p:grpSpPr>
        <p:sp>
          <p:nvSpPr>
            <p:cNvPr id="16"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 name="Group 18">
            <a:extLst>
              <a:ext uri="{C183D7F6-B498-43B3-948B-1728B52AA6E4}">
                <adec:decorative xmlns:adec="http://schemas.microsoft.com/office/drawing/2017/decorative" val="1"/>
              </a:ext>
            </a:extLst>
          </p:cNvPr>
          <p:cNvGrpSpPr/>
          <p:nvPr/>
        </p:nvGrpSpPr>
        <p:grpSpPr>
          <a:xfrm>
            <a:off x="292527" y="2918055"/>
            <a:ext cx="312537" cy="311688"/>
            <a:chOff x="7745382" y="4179584"/>
            <a:chExt cx="216026" cy="215441"/>
          </a:xfrm>
          <a:solidFill>
            <a:srgbClr val="737373"/>
          </a:solidFill>
        </p:grpSpPr>
        <p:sp>
          <p:nvSpPr>
            <p:cNvPr id="20"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3" name="Group 22">
            <a:extLst>
              <a:ext uri="{C183D7F6-B498-43B3-948B-1728B52AA6E4}">
                <adec:decorative xmlns:adec="http://schemas.microsoft.com/office/drawing/2017/decorative" val="1"/>
              </a:ext>
            </a:extLst>
          </p:cNvPr>
          <p:cNvGrpSpPr/>
          <p:nvPr/>
        </p:nvGrpSpPr>
        <p:grpSpPr>
          <a:xfrm>
            <a:off x="292492" y="4084875"/>
            <a:ext cx="312536" cy="311689"/>
            <a:chOff x="7745382" y="4179584"/>
            <a:chExt cx="216026" cy="215441"/>
          </a:xfrm>
          <a:solidFill>
            <a:srgbClr val="737373"/>
          </a:solidFill>
        </p:grpSpPr>
        <p:sp>
          <p:nvSpPr>
            <p:cNvPr id="24"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 name="Rectangle 3"/>
          <p:cNvSpPr/>
          <p:nvPr/>
        </p:nvSpPr>
        <p:spPr>
          <a:xfrm>
            <a:off x="776752" y="2875878"/>
            <a:ext cx="3302827" cy="831119"/>
          </a:xfrm>
          <a:prstGeom prst="rect">
            <a:avLst/>
          </a:prstGeom>
        </p:spPr>
        <p:txBody>
          <a:bodyPr lIns="0" tIns="0" rIns="0" bIns="0">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730" b="0" i="0" u="none" strike="noStrike" kern="0" cap="none" spc="0" normalizeH="0" baseline="0" noProof="0">
                <a:ln>
                  <a:noFill/>
                </a:ln>
                <a:solidFill>
                  <a:srgbClr val="505050"/>
                </a:solidFill>
                <a:effectLst/>
                <a:uLnTx/>
                <a:uFillTx/>
                <a:latin typeface="Segoe UI Semilight" panose="020B0402040204020203" pitchFamily="34" charset="0"/>
                <a:ea typeface="Segoe UI Light" charset="0"/>
                <a:cs typeface="Segoe UI Semilight" panose="020B0402040204020203" pitchFamily="34" charset="0"/>
              </a:rPr>
              <a:t>Leverage ML to Proactively identify and mitigate risks to reduce exposure to attacks</a:t>
            </a:r>
          </a:p>
        </p:txBody>
      </p:sp>
      <p:sp>
        <p:nvSpPr>
          <p:cNvPr id="5" name="Rectangle 4"/>
          <p:cNvSpPr/>
          <p:nvPr/>
        </p:nvSpPr>
        <p:spPr>
          <a:xfrm>
            <a:off x="776754" y="4053965"/>
            <a:ext cx="2714809" cy="849443"/>
          </a:xfrm>
          <a:prstGeom prst="rect">
            <a:avLst/>
          </a:prstGeom>
        </p:spPr>
        <p:txBody>
          <a:bodyPr lIns="0" tIns="0" rIns="0" bIns="0">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730" b="0" i="0" u="none" strike="noStrike" kern="0" cap="none" spc="0" normalizeH="0" baseline="0" noProof="0">
                <a:ln>
                  <a:noFill/>
                </a:ln>
                <a:solidFill>
                  <a:srgbClr val="505050"/>
                </a:solidFill>
                <a:effectLst/>
                <a:uLnTx/>
                <a:uFillTx/>
                <a:latin typeface="Segoe UI Semilight" panose="020B0402040204020203" pitchFamily="34" charset="0"/>
                <a:ea typeface="Segoe UI Light" charset="0"/>
                <a:cs typeface="Segoe UI Semilight" panose="020B0402040204020203" pitchFamily="34" charset="0"/>
              </a:rPr>
              <a:t>Quickly detect and respond to threats with advanced analytics</a:t>
            </a:r>
          </a:p>
        </p:txBody>
      </p:sp>
      <p:pic>
        <p:nvPicPr>
          <p:cNvPr id="37" name="Picture 36" descr="Screenshot of Azure Security Cente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06760" y="2088233"/>
            <a:ext cx="7225324" cy="4054806"/>
          </a:xfrm>
          <a:prstGeom prst="rect">
            <a:avLst/>
          </a:prstGeom>
          <a:effectLst>
            <a:innerShdw blurRad="127000" dist="63500" dir="13500000">
              <a:prstClr val="black">
                <a:alpha val="25000"/>
              </a:prstClr>
            </a:innerShdw>
          </a:effectLst>
        </p:spPr>
      </p:pic>
      <p:pic>
        <p:nvPicPr>
          <p:cNvPr id="1026" name="Picture 2" descr="ISO and AICPA certified">
            <a:extLst>
              <a:ext uri="{FF2B5EF4-FFF2-40B4-BE49-F238E27FC236}">
                <a16:creationId xmlns:a16="http://schemas.microsoft.com/office/drawing/2014/main" id="{23B26F44-04BC-4E01-B641-70930CB9E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230" y="4987054"/>
            <a:ext cx="3516990" cy="165895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3E50337-A1F8-472F-83DB-A05E8B3A6E9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Tree>
    <p:extLst>
      <p:ext uri="{BB962C8B-B14F-4D97-AF65-F5344CB8AC3E}">
        <p14:creationId xmlns:p14="http://schemas.microsoft.com/office/powerpoint/2010/main" val="101751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75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50"/>
                                        <p:tgtEl>
                                          <p:spTgt spid="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7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5062A4-678F-4247-953C-580557ADD959}"/>
              </a:ext>
            </a:extLst>
          </p:cNvPr>
          <p:cNvGrpSpPr/>
          <p:nvPr/>
        </p:nvGrpSpPr>
        <p:grpSpPr>
          <a:xfrm>
            <a:off x="6522782" y="1918475"/>
            <a:ext cx="5669218" cy="4045897"/>
            <a:chOff x="5578164" y="1577043"/>
            <a:chExt cx="5669218" cy="4045897"/>
          </a:xfrm>
        </p:grpSpPr>
        <p:pic>
          <p:nvPicPr>
            <p:cNvPr id="10" name="Picture 9">
              <a:extLst>
                <a:ext uri="{FF2B5EF4-FFF2-40B4-BE49-F238E27FC236}">
                  <a16:creationId xmlns:a16="http://schemas.microsoft.com/office/drawing/2014/main" id="{F603BA5B-81DB-46DF-ADFA-826A38BA90A8}"/>
                </a:ext>
              </a:extLst>
            </p:cNvPr>
            <p:cNvPicPr>
              <a:picLocks noChangeAspect="1"/>
            </p:cNvPicPr>
            <p:nvPr/>
          </p:nvPicPr>
          <p:blipFill rotWithShape="1">
            <a:blip r:embed="rId3"/>
            <a:srcRect b="26119"/>
            <a:stretch/>
          </p:blipFill>
          <p:spPr>
            <a:xfrm>
              <a:off x="5578164" y="1577043"/>
              <a:ext cx="5669218" cy="4045897"/>
            </a:xfrm>
            <a:prstGeom prst="rect">
              <a:avLst/>
            </a:prstGeom>
            <a:ln>
              <a:solidFill>
                <a:schemeClr val="bg2">
                  <a:lumMod val="50000"/>
                </a:schemeClr>
              </a:solidFill>
            </a:ln>
          </p:spPr>
        </p:pic>
        <p:sp>
          <p:nvSpPr>
            <p:cNvPr id="11" name="Rectangle 10">
              <a:extLst>
                <a:ext uri="{FF2B5EF4-FFF2-40B4-BE49-F238E27FC236}">
                  <a16:creationId xmlns:a16="http://schemas.microsoft.com/office/drawing/2014/main" id="{37093D14-8E8F-4455-92D8-FB215168B323}"/>
                </a:ext>
              </a:extLst>
            </p:cNvPr>
            <p:cNvSpPr/>
            <p:nvPr/>
          </p:nvSpPr>
          <p:spPr bwMode="auto">
            <a:xfrm>
              <a:off x="6675432" y="1598210"/>
              <a:ext cx="1280146" cy="161711"/>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22" name="Picture 21">
            <a:extLst>
              <a:ext uri="{FF2B5EF4-FFF2-40B4-BE49-F238E27FC236}">
                <a16:creationId xmlns:a16="http://schemas.microsoft.com/office/drawing/2014/main" id="{CEDCBEB3-D75B-4D7F-A78F-3D4DB9DE422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307689" y="533400"/>
            <a:ext cx="9689913" cy="6506486"/>
          </a:xfrm>
          <a:prstGeom prst="rect">
            <a:avLst/>
          </a:prstGeom>
        </p:spPr>
      </p:pic>
      <p:sp>
        <p:nvSpPr>
          <p:cNvPr id="2" name="Title 1">
            <a:extLst>
              <a:ext uri="{FF2B5EF4-FFF2-40B4-BE49-F238E27FC236}">
                <a16:creationId xmlns:a16="http://schemas.microsoft.com/office/drawing/2014/main" id="{077A983C-1E7F-4130-8999-CA618F0131BE}"/>
              </a:ext>
            </a:extLst>
          </p:cNvPr>
          <p:cNvSpPr>
            <a:spLocks noGrp="1"/>
          </p:cNvSpPr>
          <p:nvPr>
            <p:ph type="title"/>
          </p:nvPr>
        </p:nvSpPr>
        <p:spPr/>
        <p:txBody>
          <a:bodyPr/>
          <a:lstStyle/>
          <a:p>
            <a:r>
              <a:rPr lang="en-US" dirty="0"/>
              <a:t>Azure Security Center</a:t>
            </a:r>
          </a:p>
        </p:txBody>
      </p:sp>
      <p:pic>
        <p:nvPicPr>
          <p:cNvPr id="3" name="Graphic 2">
            <a:extLst>
              <a:ext uri="{FF2B5EF4-FFF2-40B4-BE49-F238E27FC236}">
                <a16:creationId xmlns:a16="http://schemas.microsoft.com/office/drawing/2014/main" id="{21AD3D6A-58BE-4519-9B96-A39BA2B630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17939" y="177282"/>
            <a:ext cx="769562" cy="769562"/>
          </a:xfrm>
          <a:prstGeom prst="rect">
            <a:avLst/>
          </a:prstGeom>
        </p:spPr>
      </p:pic>
      <p:sp>
        <p:nvSpPr>
          <p:cNvPr id="5" name="Rectangle 4">
            <a:extLst>
              <a:ext uri="{FF2B5EF4-FFF2-40B4-BE49-F238E27FC236}">
                <a16:creationId xmlns:a16="http://schemas.microsoft.com/office/drawing/2014/main" id="{5E16EB8B-08A3-4666-B42C-560C47468516}"/>
              </a:ext>
            </a:extLst>
          </p:cNvPr>
          <p:cNvSpPr/>
          <p:nvPr/>
        </p:nvSpPr>
        <p:spPr>
          <a:xfrm>
            <a:off x="1194009" y="3446996"/>
            <a:ext cx="4380412" cy="2677656"/>
          </a:xfrm>
          <a:prstGeom prst="rect">
            <a:avLst/>
          </a:prstGeom>
        </p:spPr>
        <p:txBody>
          <a:bodyPr wrap="square">
            <a:spAutoFit/>
          </a:bodyPr>
          <a:lstStyle/>
          <a:p>
            <a:pPr marL="457183" marR="0" lvl="1"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System update status</a:t>
            </a:r>
          </a:p>
          <a:p>
            <a:pPr marL="457183" marR="0" lvl="1"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457183" marR="0" lvl="1"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Antimalware protection</a:t>
            </a:r>
          </a:p>
          <a:p>
            <a:pPr marL="457183" marR="0" lvl="1"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457183" marR="0" lvl="1"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OS &amp; web server config</a:t>
            </a:r>
          </a:p>
          <a:p>
            <a:pPr marL="457183" marR="0" lvl="1"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457183" marR="0" lvl="1"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Disk encryption</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12EB871A-4A40-4906-A5A5-8A0C67C6F324}"/>
              </a:ext>
            </a:extLst>
          </p:cNvPr>
          <p:cNvSpPr txBox="1"/>
          <p:nvPr/>
        </p:nvSpPr>
        <p:spPr>
          <a:xfrm>
            <a:off x="584200" y="1002942"/>
            <a:ext cx="10819998" cy="447640"/>
          </a:xfrm>
          <a:prstGeom prst="rect">
            <a:avLst/>
          </a:prstGeom>
          <a:noFill/>
        </p:spPr>
        <p:txBody>
          <a:bodyPr wrap="square" lIns="0" tIns="93260" rIns="93260" bIns="9326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69581"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Protecting Windows Server in Azure</a:t>
            </a:r>
          </a:p>
        </p:txBody>
      </p:sp>
      <p:grpSp>
        <p:nvGrpSpPr>
          <p:cNvPr id="16" name="Group 15">
            <a:extLst>
              <a:ext uri="{FF2B5EF4-FFF2-40B4-BE49-F238E27FC236}">
                <a16:creationId xmlns:a16="http://schemas.microsoft.com/office/drawing/2014/main" id="{E0659C76-D5E1-405C-B1A5-C2CA210522FA}"/>
              </a:ext>
            </a:extLst>
          </p:cNvPr>
          <p:cNvGrpSpPr/>
          <p:nvPr/>
        </p:nvGrpSpPr>
        <p:grpSpPr>
          <a:xfrm>
            <a:off x="2124768" y="3014025"/>
            <a:ext cx="1459153" cy="257414"/>
            <a:chOff x="460135" y="4595813"/>
            <a:chExt cx="1195670" cy="210932"/>
          </a:xfrm>
        </p:grpSpPr>
        <p:sp>
          <p:nvSpPr>
            <p:cNvPr id="17" name="CellPhone_E8EA">
              <a:extLst>
                <a:ext uri="{FF2B5EF4-FFF2-40B4-BE49-F238E27FC236}">
                  <a16:creationId xmlns:a16="http://schemas.microsoft.com/office/drawing/2014/main" id="{DE6E34F1-7AF7-4B28-835A-0B31224E62D5}"/>
                </a:ext>
              </a:extLst>
            </p:cNvPr>
            <p:cNvSpPr>
              <a:spLocks noChangeAspect="1" noEditPoints="1"/>
            </p:cNvSpPr>
            <p:nvPr/>
          </p:nvSpPr>
          <p:spPr bwMode="auto">
            <a:xfrm>
              <a:off x="460135" y="4595813"/>
              <a:ext cx="126580" cy="21093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 name="Lock">
              <a:extLst>
                <a:ext uri="{FF2B5EF4-FFF2-40B4-BE49-F238E27FC236}">
                  <a16:creationId xmlns:a16="http://schemas.microsoft.com/office/drawing/2014/main" id="{28517817-D743-4116-B059-30BF8674BE11}"/>
                </a:ext>
              </a:extLst>
            </p:cNvPr>
            <p:cNvSpPr>
              <a:spLocks noChangeAspect="1" noEditPoints="1"/>
            </p:cNvSpPr>
            <p:nvPr/>
          </p:nvSpPr>
          <p:spPr bwMode="auto">
            <a:xfrm>
              <a:off x="554905" y="4720315"/>
              <a:ext cx="61839" cy="8642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1"/>
            </a:solid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 name="binary">
              <a:extLst>
                <a:ext uri="{FF2B5EF4-FFF2-40B4-BE49-F238E27FC236}">
                  <a16:creationId xmlns:a16="http://schemas.microsoft.com/office/drawing/2014/main" id="{5A484BD1-C43D-48EB-9BDB-E863CE543D2B}"/>
                </a:ext>
              </a:extLst>
            </p:cNvPr>
            <p:cNvSpPr>
              <a:spLocks noChangeAspect="1" noEditPoints="1"/>
            </p:cNvSpPr>
            <p:nvPr/>
          </p:nvSpPr>
          <p:spPr bwMode="auto">
            <a:xfrm>
              <a:off x="756680" y="4595813"/>
              <a:ext cx="244275" cy="21093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 name="GenericApp_EB3B">
              <a:extLst>
                <a:ext uri="{FF2B5EF4-FFF2-40B4-BE49-F238E27FC236}">
                  <a16:creationId xmlns:a16="http://schemas.microsoft.com/office/drawing/2014/main" id="{EF5B7053-CAFF-4E89-A7B7-41D3EB7566C1}"/>
                </a:ext>
              </a:extLst>
            </p:cNvPr>
            <p:cNvSpPr>
              <a:spLocks noChangeAspect="1" noEditPoints="1"/>
            </p:cNvSpPr>
            <p:nvPr/>
          </p:nvSpPr>
          <p:spPr bwMode="auto">
            <a:xfrm>
              <a:off x="1140891" y="4595813"/>
              <a:ext cx="263560" cy="210931"/>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server">
              <a:extLst>
                <a:ext uri="{FF2B5EF4-FFF2-40B4-BE49-F238E27FC236}">
                  <a16:creationId xmlns:a16="http://schemas.microsoft.com/office/drawing/2014/main" id="{987BF313-9E07-4DBA-ACDC-43FDCAE715B9}"/>
                </a:ext>
              </a:extLst>
            </p:cNvPr>
            <p:cNvSpPr>
              <a:spLocks noChangeAspect="1" noEditPoints="1"/>
            </p:cNvSpPr>
            <p:nvPr/>
          </p:nvSpPr>
          <p:spPr bwMode="auto">
            <a:xfrm>
              <a:off x="1544386" y="4595813"/>
              <a:ext cx="111419" cy="210931"/>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pic>
        <p:nvPicPr>
          <p:cNvPr id="23" name="Graphic 61">
            <a:extLst>
              <a:ext uri="{FF2B5EF4-FFF2-40B4-BE49-F238E27FC236}">
                <a16:creationId xmlns:a16="http://schemas.microsoft.com/office/drawing/2014/main" id="{AB22992C-EC77-43DE-AAE0-6C5BEFF90B6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5314" y="1692216"/>
            <a:ext cx="1222635" cy="1127039"/>
          </a:xfrm>
          <a:prstGeom prst="rect">
            <a:avLst/>
          </a:prstGeom>
        </p:spPr>
      </p:pic>
      <p:grpSp>
        <p:nvGrpSpPr>
          <p:cNvPr id="24" name="Group 23">
            <a:extLst>
              <a:ext uri="{FF2B5EF4-FFF2-40B4-BE49-F238E27FC236}">
                <a16:creationId xmlns:a16="http://schemas.microsoft.com/office/drawing/2014/main" id="{A1F599EF-F572-42D5-8B67-C6E6A54E4606}"/>
              </a:ext>
              <a:ext uri="{C183D7F6-B498-43B3-948B-1728B52AA6E4}">
                <adec:decorative xmlns:adec="http://schemas.microsoft.com/office/drawing/2017/decorative" val="1"/>
              </a:ext>
            </a:extLst>
          </p:cNvPr>
          <p:cNvGrpSpPr/>
          <p:nvPr/>
        </p:nvGrpSpPr>
        <p:grpSpPr>
          <a:xfrm>
            <a:off x="881472" y="3513074"/>
            <a:ext cx="312537" cy="311688"/>
            <a:chOff x="7745382" y="4179584"/>
            <a:chExt cx="216026" cy="215441"/>
          </a:xfrm>
          <a:solidFill>
            <a:srgbClr val="737373"/>
          </a:solidFill>
        </p:grpSpPr>
        <p:sp>
          <p:nvSpPr>
            <p:cNvPr id="25" name="Freeform 14">
              <a:extLst>
                <a:ext uri="{FF2B5EF4-FFF2-40B4-BE49-F238E27FC236}">
                  <a16:creationId xmlns:a16="http://schemas.microsoft.com/office/drawing/2014/main" id="{26102BA4-D288-4709-877A-EE3E667FFDE8}"/>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15">
              <a:extLst>
                <a:ext uri="{FF2B5EF4-FFF2-40B4-BE49-F238E27FC236}">
                  <a16:creationId xmlns:a16="http://schemas.microsoft.com/office/drawing/2014/main" id="{DC258BE8-1B04-4680-B4C7-EADBBE986D1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16">
              <a:extLst>
                <a:ext uri="{FF2B5EF4-FFF2-40B4-BE49-F238E27FC236}">
                  <a16:creationId xmlns:a16="http://schemas.microsoft.com/office/drawing/2014/main" id="{11E000EC-FE00-48C1-A45E-2175CB3DB1DA}"/>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8" name="Group 27">
            <a:extLst>
              <a:ext uri="{FF2B5EF4-FFF2-40B4-BE49-F238E27FC236}">
                <a16:creationId xmlns:a16="http://schemas.microsoft.com/office/drawing/2014/main" id="{16BAA410-69E9-4DB0-870A-02CF7174B4FF}"/>
              </a:ext>
              <a:ext uri="{C183D7F6-B498-43B3-948B-1728B52AA6E4}">
                <adec:decorative xmlns:adec="http://schemas.microsoft.com/office/drawing/2017/decorative" val="1"/>
              </a:ext>
            </a:extLst>
          </p:cNvPr>
          <p:cNvGrpSpPr/>
          <p:nvPr/>
        </p:nvGrpSpPr>
        <p:grpSpPr>
          <a:xfrm>
            <a:off x="866892" y="4270291"/>
            <a:ext cx="312537" cy="311688"/>
            <a:chOff x="7745382" y="4179584"/>
            <a:chExt cx="216026" cy="215441"/>
          </a:xfrm>
          <a:solidFill>
            <a:srgbClr val="737373"/>
          </a:solidFill>
        </p:grpSpPr>
        <p:sp>
          <p:nvSpPr>
            <p:cNvPr id="29" name="Freeform 14">
              <a:extLst>
                <a:ext uri="{FF2B5EF4-FFF2-40B4-BE49-F238E27FC236}">
                  <a16:creationId xmlns:a16="http://schemas.microsoft.com/office/drawing/2014/main" id="{D326198A-A3D0-4E77-86CF-93AD1DD868DE}"/>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 name="Freeform 15">
              <a:extLst>
                <a:ext uri="{FF2B5EF4-FFF2-40B4-BE49-F238E27FC236}">
                  <a16:creationId xmlns:a16="http://schemas.microsoft.com/office/drawing/2014/main" id="{E7E287DF-0575-4D9F-9046-D00E528EDF10}"/>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 name="Freeform 16">
              <a:extLst>
                <a:ext uri="{FF2B5EF4-FFF2-40B4-BE49-F238E27FC236}">
                  <a16:creationId xmlns:a16="http://schemas.microsoft.com/office/drawing/2014/main" id="{41C3B45C-0318-4813-92CB-2A55D6ADA8A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6" name="Group 35">
            <a:extLst>
              <a:ext uri="{FF2B5EF4-FFF2-40B4-BE49-F238E27FC236}">
                <a16:creationId xmlns:a16="http://schemas.microsoft.com/office/drawing/2014/main" id="{ED8A95D9-77DE-4C1E-9FA2-4580C7F55072}"/>
              </a:ext>
              <a:ext uri="{C183D7F6-B498-43B3-948B-1728B52AA6E4}">
                <adec:decorative xmlns:adec="http://schemas.microsoft.com/office/drawing/2017/decorative" val="1"/>
              </a:ext>
            </a:extLst>
          </p:cNvPr>
          <p:cNvGrpSpPr/>
          <p:nvPr/>
        </p:nvGrpSpPr>
        <p:grpSpPr>
          <a:xfrm>
            <a:off x="866410" y="5081961"/>
            <a:ext cx="312537" cy="311688"/>
            <a:chOff x="7745382" y="4179584"/>
            <a:chExt cx="216026" cy="215441"/>
          </a:xfrm>
          <a:solidFill>
            <a:srgbClr val="737373"/>
          </a:solidFill>
        </p:grpSpPr>
        <p:sp>
          <p:nvSpPr>
            <p:cNvPr id="37" name="Freeform 14">
              <a:extLst>
                <a:ext uri="{FF2B5EF4-FFF2-40B4-BE49-F238E27FC236}">
                  <a16:creationId xmlns:a16="http://schemas.microsoft.com/office/drawing/2014/main" id="{0A76AEBB-284C-4913-A568-56ACC2C076FE}"/>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 name="Freeform 15">
              <a:extLst>
                <a:ext uri="{FF2B5EF4-FFF2-40B4-BE49-F238E27FC236}">
                  <a16:creationId xmlns:a16="http://schemas.microsoft.com/office/drawing/2014/main" id="{2BF06E4C-FB59-4B3C-BF69-EC09BCFB8300}"/>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 name="Freeform 16">
              <a:extLst>
                <a:ext uri="{FF2B5EF4-FFF2-40B4-BE49-F238E27FC236}">
                  <a16:creationId xmlns:a16="http://schemas.microsoft.com/office/drawing/2014/main" id="{1D8D5A29-BA81-4C77-B407-755472F4E09C}"/>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0" name="Group 39">
            <a:extLst>
              <a:ext uri="{FF2B5EF4-FFF2-40B4-BE49-F238E27FC236}">
                <a16:creationId xmlns:a16="http://schemas.microsoft.com/office/drawing/2014/main" id="{9C0B070A-C44A-4580-AFF9-11F03B04D897}"/>
              </a:ext>
              <a:ext uri="{C183D7F6-B498-43B3-948B-1728B52AA6E4}">
                <adec:decorative xmlns:adec="http://schemas.microsoft.com/office/drawing/2017/decorative" val="1"/>
              </a:ext>
            </a:extLst>
          </p:cNvPr>
          <p:cNvGrpSpPr/>
          <p:nvPr/>
        </p:nvGrpSpPr>
        <p:grpSpPr>
          <a:xfrm>
            <a:off x="851830" y="5839178"/>
            <a:ext cx="312537" cy="311688"/>
            <a:chOff x="7745382" y="4179584"/>
            <a:chExt cx="216026" cy="215441"/>
          </a:xfrm>
          <a:solidFill>
            <a:srgbClr val="737373"/>
          </a:solidFill>
        </p:grpSpPr>
        <p:sp>
          <p:nvSpPr>
            <p:cNvPr id="41" name="Freeform 14">
              <a:extLst>
                <a:ext uri="{FF2B5EF4-FFF2-40B4-BE49-F238E27FC236}">
                  <a16:creationId xmlns:a16="http://schemas.microsoft.com/office/drawing/2014/main" id="{7F46103D-D110-4907-A32F-772A774610A3}"/>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Freeform 15">
              <a:extLst>
                <a:ext uri="{FF2B5EF4-FFF2-40B4-BE49-F238E27FC236}">
                  <a16:creationId xmlns:a16="http://schemas.microsoft.com/office/drawing/2014/main" id="{A3EDD33A-8701-4A7F-A136-F76276C80B7A}"/>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 name="Freeform 16">
              <a:extLst>
                <a:ext uri="{FF2B5EF4-FFF2-40B4-BE49-F238E27FC236}">
                  <a16:creationId xmlns:a16="http://schemas.microsoft.com/office/drawing/2014/main" id="{A1AC9FDF-E201-47FB-8B4E-B8484C4E9D9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1308127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animEffect transition="in" filter="fade">
                                      <p:cBhvr>
                                        <p:cTn id="9" dur="750"/>
                                        <p:tgtEl>
                                          <p:spTgt spid="24"/>
                                        </p:tgtEl>
                                      </p:cBhvr>
                                    </p:animEffect>
                                  </p:childTnLst>
                                </p:cTn>
                              </p:par>
                              <p:par>
                                <p:cTn id="10" presetID="10"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75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983C-1E7F-4130-8999-CA618F0131BE}"/>
              </a:ext>
            </a:extLst>
          </p:cNvPr>
          <p:cNvSpPr>
            <a:spLocks noGrp="1"/>
          </p:cNvSpPr>
          <p:nvPr>
            <p:ph type="title"/>
          </p:nvPr>
        </p:nvSpPr>
        <p:spPr/>
        <p:txBody>
          <a:bodyPr/>
          <a:lstStyle/>
          <a:p>
            <a:r>
              <a:rPr lang="en-US" dirty="0"/>
              <a:t>Azure Security Center</a:t>
            </a:r>
          </a:p>
        </p:txBody>
      </p:sp>
      <p:pic>
        <p:nvPicPr>
          <p:cNvPr id="3" name="Graphic 2">
            <a:extLst>
              <a:ext uri="{FF2B5EF4-FFF2-40B4-BE49-F238E27FC236}">
                <a16:creationId xmlns:a16="http://schemas.microsoft.com/office/drawing/2014/main" id="{21AD3D6A-58BE-4519-9B96-A39BA2B630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79319" y="276903"/>
            <a:ext cx="1046801" cy="1046801"/>
          </a:xfrm>
          <a:prstGeom prst="rect">
            <a:avLst/>
          </a:prstGeom>
        </p:spPr>
      </p:pic>
      <p:sp>
        <p:nvSpPr>
          <p:cNvPr id="5" name="Rectangle 4">
            <a:extLst>
              <a:ext uri="{FF2B5EF4-FFF2-40B4-BE49-F238E27FC236}">
                <a16:creationId xmlns:a16="http://schemas.microsoft.com/office/drawing/2014/main" id="{5E16EB8B-08A3-4666-B42C-560C47468516}"/>
              </a:ext>
            </a:extLst>
          </p:cNvPr>
          <p:cNvSpPr/>
          <p:nvPr/>
        </p:nvSpPr>
        <p:spPr>
          <a:xfrm>
            <a:off x="286602" y="1774728"/>
            <a:ext cx="6482687" cy="378565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Protect against brute force attacks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914367" marR="0" lvl="2"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a:ea typeface="+mn-ea"/>
                <a:cs typeface="+mn-cs"/>
              </a:rPr>
              <a:t>VMs locked down at the network level</a:t>
            </a:r>
          </a:p>
          <a:p>
            <a:pPr marL="914367" marR="0" lvl="2"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78D4"/>
              </a:solidFill>
              <a:effectLst/>
              <a:uLnTx/>
              <a:uFillTx/>
              <a:latin typeface="Segoe UI"/>
              <a:ea typeface="+mn-ea"/>
              <a:cs typeface="+mn-cs"/>
            </a:endParaRPr>
          </a:p>
          <a:p>
            <a:pPr marL="914367" marR="0" lvl="2"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a:ea typeface="+mn-ea"/>
                <a:cs typeface="+mn-cs"/>
              </a:rPr>
              <a:t>Upon request Security Center automatically reconfigures Network Security Groups (NSGs) to allow inbound traffic</a:t>
            </a:r>
          </a:p>
          <a:p>
            <a:pPr marL="914367" marR="0" lvl="2"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78D4"/>
              </a:solidFill>
              <a:effectLst/>
              <a:uLnTx/>
              <a:uFillTx/>
              <a:latin typeface="Segoe UI"/>
              <a:ea typeface="+mn-ea"/>
              <a:cs typeface="+mn-cs"/>
            </a:endParaRPr>
          </a:p>
          <a:p>
            <a:pPr marL="914367" marR="0" lvl="2"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a:ea typeface="+mn-ea"/>
                <a:cs typeface="+mn-cs"/>
              </a:rPr>
              <a:t>After a time period restores NSGs</a:t>
            </a:r>
          </a:p>
        </p:txBody>
      </p:sp>
      <p:sp>
        <p:nvSpPr>
          <p:cNvPr id="12" name="TextBox 11">
            <a:extLst>
              <a:ext uri="{FF2B5EF4-FFF2-40B4-BE49-F238E27FC236}">
                <a16:creationId xmlns:a16="http://schemas.microsoft.com/office/drawing/2014/main" id="{4DAA2A9F-8CEA-4100-A2AB-5436262A0F4F}"/>
              </a:ext>
            </a:extLst>
          </p:cNvPr>
          <p:cNvSpPr txBox="1"/>
          <p:nvPr/>
        </p:nvSpPr>
        <p:spPr>
          <a:xfrm>
            <a:off x="584200" y="959950"/>
            <a:ext cx="10819998" cy="447640"/>
          </a:xfrm>
          <a:prstGeom prst="rect">
            <a:avLst/>
          </a:prstGeom>
          <a:noFill/>
        </p:spPr>
        <p:txBody>
          <a:bodyPr wrap="square" lIns="0" tIns="93260" rIns="93260" bIns="9326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69581"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Just-in-time Access to Windows Server in Azure</a:t>
            </a:r>
          </a:p>
        </p:txBody>
      </p:sp>
      <p:pic>
        <p:nvPicPr>
          <p:cNvPr id="13" name="Picture 12">
            <a:extLst>
              <a:ext uri="{FF2B5EF4-FFF2-40B4-BE49-F238E27FC236}">
                <a16:creationId xmlns:a16="http://schemas.microsoft.com/office/drawing/2014/main" id="{F2608BD1-E443-4CB6-9404-63BF0E980FC1}"/>
              </a:ext>
            </a:extLst>
          </p:cNvPr>
          <p:cNvPicPr>
            <a:picLocks noChangeAspect="1"/>
          </p:cNvPicPr>
          <p:nvPr/>
        </p:nvPicPr>
        <p:blipFill>
          <a:blip r:embed="rId5"/>
          <a:stretch>
            <a:fillRect/>
          </a:stretch>
        </p:blipFill>
        <p:spPr>
          <a:xfrm>
            <a:off x="7036526" y="1462929"/>
            <a:ext cx="5444165" cy="5666505"/>
          </a:xfrm>
          <a:prstGeom prst="rect">
            <a:avLst/>
          </a:prstGeom>
          <a:ln>
            <a:solidFill>
              <a:srgbClr val="002050"/>
            </a:solidFill>
          </a:ln>
        </p:spPr>
      </p:pic>
      <p:pic>
        <p:nvPicPr>
          <p:cNvPr id="15" name="Picture 14">
            <a:extLst>
              <a:ext uri="{FF2B5EF4-FFF2-40B4-BE49-F238E27FC236}">
                <a16:creationId xmlns:a16="http://schemas.microsoft.com/office/drawing/2014/main" id="{20003303-B8E6-48DF-9FA0-857AFBB6CA6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4913651" y="-306330"/>
            <a:ext cx="9689913" cy="8194735"/>
          </a:xfrm>
          <a:prstGeom prst="rect">
            <a:avLst/>
          </a:prstGeom>
        </p:spPr>
      </p:pic>
      <p:sp>
        <p:nvSpPr>
          <p:cNvPr id="19" name="check 3" title="Icon of a checkmark with a circle around it">
            <a:extLst>
              <a:ext uri="{FF2B5EF4-FFF2-40B4-BE49-F238E27FC236}">
                <a16:creationId xmlns:a16="http://schemas.microsoft.com/office/drawing/2014/main" id="{F1225B4B-4185-48C8-B8AE-7311408D80E7}"/>
              </a:ext>
            </a:extLst>
          </p:cNvPr>
          <p:cNvSpPr>
            <a:spLocks noChangeAspect="1" noEditPoints="1"/>
          </p:cNvSpPr>
          <p:nvPr/>
        </p:nvSpPr>
        <p:spPr bwMode="auto">
          <a:xfrm>
            <a:off x="444689" y="3702965"/>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 name="illegal" title="Icon of a circle with a diagonal line through it">
            <a:extLst>
              <a:ext uri="{FF2B5EF4-FFF2-40B4-BE49-F238E27FC236}">
                <a16:creationId xmlns:a16="http://schemas.microsoft.com/office/drawing/2014/main" id="{FC67C7E0-E36E-430D-9250-BE15013B9980}"/>
              </a:ext>
            </a:extLst>
          </p:cNvPr>
          <p:cNvSpPr>
            <a:spLocks noChangeAspect="1" noEditPoints="1"/>
          </p:cNvSpPr>
          <p:nvPr/>
        </p:nvSpPr>
        <p:spPr bwMode="auto">
          <a:xfrm>
            <a:off x="444689" y="5049857"/>
            <a:ext cx="366765" cy="365760"/>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 name="illegal" title="Icon of a circle with a diagonal line through it">
            <a:extLst>
              <a:ext uri="{FF2B5EF4-FFF2-40B4-BE49-F238E27FC236}">
                <a16:creationId xmlns:a16="http://schemas.microsoft.com/office/drawing/2014/main" id="{3C03FA2A-DA21-4D4A-8E99-14A7216D85E5}"/>
              </a:ext>
            </a:extLst>
          </p:cNvPr>
          <p:cNvSpPr>
            <a:spLocks noChangeAspect="1" noEditPoints="1"/>
          </p:cNvSpPr>
          <p:nvPr/>
        </p:nvSpPr>
        <p:spPr bwMode="auto">
          <a:xfrm>
            <a:off x="444688" y="2555967"/>
            <a:ext cx="366765" cy="365760"/>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96071172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983C-1E7F-4130-8999-CA618F0131BE}"/>
              </a:ext>
            </a:extLst>
          </p:cNvPr>
          <p:cNvSpPr>
            <a:spLocks noGrp="1"/>
          </p:cNvSpPr>
          <p:nvPr>
            <p:ph type="title"/>
          </p:nvPr>
        </p:nvSpPr>
        <p:spPr/>
        <p:txBody>
          <a:bodyPr/>
          <a:lstStyle/>
          <a:p>
            <a:r>
              <a:rPr lang="en-US" dirty="0"/>
              <a:t>Azure Sentinel</a:t>
            </a:r>
          </a:p>
        </p:txBody>
      </p:sp>
      <p:sp>
        <p:nvSpPr>
          <p:cNvPr id="12" name="TextBox 11">
            <a:extLst>
              <a:ext uri="{FF2B5EF4-FFF2-40B4-BE49-F238E27FC236}">
                <a16:creationId xmlns:a16="http://schemas.microsoft.com/office/drawing/2014/main" id="{12EB871A-4A40-4906-A5A5-8A0C67C6F324}"/>
              </a:ext>
            </a:extLst>
          </p:cNvPr>
          <p:cNvSpPr txBox="1"/>
          <p:nvPr/>
        </p:nvSpPr>
        <p:spPr>
          <a:xfrm>
            <a:off x="584200" y="1002942"/>
            <a:ext cx="10819998" cy="447640"/>
          </a:xfrm>
          <a:prstGeom prst="rect">
            <a:avLst/>
          </a:prstGeom>
          <a:noFill/>
        </p:spPr>
        <p:txBody>
          <a:bodyPr wrap="square" lIns="0" tIns="93260" rIns="93260" bIns="9326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69581"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Cloud Scale Security Event Information Management (SEIM) for On-Premises &amp; All Clouds</a:t>
            </a:r>
          </a:p>
        </p:txBody>
      </p:sp>
      <p:pic>
        <p:nvPicPr>
          <p:cNvPr id="4100" name="Picture 4" descr="https://azurecomcdn.azureedge.net/cvt-f5fa5265f2ac9ed7e85d94bdc127a104fd5a96c75c57ee99cb797d9163dd802f/images/page/services/azure-sentinel/tools_img.png">
            <a:extLst>
              <a:ext uri="{FF2B5EF4-FFF2-40B4-BE49-F238E27FC236}">
                <a16:creationId xmlns:a16="http://schemas.microsoft.com/office/drawing/2014/main" id="{97F89C8D-8F29-4378-A9F3-4D67913245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72" y="1776548"/>
            <a:ext cx="7086697" cy="43088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azurecomcdn.azureedge.net/cvt-c885b55d7639fe0c0a7ce721b229bcc3cc958ea0677cf0d4f9064e4a427c9c6c/images/page/services/azure-sentinel/free-preview.png">
            <a:extLst>
              <a:ext uri="{FF2B5EF4-FFF2-40B4-BE49-F238E27FC236}">
                <a16:creationId xmlns:a16="http://schemas.microsoft.com/office/drawing/2014/main" id="{A08EC885-FE48-4F04-855F-7BDD7F079D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17939" y="129621"/>
            <a:ext cx="768851" cy="96866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E81DB14-5337-4F9D-9574-484D27D2B52A}"/>
              </a:ext>
            </a:extLst>
          </p:cNvPr>
          <p:cNvSpPr txBox="1"/>
          <p:nvPr/>
        </p:nvSpPr>
        <p:spPr>
          <a:xfrm>
            <a:off x="8481758" y="1972779"/>
            <a:ext cx="3396343" cy="430887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Collect</a:t>
            </a: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Data at Cloud Scale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Detect</a:t>
            </a: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previously uncovered threats an minimize false positivizes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Investigate</a:t>
            </a: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threats with AI tapping into decades of cybersecurity work at Microsoft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Respond</a:t>
            </a: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to incidents rapidly with automation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2" name="zoom" title="Icon of a magnifying glass with a plus sign in it">
            <a:extLst>
              <a:ext uri="{FF2B5EF4-FFF2-40B4-BE49-F238E27FC236}">
                <a16:creationId xmlns:a16="http://schemas.microsoft.com/office/drawing/2014/main" id="{9B232717-CFF1-4148-A270-7D9422CAD5D7}"/>
              </a:ext>
            </a:extLst>
          </p:cNvPr>
          <p:cNvSpPr>
            <a:spLocks noChangeAspect="1" noEditPoints="1"/>
          </p:cNvSpPr>
          <p:nvPr/>
        </p:nvSpPr>
        <p:spPr bwMode="auto">
          <a:xfrm flipH="1">
            <a:off x="7658387" y="4127215"/>
            <a:ext cx="474578" cy="468838"/>
          </a:xfrm>
          <a:custGeom>
            <a:avLst/>
            <a:gdLst>
              <a:gd name="T0" fmla="*/ 120 w 343"/>
              <a:gd name="T1" fmla="*/ 111 h 338"/>
              <a:gd name="T2" fmla="*/ 231 w 343"/>
              <a:gd name="T3" fmla="*/ 0 h 338"/>
              <a:gd name="T4" fmla="*/ 343 w 343"/>
              <a:gd name="T5" fmla="*/ 111 h 338"/>
              <a:gd name="T6" fmla="*/ 231 w 343"/>
              <a:gd name="T7" fmla="*/ 223 h 338"/>
              <a:gd name="T8" fmla="*/ 120 w 343"/>
              <a:gd name="T9" fmla="*/ 111 h 338"/>
              <a:gd name="T10" fmla="*/ 152 w 343"/>
              <a:gd name="T11" fmla="*/ 189 h 338"/>
              <a:gd name="T12" fmla="*/ 0 w 343"/>
              <a:gd name="T13" fmla="*/ 338 h 338"/>
              <a:gd name="T14" fmla="*/ 231 w 343"/>
              <a:gd name="T15" fmla="*/ 64 h 338"/>
              <a:gd name="T16" fmla="*/ 231 w 343"/>
              <a:gd name="T17" fmla="*/ 159 h 338"/>
              <a:gd name="T18" fmla="*/ 279 w 343"/>
              <a:gd name="T19" fmla="*/ 111 h 338"/>
              <a:gd name="T20" fmla="*/ 184 w 343"/>
              <a:gd name="T21" fmla="*/ 11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8">
                <a:moveTo>
                  <a:pt x="120" y="111"/>
                </a:moveTo>
                <a:cubicBezTo>
                  <a:pt x="120" y="50"/>
                  <a:pt x="170" y="0"/>
                  <a:pt x="231" y="0"/>
                </a:cubicBezTo>
                <a:cubicBezTo>
                  <a:pt x="293" y="0"/>
                  <a:pt x="343" y="50"/>
                  <a:pt x="343" y="111"/>
                </a:cubicBezTo>
                <a:cubicBezTo>
                  <a:pt x="343" y="173"/>
                  <a:pt x="293" y="223"/>
                  <a:pt x="231" y="223"/>
                </a:cubicBezTo>
                <a:cubicBezTo>
                  <a:pt x="170" y="223"/>
                  <a:pt x="120" y="173"/>
                  <a:pt x="120" y="111"/>
                </a:cubicBezTo>
                <a:close/>
                <a:moveTo>
                  <a:pt x="152" y="189"/>
                </a:moveTo>
                <a:cubicBezTo>
                  <a:pt x="0" y="338"/>
                  <a:pt x="0" y="338"/>
                  <a:pt x="0" y="338"/>
                </a:cubicBezTo>
                <a:moveTo>
                  <a:pt x="231" y="64"/>
                </a:moveTo>
                <a:cubicBezTo>
                  <a:pt x="231" y="159"/>
                  <a:pt x="231" y="159"/>
                  <a:pt x="231" y="159"/>
                </a:cubicBezTo>
                <a:moveTo>
                  <a:pt x="279" y="111"/>
                </a:moveTo>
                <a:cubicBezTo>
                  <a:pt x="184" y="111"/>
                  <a:pt x="184" y="111"/>
                  <a:pt x="184" y="11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 name="Intelligence" title="Icon of circles connected by crossing lines">
            <a:extLst>
              <a:ext uri="{FF2B5EF4-FFF2-40B4-BE49-F238E27FC236}">
                <a16:creationId xmlns:a16="http://schemas.microsoft.com/office/drawing/2014/main" id="{8A0AA0B1-FFB9-4045-A3BA-7B819B10C76D}"/>
              </a:ext>
            </a:extLst>
          </p:cNvPr>
          <p:cNvSpPr>
            <a:spLocks noChangeAspect="1" noEditPoints="1"/>
          </p:cNvSpPr>
          <p:nvPr/>
        </p:nvSpPr>
        <p:spPr bwMode="auto">
          <a:xfrm>
            <a:off x="7616421" y="2872712"/>
            <a:ext cx="578916" cy="556288"/>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6" name="binary" title="Icon of binary code, ones and zeros">
            <a:extLst>
              <a:ext uri="{FF2B5EF4-FFF2-40B4-BE49-F238E27FC236}">
                <a16:creationId xmlns:a16="http://schemas.microsoft.com/office/drawing/2014/main" id="{1972B2FC-3A0F-4BC4-885B-0E7EAEA3CF73}"/>
              </a:ext>
            </a:extLst>
          </p:cNvPr>
          <p:cNvSpPr>
            <a:spLocks noChangeAspect="1" noEditPoints="1"/>
          </p:cNvSpPr>
          <p:nvPr/>
        </p:nvSpPr>
        <p:spPr bwMode="auto">
          <a:xfrm>
            <a:off x="7554049" y="1943164"/>
            <a:ext cx="578916" cy="49989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 name="Telemarketer_E7B9" title="Icon of a person wearing a headset">
            <a:extLst>
              <a:ext uri="{FF2B5EF4-FFF2-40B4-BE49-F238E27FC236}">
                <a16:creationId xmlns:a16="http://schemas.microsoft.com/office/drawing/2014/main" id="{BFFD4168-D468-4F9C-9825-7817D7F6868B}"/>
              </a:ext>
            </a:extLst>
          </p:cNvPr>
          <p:cNvSpPr>
            <a:spLocks noChangeAspect="1" noEditPoints="1"/>
          </p:cNvSpPr>
          <p:nvPr/>
        </p:nvSpPr>
        <p:spPr bwMode="auto">
          <a:xfrm>
            <a:off x="7682077" y="5275655"/>
            <a:ext cx="474577" cy="565994"/>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274598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animBg="1"/>
      <p:bldP spid="25" grpId="0" animBg="1"/>
      <p:bldP spid="26" grpId="0" animBg="1"/>
      <p:bldP spid="2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1D83CBB-D0AF-4CB5-A887-BE0D77BC96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334403" y="317062"/>
            <a:ext cx="9689913" cy="7938174"/>
          </a:xfrm>
          <a:prstGeom prst="rect">
            <a:avLst/>
          </a:prstGeom>
        </p:spPr>
      </p:pic>
      <p:sp>
        <p:nvSpPr>
          <p:cNvPr id="2" name="Title 1">
            <a:extLst>
              <a:ext uri="{FF2B5EF4-FFF2-40B4-BE49-F238E27FC236}">
                <a16:creationId xmlns:a16="http://schemas.microsoft.com/office/drawing/2014/main" id="{077A983C-1E7F-4130-8999-CA618F0131BE}"/>
              </a:ext>
            </a:extLst>
          </p:cNvPr>
          <p:cNvSpPr>
            <a:spLocks noGrp="1"/>
          </p:cNvSpPr>
          <p:nvPr>
            <p:ph type="title"/>
          </p:nvPr>
        </p:nvSpPr>
        <p:spPr/>
        <p:txBody>
          <a:bodyPr/>
          <a:lstStyle/>
          <a:p>
            <a:r>
              <a:rPr lang="en-US" dirty="0"/>
              <a:t>Azure Sentinel</a:t>
            </a:r>
          </a:p>
        </p:txBody>
      </p:sp>
      <p:sp>
        <p:nvSpPr>
          <p:cNvPr id="12" name="TextBox 11">
            <a:extLst>
              <a:ext uri="{FF2B5EF4-FFF2-40B4-BE49-F238E27FC236}">
                <a16:creationId xmlns:a16="http://schemas.microsoft.com/office/drawing/2014/main" id="{12EB871A-4A40-4906-A5A5-8A0C67C6F324}"/>
              </a:ext>
            </a:extLst>
          </p:cNvPr>
          <p:cNvSpPr txBox="1"/>
          <p:nvPr/>
        </p:nvSpPr>
        <p:spPr>
          <a:xfrm>
            <a:off x="584199" y="1002942"/>
            <a:ext cx="10249670" cy="442578"/>
          </a:xfrm>
          <a:prstGeom prst="rect">
            <a:avLst/>
          </a:prstGeom>
          <a:noFill/>
        </p:spPr>
        <p:txBody>
          <a:bodyPr wrap="square" lIns="0" tIns="93260" rIns="93260" bIns="9326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69581"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Protecting Windows using Security Event Information Management (SEIM)</a:t>
            </a:r>
          </a:p>
        </p:txBody>
      </p:sp>
      <p:pic>
        <p:nvPicPr>
          <p:cNvPr id="18" name="Picture 2" descr="https://azurecomcdn.azureedge.net/cvt-c885b55d7639fe0c0a7ce721b229bcc3cc958ea0677cf0d4f9064e4a427c9c6c/images/page/services/azure-sentinel/free-preview.png">
            <a:extLst>
              <a:ext uri="{FF2B5EF4-FFF2-40B4-BE49-F238E27FC236}">
                <a16:creationId xmlns:a16="http://schemas.microsoft.com/office/drawing/2014/main" id="{A08EC885-FE48-4F04-855F-7BDD7F079D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17939" y="129621"/>
            <a:ext cx="768851" cy="96866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Azure Sentinel overview">
            <a:extLst>
              <a:ext uri="{FF2B5EF4-FFF2-40B4-BE49-F238E27FC236}">
                <a16:creationId xmlns:a16="http://schemas.microsoft.com/office/drawing/2014/main" id="{7405F664-972F-4E9C-94A6-13858D98B9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5092" y="2014057"/>
            <a:ext cx="8569301" cy="517723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F8393C1-E8C8-4660-8137-9C2ACF20012D}"/>
              </a:ext>
            </a:extLst>
          </p:cNvPr>
          <p:cNvSpPr/>
          <p:nvPr/>
        </p:nvSpPr>
        <p:spPr>
          <a:xfrm>
            <a:off x="1044129" y="3615902"/>
            <a:ext cx="2550423" cy="332398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Security Events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System Logs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Windows Firewall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Traffic Analysis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457183" marR="0" lvl="1"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7AFACC6D-D1D7-473D-AEBC-FA2976E496F0}"/>
              </a:ext>
            </a:extLst>
          </p:cNvPr>
          <p:cNvGrpSpPr/>
          <p:nvPr/>
        </p:nvGrpSpPr>
        <p:grpSpPr>
          <a:xfrm>
            <a:off x="1158672" y="2998330"/>
            <a:ext cx="1459153" cy="257414"/>
            <a:chOff x="460135" y="4595813"/>
            <a:chExt cx="1195670" cy="210932"/>
          </a:xfrm>
        </p:grpSpPr>
        <p:sp>
          <p:nvSpPr>
            <p:cNvPr id="19" name="CellPhone_E8EA">
              <a:extLst>
                <a:ext uri="{FF2B5EF4-FFF2-40B4-BE49-F238E27FC236}">
                  <a16:creationId xmlns:a16="http://schemas.microsoft.com/office/drawing/2014/main" id="{AC4E066E-454E-4B57-AEBD-F860EED7F68F}"/>
                </a:ext>
              </a:extLst>
            </p:cNvPr>
            <p:cNvSpPr>
              <a:spLocks noChangeAspect="1" noEditPoints="1"/>
            </p:cNvSpPr>
            <p:nvPr/>
          </p:nvSpPr>
          <p:spPr bwMode="auto">
            <a:xfrm>
              <a:off x="460135" y="4595813"/>
              <a:ext cx="126580" cy="21093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0" name="Lock">
              <a:extLst>
                <a:ext uri="{FF2B5EF4-FFF2-40B4-BE49-F238E27FC236}">
                  <a16:creationId xmlns:a16="http://schemas.microsoft.com/office/drawing/2014/main" id="{2785B1EE-C76A-4676-A89E-AEBC720A7135}"/>
                </a:ext>
              </a:extLst>
            </p:cNvPr>
            <p:cNvSpPr>
              <a:spLocks noChangeAspect="1" noEditPoints="1"/>
            </p:cNvSpPr>
            <p:nvPr/>
          </p:nvSpPr>
          <p:spPr bwMode="auto">
            <a:xfrm>
              <a:off x="554905" y="4720315"/>
              <a:ext cx="61839" cy="8642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1"/>
            </a:solid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binary">
              <a:extLst>
                <a:ext uri="{FF2B5EF4-FFF2-40B4-BE49-F238E27FC236}">
                  <a16:creationId xmlns:a16="http://schemas.microsoft.com/office/drawing/2014/main" id="{B5B7B927-00C6-42DF-A28C-8212EAEA8D08}"/>
                </a:ext>
              </a:extLst>
            </p:cNvPr>
            <p:cNvSpPr>
              <a:spLocks noChangeAspect="1" noEditPoints="1"/>
            </p:cNvSpPr>
            <p:nvPr/>
          </p:nvSpPr>
          <p:spPr bwMode="auto">
            <a:xfrm>
              <a:off x="756680" y="4595813"/>
              <a:ext cx="244275" cy="21093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GenericApp_EB3B">
              <a:extLst>
                <a:ext uri="{FF2B5EF4-FFF2-40B4-BE49-F238E27FC236}">
                  <a16:creationId xmlns:a16="http://schemas.microsoft.com/office/drawing/2014/main" id="{4BAE10A6-6735-4BA5-9B95-F95D152EFE66}"/>
                </a:ext>
              </a:extLst>
            </p:cNvPr>
            <p:cNvSpPr>
              <a:spLocks noChangeAspect="1" noEditPoints="1"/>
            </p:cNvSpPr>
            <p:nvPr/>
          </p:nvSpPr>
          <p:spPr bwMode="auto">
            <a:xfrm>
              <a:off x="1140891" y="4595813"/>
              <a:ext cx="263560" cy="210931"/>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server">
              <a:extLst>
                <a:ext uri="{FF2B5EF4-FFF2-40B4-BE49-F238E27FC236}">
                  <a16:creationId xmlns:a16="http://schemas.microsoft.com/office/drawing/2014/main" id="{FE8F78D3-5377-400E-9316-3150EDE472D0}"/>
                </a:ext>
              </a:extLst>
            </p:cNvPr>
            <p:cNvSpPr>
              <a:spLocks noChangeAspect="1" noEditPoints="1"/>
            </p:cNvSpPr>
            <p:nvPr/>
          </p:nvSpPr>
          <p:spPr bwMode="auto">
            <a:xfrm>
              <a:off x="1544386" y="4595813"/>
              <a:ext cx="111419" cy="210931"/>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pic>
        <p:nvPicPr>
          <p:cNvPr id="25" name="Graphic 61">
            <a:extLst>
              <a:ext uri="{FF2B5EF4-FFF2-40B4-BE49-F238E27FC236}">
                <a16:creationId xmlns:a16="http://schemas.microsoft.com/office/drawing/2014/main" id="{10EB18C2-F5EB-4D5D-A3AD-A6487CDDC41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4326" y="1753480"/>
            <a:ext cx="1222635" cy="1127039"/>
          </a:xfrm>
          <a:prstGeom prst="rect">
            <a:avLst/>
          </a:prstGeom>
        </p:spPr>
      </p:pic>
      <p:grpSp>
        <p:nvGrpSpPr>
          <p:cNvPr id="30" name="Group 29">
            <a:extLst>
              <a:ext uri="{FF2B5EF4-FFF2-40B4-BE49-F238E27FC236}">
                <a16:creationId xmlns:a16="http://schemas.microsoft.com/office/drawing/2014/main" id="{C92C5DD3-A458-4B21-9DAE-48C4A7DB1274}"/>
              </a:ext>
              <a:ext uri="{C183D7F6-B498-43B3-948B-1728B52AA6E4}">
                <adec:decorative xmlns:adec="http://schemas.microsoft.com/office/drawing/2017/decorative" val="1"/>
              </a:ext>
            </a:extLst>
          </p:cNvPr>
          <p:cNvGrpSpPr/>
          <p:nvPr/>
        </p:nvGrpSpPr>
        <p:grpSpPr>
          <a:xfrm>
            <a:off x="545093" y="3709009"/>
            <a:ext cx="312537" cy="311688"/>
            <a:chOff x="7745382" y="4179584"/>
            <a:chExt cx="216026" cy="215441"/>
          </a:xfrm>
          <a:solidFill>
            <a:srgbClr val="737373"/>
          </a:solidFill>
        </p:grpSpPr>
        <p:sp>
          <p:nvSpPr>
            <p:cNvPr id="31" name="Freeform 14">
              <a:extLst>
                <a:ext uri="{FF2B5EF4-FFF2-40B4-BE49-F238E27FC236}">
                  <a16:creationId xmlns:a16="http://schemas.microsoft.com/office/drawing/2014/main" id="{ED43A39C-3BD2-4CF6-8770-290C5B9D6B12}"/>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 name="Freeform 15">
              <a:extLst>
                <a:ext uri="{FF2B5EF4-FFF2-40B4-BE49-F238E27FC236}">
                  <a16:creationId xmlns:a16="http://schemas.microsoft.com/office/drawing/2014/main" id="{248F7E86-698A-4985-B194-C3CDF86B1DB5}"/>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 name="Freeform 16">
              <a:extLst>
                <a:ext uri="{FF2B5EF4-FFF2-40B4-BE49-F238E27FC236}">
                  <a16:creationId xmlns:a16="http://schemas.microsoft.com/office/drawing/2014/main" id="{544478F7-958A-4F88-AB6C-91C1FC762C3E}"/>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4" name="Group 33">
            <a:extLst>
              <a:ext uri="{FF2B5EF4-FFF2-40B4-BE49-F238E27FC236}">
                <a16:creationId xmlns:a16="http://schemas.microsoft.com/office/drawing/2014/main" id="{31CDD479-6FEB-4B68-97E8-864BF41A4BEE}"/>
              </a:ext>
              <a:ext uri="{C183D7F6-B498-43B3-948B-1728B52AA6E4}">
                <adec:decorative xmlns:adec="http://schemas.microsoft.com/office/drawing/2017/decorative" val="1"/>
              </a:ext>
            </a:extLst>
          </p:cNvPr>
          <p:cNvGrpSpPr/>
          <p:nvPr/>
        </p:nvGrpSpPr>
        <p:grpSpPr>
          <a:xfrm>
            <a:off x="530513" y="4466226"/>
            <a:ext cx="312537" cy="311688"/>
            <a:chOff x="7745382" y="4179584"/>
            <a:chExt cx="216026" cy="215441"/>
          </a:xfrm>
          <a:solidFill>
            <a:srgbClr val="737373"/>
          </a:solidFill>
        </p:grpSpPr>
        <p:sp>
          <p:nvSpPr>
            <p:cNvPr id="35" name="Freeform 14">
              <a:extLst>
                <a:ext uri="{FF2B5EF4-FFF2-40B4-BE49-F238E27FC236}">
                  <a16:creationId xmlns:a16="http://schemas.microsoft.com/office/drawing/2014/main" id="{0D0D63CB-676B-4266-969C-A0296C9C7C7C}"/>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15">
              <a:extLst>
                <a:ext uri="{FF2B5EF4-FFF2-40B4-BE49-F238E27FC236}">
                  <a16:creationId xmlns:a16="http://schemas.microsoft.com/office/drawing/2014/main" id="{3DF77689-CDF7-4774-9DBA-7D5C80ABAC29}"/>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 name="Freeform 16">
              <a:extLst>
                <a:ext uri="{FF2B5EF4-FFF2-40B4-BE49-F238E27FC236}">
                  <a16:creationId xmlns:a16="http://schemas.microsoft.com/office/drawing/2014/main" id="{B230A69D-FA07-479A-AEC0-916F047A400C}"/>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8" name="Group 37">
            <a:extLst>
              <a:ext uri="{FF2B5EF4-FFF2-40B4-BE49-F238E27FC236}">
                <a16:creationId xmlns:a16="http://schemas.microsoft.com/office/drawing/2014/main" id="{1EC56E42-CCE4-4AEF-88C5-470CB043AC71}"/>
              </a:ext>
              <a:ext uri="{C183D7F6-B498-43B3-948B-1728B52AA6E4}">
                <adec:decorative xmlns:adec="http://schemas.microsoft.com/office/drawing/2017/decorative" val="1"/>
              </a:ext>
            </a:extLst>
          </p:cNvPr>
          <p:cNvGrpSpPr/>
          <p:nvPr/>
        </p:nvGrpSpPr>
        <p:grpSpPr>
          <a:xfrm>
            <a:off x="530031" y="5277896"/>
            <a:ext cx="312537" cy="311688"/>
            <a:chOff x="7745382" y="4179584"/>
            <a:chExt cx="216026" cy="215441"/>
          </a:xfrm>
          <a:solidFill>
            <a:srgbClr val="737373"/>
          </a:solidFill>
        </p:grpSpPr>
        <p:sp>
          <p:nvSpPr>
            <p:cNvPr id="39" name="Freeform 14">
              <a:extLst>
                <a:ext uri="{FF2B5EF4-FFF2-40B4-BE49-F238E27FC236}">
                  <a16:creationId xmlns:a16="http://schemas.microsoft.com/office/drawing/2014/main" id="{D2427008-C493-4419-882F-A044FD2DD569}"/>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 name="Freeform 15">
              <a:extLst>
                <a:ext uri="{FF2B5EF4-FFF2-40B4-BE49-F238E27FC236}">
                  <a16:creationId xmlns:a16="http://schemas.microsoft.com/office/drawing/2014/main" id="{FD8CB742-C2B6-4897-82B8-5A95E36A69D4}"/>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Freeform 16">
              <a:extLst>
                <a:ext uri="{FF2B5EF4-FFF2-40B4-BE49-F238E27FC236}">
                  <a16:creationId xmlns:a16="http://schemas.microsoft.com/office/drawing/2014/main" id="{D213B727-FFF3-40ED-94B5-E679E64EA38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2" name="Group 41">
            <a:extLst>
              <a:ext uri="{FF2B5EF4-FFF2-40B4-BE49-F238E27FC236}">
                <a16:creationId xmlns:a16="http://schemas.microsoft.com/office/drawing/2014/main" id="{74802627-183E-4E72-B5DB-6F60D0028A3F}"/>
              </a:ext>
              <a:ext uri="{C183D7F6-B498-43B3-948B-1728B52AA6E4}">
                <adec:decorative xmlns:adec="http://schemas.microsoft.com/office/drawing/2017/decorative" val="1"/>
              </a:ext>
            </a:extLst>
          </p:cNvPr>
          <p:cNvGrpSpPr/>
          <p:nvPr/>
        </p:nvGrpSpPr>
        <p:grpSpPr>
          <a:xfrm>
            <a:off x="515451" y="6035113"/>
            <a:ext cx="312537" cy="311688"/>
            <a:chOff x="7745382" y="4179584"/>
            <a:chExt cx="216026" cy="215441"/>
          </a:xfrm>
          <a:solidFill>
            <a:srgbClr val="737373"/>
          </a:solidFill>
        </p:grpSpPr>
        <p:sp>
          <p:nvSpPr>
            <p:cNvPr id="43" name="Freeform 14">
              <a:extLst>
                <a:ext uri="{FF2B5EF4-FFF2-40B4-BE49-F238E27FC236}">
                  <a16:creationId xmlns:a16="http://schemas.microsoft.com/office/drawing/2014/main" id="{CCF6116B-5CAE-48D4-B430-280729213AD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Freeform 15">
              <a:extLst>
                <a:ext uri="{FF2B5EF4-FFF2-40B4-BE49-F238E27FC236}">
                  <a16:creationId xmlns:a16="http://schemas.microsoft.com/office/drawing/2014/main" id="{31D71BB8-0784-43C3-B1C1-94352F59AFEB}"/>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16">
              <a:extLst>
                <a:ext uri="{FF2B5EF4-FFF2-40B4-BE49-F238E27FC236}">
                  <a16:creationId xmlns:a16="http://schemas.microsoft.com/office/drawing/2014/main" id="{26B55723-A3DA-4229-87F2-190BF369C46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1503273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animEffect transition="in" filter="fade">
                                      <p:cBhvr>
                                        <p:cTn id="9" dur="750"/>
                                        <p:tgtEl>
                                          <p:spTgt spid="30"/>
                                        </p:tgtEl>
                                      </p:cBhvr>
                                    </p:animEffect>
                                  </p:childTnLst>
                                </p:cTn>
                              </p:par>
                              <p:par>
                                <p:cTn id="10" presetID="10"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750"/>
                                        <p:tgtEl>
                                          <p:spTgt spid="34"/>
                                        </p:tgtEl>
                                      </p:cBhvr>
                                    </p:animEffect>
                                  </p:childTnLst>
                                </p:cTn>
                              </p:par>
                              <p:par>
                                <p:cTn id="13" presetID="10"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75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7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44FDBB8-7DE0-4DF3-82F8-36471F04892B}"/>
              </a:ext>
            </a:extLst>
          </p:cNvPr>
          <p:cNvSpPr/>
          <p:nvPr/>
        </p:nvSpPr>
        <p:spPr bwMode="auto">
          <a:xfrm>
            <a:off x="2607" y="2034940"/>
            <a:ext cx="12433868" cy="1791776"/>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2" name="Title 1">
            <a:extLst>
              <a:ext uri="{FF2B5EF4-FFF2-40B4-BE49-F238E27FC236}">
                <a16:creationId xmlns:a16="http://schemas.microsoft.com/office/drawing/2014/main" id="{C4D39954-4EB6-4DDE-B936-C61BC2A8194C}"/>
              </a:ext>
            </a:extLst>
          </p:cNvPr>
          <p:cNvSpPr>
            <a:spLocks noGrp="1"/>
          </p:cNvSpPr>
          <p:nvPr>
            <p:ph type="title"/>
          </p:nvPr>
        </p:nvSpPr>
        <p:spPr/>
        <p:txBody>
          <a:bodyPr/>
          <a:lstStyle/>
          <a:p>
            <a:r>
              <a:rPr lang="en-US" dirty="0"/>
              <a:t>Governance for the Cloud</a:t>
            </a:r>
          </a:p>
        </p:txBody>
      </p:sp>
      <p:grpSp>
        <p:nvGrpSpPr>
          <p:cNvPr id="3" name="Group 2">
            <a:extLst>
              <a:ext uri="{FF2B5EF4-FFF2-40B4-BE49-F238E27FC236}">
                <a16:creationId xmlns:a16="http://schemas.microsoft.com/office/drawing/2014/main" id="{0C2C6B75-4A6D-434D-B381-2E74417AA9AC}"/>
              </a:ext>
            </a:extLst>
          </p:cNvPr>
          <p:cNvGrpSpPr/>
          <p:nvPr/>
        </p:nvGrpSpPr>
        <p:grpSpPr>
          <a:xfrm>
            <a:off x="364073" y="3218612"/>
            <a:ext cx="2393842" cy="2702652"/>
            <a:chOff x="7145208" y="3231557"/>
            <a:chExt cx="2393842" cy="2702652"/>
          </a:xfrm>
        </p:grpSpPr>
        <p:sp>
          <p:nvSpPr>
            <p:cNvPr id="4" name="TextBox 3">
              <a:extLst>
                <a:ext uri="{FF2B5EF4-FFF2-40B4-BE49-F238E27FC236}">
                  <a16:creationId xmlns:a16="http://schemas.microsoft.com/office/drawing/2014/main" id="{2F0DF473-AA1A-48E4-A7C0-F14F4E54A1BA}"/>
                </a:ext>
              </a:extLst>
            </p:cNvPr>
            <p:cNvSpPr txBox="1">
              <a:spLocks noChangeAspect="1"/>
            </p:cNvSpPr>
            <p:nvPr/>
          </p:nvSpPr>
          <p:spPr>
            <a:xfrm>
              <a:off x="7145208" y="3231557"/>
              <a:ext cx="2393842" cy="447641"/>
            </a:xfrm>
            <a:prstGeom prst="rect">
              <a:avLst/>
            </a:prstGeom>
            <a:noFill/>
          </p:spPr>
          <p:txBody>
            <a:bodyPr wrap="none" lIns="93260" tIns="93260" rIns="93260" bIns="9326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836" b="0" i="0" u="none" strike="noStrike" kern="0" cap="none" spc="0" normalizeH="0" baseline="0" noProof="0" dirty="0">
                  <a:ln>
                    <a:noFill/>
                  </a:ln>
                  <a:solidFill>
                    <a:srgbClr val="0D0D0D"/>
                  </a:solidFill>
                  <a:effectLst/>
                  <a:uLnTx/>
                  <a:uFillTx/>
                  <a:latin typeface="Segoe UI Semibold"/>
                  <a:ea typeface="+mn-ea"/>
                  <a:cs typeface="Segoe UI" panose="020B0502040204020203" pitchFamily="34" charset="0"/>
                </a:rPr>
                <a:t>Management Group</a:t>
              </a:r>
            </a:p>
          </p:txBody>
        </p:sp>
        <p:sp>
          <p:nvSpPr>
            <p:cNvPr id="5" name="TextBox 4">
              <a:extLst>
                <a:ext uri="{FF2B5EF4-FFF2-40B4-BE49-F238E27FC236}">
                  <a16:creationId xmlns:a16="http://schemas.microsoft.com/office/drawing/2014/main" id="{502E008E-504D-4425-8D18-8436A1520815}"/>
                </a:ext>
              </a:extLst>
            </p:cNvPr>
            <p:cNvSpPr txBox="1"/>
            <p:nvPr/>
          </p:nvSpPr>
          <p:spPr>
            <a:xfrm>
              <a:off x="7145208" y="4004171"/>
              <a:ext cx="2263111" cy="866412"/>
            </a:xfrm>
            <a:prstGeom prst="rect">
              <a:avLst/>
            </a:prstGeom>
            <a:noFill/>
          </p:spPr>
          <p:txBody>
            <a:bodyPr wrap="square" lIns="93260" tIns="93260" rIns="93260" bIns="93260" rtlCol="0">
              <a:spAutoFit/>
            </a:bodyPr>
            <a:lstStyle/>
            <a:p>
              <a:pPr marL="0" marR="0" lvl="0" indent="0" algn="l" defTabSz="950938"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D0D0D"/>
                  </a:solidFill>
                  <a:effectLst/>
                  <a:uLnTx/>
                  <a:uFillTx/>
                  <a:latin typeface="Segoe UI" charset="0"/>
                  <a:ea typeface="+mn-ea"/>
                  <a:cs typeface="Segoe UI" charset="0"/>
                </a:rPr>
                <a:t>Define </a:t>
              </a:r>
              <a:br>
                <a:rPr kumimoji="0" lang="en-US" sz="1632" b="0" i="0" u="none" strike="noStrike" kern="1200" cap="none" spc="0" normalizeH="0" baseline="0" noProof="0">
                  <a:ln>
                    <a:noFill/>
                  </a:ln>
                  <a:solidFill>
                    <a:srgbClr val="0D0D0D"/>
                  </a:solidFill>
                  <a:effectLst/>
                  <a:uLnTx/>
                  <a:uFillTx/>
                  <a:latin typeface="Segoe UI" charset="0"/>
                  <a:ea typeface="+mn-ea"/>
                  <a:cs typeface="Segoe UI" charset="0"/>
                </a:rPr>
              </a:br>
              <a:r>
                <a:rPr kumimoji="0" lang="en-US" sz="1632" b="0" i="0" u="none" strike="noStrike" kern="1200" cap="none" spc="0" normalizeH="0" baseline="0" noProof="0">
                  <a:ln>
                    <a:noFill/>
                  </a:ln>
                  <a:solidFill>
                    <a:srgbClr val="0D0D0D"/>
                  </a:solidFill>
                  <a:effectLst/>
                  <a:uLnTx/>
                  <a:uFillTx/>
                  <a:latin typeface="Segoe UI" charset="0"/>
                  <a:ea typeface="+mn-ea"/>
                  <a:cs typeface="Segoe UI" charset="0"/>
                </a:rPr>
                <a:t>organizational hierarchy</a:t>
              </a:r>
            </a:p>
          </p:txBody>
        </p:sp>
        <p:sp>
          <p:nvSpPr>
            <p:cNvPr id="6" name="TextBox 5">
              <a:extLst>
                <a:ext uri="{FF2B5EF4-FFF2-40B4-BE49-F238E27FC236}">
                  <a16:creationId xmlns:a16="http://schemas.microsoft.com/office/drawing/2014/main" id="{D269943E-1A35-4072-9397-C7F893CC935D}"/>
                </a:ext>
              </a:extLst>
            </p:cNvPr>
            <p:cNvSpPr txBox="1"/>
            <p:nvPr/>
          </p:nvSpPr>
          <p:spPr>
            <a:xfrm>
              <a:off x="7207143" y="5478526"/>
              <a:ext cx="2136639" cy="455683"/>
            </a:xfrm>
            <a:prstGeom prst="rect">
              <a:avLst/>
            </a:prstGeom>
            <a:noFill/>
          </p:spPr>
          <p:txBody>
            <a:bodyPr wrap="square" lIns="93260" tIns="93260" rIns="93260" bIns="93260" rtlCol="0">
              <a:spAutoFit/>
            </a:bodyPr>
            <a:lstStyle/>
            <a:p>
              <a:pPr marL="0" marR="0" lvl="0" indent="0" algn="l" defTabSz="950938" rtl="0" eaLnBrk="1" fontAlgn="auto" latinLnBrk="0" hangingPunct="1">
                <a:lnSpc>
                  <a:spcPct val="114000"/>
                </a:lnSpc>
                <a:spcBef>
                  <a:spcPts val="294"/>
                </a:spcBef>
                <a:spcAft>
                  <a:spcPts val="0"/>
                </a:spcAft>
                <a:buClrTx/>
                <a:buSzTx/>
                <a:buFontTx/>
                <a:buNone/>
                <a:tabLst/>
                <a:defRPr/>
              </a:pPr>
              <a:r>
                <a:rPr kumimoji="0" lang="en-US" sz="1600" b="0" i="0" u="none" strike="noStrike" kern="1200" cap="none" spc="0" normalizeH="0" baseline="0" noProof="0">
                  <a:ln>
                    <a:noFill/>
                  </a:ln>
                  <a:solidFill>
                    <a:srgbClr val="0D0D0D"/>
                  </a:solidFill>
                  <a:effectLst/>
                  <a:uLnTx/>
                  <a:uFillTx/>
                  <a:latin typeface="Segoe UI Semibold"/>
                  <a:ea typeface="+mn-ea"/>
                  <a:cs typeface="Segoe UI" charset="0"/>
                </a:rPr>
                <a:t>Hierarchy</a:t>
              </a:r>
            </a:p>
          </p:txBody>
        </p:sp>
      </p:grpSp>
      <p:pic>
        <p:nvPicPr>
          <p:cNvPr id="7" name="Picture 6" descr="A close up of a logo&#10;&#10;Description generated with high confidence">
            <a:extLst>
              <a:ext uri="{FF2B5EF4-FFF2-40B4-BE49-F238E27FC236}">
                <a16:creationId xmlns:a16="http://schemas.microsoft.com/office/drawing/2014/main" id="{A5F79C1E-2458-4E13-815F-206385463435}"/>
              </a:ext>
            </a:extLst>
          </p:cNvPr>
          <p:cNvPicPr>
            <a:picLocks noChangeAspect="1"/>
          </p:cNvPicPr>
          <p:nvPr/>
        </p:nvPicPr>
        <p:blipFill>
          <a:blip r:embed="rId3"/>
          <a:stretch>
            <a:fillRect/>
          </a:stretch>
        </p:blipFill>
        <p:spPr>
          <a:xfrm>
            <a:off x="473736" y="2412949"/>
            <a:ext cx="640848" cy="640848"/>
          </a:xfrm>
          <a:prstGeom prst="rect">
            <a:avLst/>
          </a:prstGeom>
        </p:spPr>
      </p:pic>
      <p:grpSp>
        <p:nvGrpSpPr>
          <p:cNvPr id="8" name="Group 7">
            <a:extLst>
              <a:ext uri="{FF2B5EF4-FFF2-40B4-BE49-F238E27FC236}">
                <a16:creationId xmlns:a16="http://schemas.microsoft.com/office/drawing/2014/main" id="{A2919268-C98A-48EE-A0DB-47E3783F8883}"/>
              </a:ext>
            </a:extLst>
          </p:cNvPr>
          <p:cNvGrpSpPr/>
          <p:nvPr/>
        </p:nvGrpSpPr>
        <p:grpSpPr>
          <a:xfrm>
            <a:off x="2993431" y="2410668"/>
            <a:ext cx="2136639" cy="3510598"/>
            <a:chOff x="2993431" y="2410668"/>
            <a:chExt cx="2136639" cy="3510598"/>
          </a:xfrm>
        </p:grpSpPr>
        <p:grpSp>
          <p:nvGrpSpPr>
            <p:cNvPr id="9" name="Group 8">
              <a:extLst>
                <a:ext uri="{FF2B5EF4-FFF2-40B4-BE49-F238E27FC236}">
                  <a16:creationId xmlns:a16="http://schemas.microsoft.com/office/drawing/2014/main" id="{410560B8-67EB-4012-9B41-4D1AF5382AF0}"/>
                </a:ext>
              </a:extLst>
            </p:cNvPr>
            <p:cNvGrpSpPr/>
            <p:nvPr/>
          </p:nvGrpSpPr>
          <p:grpSpPr>
            <a:xfrm>
              <a:off x="2993431" y="3218612"/>
              <a:ext cx="2136639" cy="2702654"/>
              <a:chOff x="416226" y="3218612"/>
              <a:chExt cx="2136639" cy="2702654"/>
            </a:xfrm>
          </p:grpSpPr>
          <p:sp>
            <p:nvSpPr>
              <p:cNvPr id="11" name="TextBox 10">
                <a:extLst>
                  <a:ext uri="{FF2B5EF4-FFF2-40B4-BE49-F238E27FC236}">
                    <a16:creationId xmlns:a16="http://schemas.microsoft.com/office/drawing/2014/main" id="{FA9D6BC7-5779-4145-A3EB-8EDFCBEAE080}"/>
                  </a:ext>
                </a:extLst>
              </p:cNvPr>
              <p:cNvSpPr txBox="1">
                <a:spLocks noChangeAspect="1"/>
              </p:cNvSpPr>
              <p:nvPr/>
            </p:nvSpPr>
            <p:spPr>
              <a:xfrm>
                <a:off x="416226" y="3218612"/>
                <a:ext cx="832499" cy="447641"/>
              </a:xfrm>
              <a:prstGeom prst="rect">
                <a:avLst/>
              </a:prstGeom>
              <a:noFill/>
            </p:spPr>
            <p:txBody>
              <a:bodyPr wrap="none" lIns="93260" tIns="93260" rIns="93260" bIns="9326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836" b="0" i="0" u="none" strike="noStrike" kern="0" cap="none" spc="0" normalizeH="0" baseline="0" noProof="0" dirty="0">
                    <a:ln>
                      <a:noFill/>
                    </a:ln>
                    <a:solidFill>
                      <a:srgbClr val="0D0D0D"/>
                    </a:solidFill>
                    <a:effectLst/>
                    <a:uLnTx/>
                    <a:uFillTx/>
                    <a:latin typeface="Segoe UI Semibold"/>
                    <a:ea typeface="+mn-ea"/>
                    <a:cs typeface="Segoe UI" panose="020B0502040204020203" pitchFamily="34" charset="0"/>
                  </a:rPr>
                  <a:t>Policy</a:t>
                </a:r>
              </a:p>
            </p:txBody>
          </p:sp>
          <p:sp>
            <p:nvSpPr>
              <p:cNvPr id="12" name="TextBox 11">
                <a:extLst>
                  <a:ext uri="{FF2B5EF4-FFF2-40B4-BE49-F238E27FC236}">
                    <a16:creationId xmlns:a16="http://schemas.microsoft.com/office/drawing/2014/main" id="{DE500C47-4DEA-4CB1-A6CC-D16414887403}"/>
                  </a:ext>
                </a:extLst>
              </p:cNvPr>
              <p:cNvSpPr txBox="1"/>
              <p:nvPr/>
            </p:nvSpPr>
            <p:spPr>
              <a:xfrm>
                <a:off x="416226" y="3991227"/>
                <a:ext cx="2136639" cy="1318459"/>
              </a:xfrm>
              <a:prstGeom prst="rect">
                <a:avLst/>
              </a:prstGeom>
              <a:noFill/>
            </p:spPr>
            <p:txBody>
              <a:bodyPr wrap="square" lIns="93260" tIns="93260" rIns="93260" bIns="93260" rtlCol="0">
                <a:spAutoFit/>
              </a:bodyPr>
              <a:lstStyle/>
              <a:p>
                <a:pPr marL="0" marR="0" lvl="0" indent="0" algn="l" defTabSz="950938"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D0D0D"/>
                    </a:solidFill>
                    <a:effectLst/>
                    <a:uLnTx/>
                    <a:uFillTx/>
                    <a:latin typeface="Segoe UI" charset="0"/>
                    <a:ea typeface="+mn-ea"/>
                    <a:cs typeface="Segoe UI" charset="0"/>
                  </a:rPr>
                  <a:t>Real-time enforcement, compliance assessment and remediation</a:t>
                </a:r>
              </a:p>
            </p:txBody>
          </p:sp>
          <p:sp>
            <p:nvSpPr>
              <p:cNvPr id="13" name="TextBox 12">
                <a:extLst>
                  <a:ext uri="{FF2B5EF4-FFF2-40B4-BE49-F238E27FC236}">
                    <a16:creationId xmlns:a16="http://schemas.microsoft.com/office/drawing/2014/main" id="{29DFEC83-49CD-4C28-AC57-8B1449A8CE50}"/>
                  </a:ext>
                </a:extLst>
              </p:cNvPr>
              <p:cNvSpPr txBox="1"/>
              <p:nvPr/>
            </p:nvSpPr>
            <p:spPr>
              <a:xfrm>
                <a:off x="416226" y="5465583"/>
                <a:ext cx="2136639" cy="455683"/>
              </a:xfrm>
              <a:prstGeom prst="rect">
                <a:avLst/>
              </a:prstGeom>
              <a:noFill/>
            </p:spPr>
            <p:txBody>
              <a:bodyPr wrap="square" lIns="93260" tIns="93260" rIns="93260" bIns="93260" rtlCol="0">
                <a:spAutoFit/>
              </a:bodyPr>
              <a:lstStyle/>
              <a:p>
                <a:pPr marL="0" marR="0" lvl="0" indent="0" algn="l" defTabSz="950938" rtl="0" eaLnBrk="1" fontAlgn="auto" latinLnBrk="0" hangingPunct="1">
                  <a:lnSpc>
                    <a:spcPct val="114000"/>
                  </a:lnSpc>
                  <a:spcBef>
                    <a:spcPts val="294"/>
                  </a:spcBef>
                  <a:spcAft>
                    <a:spcPts val="0"/>
                  </a:spcAft>
                  <a:buClrTx/>
                  <a:buSzTx/>
                  <a:buFontTx/>
                  <a:buNone/>
                  <a:tabLst/>
                  <a:defRPr/>
                </a:pPr>
                <a:r>
                  <a:rPr kumimoji="0" lang="en-US" sz="1600" b="0" i="0" u="none" strike="noStrike" kern="1200" cap="none" spc="0" normalizeH="0" baseline="0" noProof="0">
                    <a:ln>
                      <a:noFill/>
                    </a:ln>
                    <a:solidFill>
                      <a:srgbClr val="0D0D0D"/>
                    </a:solidFill>
                    <a:effectLst/>
                    <a:uLnTx/>
                    <a:uFillTx/>
                    <a:latin typeface="Segoe UI Semibold"/>
                    <a:ea typeface="+mn-ea"/>
                    <a:cs typeface="Segoe UI" charset="0"/>
                  </a:rPr>
                  <a:t>Control</a:t>
                </a:r>
              </a:p>
            </p:txBody>
          </p:sp>
        </p:grpSp>
        <p:pic>
          <p:nvPicPr>
            <p:cNvPr id="10" name="Picture 9" descr="A close up of a logo&#10;&#10;Description generated with high confidence">
              <a:extLst>
                <a:ext uri="{FF2B5EF4-FFF2-40B4-BE49-F238E27FC236}">
                  <a16:creationId xmlns:a16="http://schemas.microsoft.com/office/drawing/2014/main" id="{3CE9EA9E-62CB-4BA8-A6CD-BDDEE7356012}"/>
                </a:ext>
              </a:extLst>
            </p:cNvPr>
            <p:cNvPicPr>
              <a:picLocks noChangeAspect="1"/>
            </p:cNvPicPr>
            <p:nvPr/>
          </p:nvPicPr>
          <p:blipFill>
            <a:blip r:embed="rId4"/>
            <a:stretch>
              <a:fillRect/>
            </a:stretch>
          </p:blipFill>
          <p:spPr>
            <a:xfrm>
              <a:off x="3053481" y="2410668"/>
              <a:ext cx="627848" cy="627848"/>
            </a:xfrm>
            <a:prstGeom prst="rect">
              <a:avLst/>
            </a:prstGeom>
          </p:spPr>
        </p:pic>
      </p:grpSp>
      <p:grpSp>
        <p:nvGrpSpPr>
          <p:cNvPr id="14" name="Group 13">
            <a:extLst>
              <a:ext uri="{FF2B5EF4-FFF2-40B4-BE49-F238E27FC236}">
                <a16:creationId xmlns:a16="http://schemas.microsoft.com/office/drawing/2014/main" id="{FA8737DC-3720-448B-B003-B2442C408D54}"/>
              </a:ext>
            </a:extLst>
          </p:cNvPr>
          <p:cNvGrpSpPr/>
          <p:nvPr/>
        </p:nvGrpSpPr>
        <p:grpSpPr>
          <a:xfrm>
            <a:off x="9735214" y="2511898"/>
            <a:ext cx="2263111" cy="3409365"/>
            <a:chOff x="9735214" y="2511898"/>
            <a:chExt cx="2263111" cy="3409365"/>
          </a:xfrm>
        </p:grpSpPr>
        <p:grpSp>
          <p:nvGrpSpPr>
            <p:cNvPr id="15" name="Group 14">
              <a:extLst>
                <a:ext uri="{FF2B5EF4-FFF2-40B4-BE49-F238E27FC236}">
                  <a16:creationId xmlns:a16="http://schemas.microsoft.com/office/drawing/2014/main" id="{545CB24E-90BA-464B-A4D5-D498F73F8134}"/>
                </a:ext>
              </a:extLst>
            </p:cNvPr>
            <p:cNvGrpSpPr/>
            <p:nvPr/>
          </p:nvGrpSpPr>
          <p:grpSpPr>
            <a:xfrm>
              <a:off x="9735214" y="3218612"/>
              <a:ext cx="2263111" cy="2702651"/>
              <a:chOff x="9735214" y="3236026"/>
              <a:chExt cx="2263111" cy="2702651"/>
            </a:xfrm>
          </p:grpSpPr>
          <p:sp>
            <p:nvSpPr>
              <p:cNvPr id="18" name="TextBox 17">
                <a:extLst>
                  <a:ext uri="{FF2B5EF4-FFF2-40B4-BE49-F238E27FC236}">
                    <a16:creationId xmlns:a16="http://schemas.microsoft.com/office/drawing/2014/main" id="{0660756A-A9DC-410C-88D4-AF7B8278577C}"/>
                  </a:ext>
                </a:extLst>
              </p:cNvPr>
              <p:cNvSpPr txBox="1">
                <a:spLocks noChangeAspect="1"/>
              </p:cNvSpPr>
              <p:nvPr/>
            </p:nvSpPr>
            <p:spPr>
              <a:xfrm>
                <a:off x="9735846" y="3236026"/>
                <a:ext cx="2191113" cy="447640"/>
              </a:xfrm>
              <a:prstGeom prst="rect">
                <a:avLst/>
              </a:prstGeom>
              <a:noFill/>
            </p:spPr>
            <p:txBody>
              <a:bodyPr wrap="none" lIns="93260" tIns="93260" rIns="93260" bIns="9326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836" b="0" i="0" u="none" strike="noStrike" kern="0" cap="none" spc="0" normalizeH="0" baseline="0" noProof="0">
                    <a:ln>
                      <a:noFill/>
                    </a:ln>
                    <a:solidFill>
                      <a:srgbClr val="0D0D0D"/>
                    </a:solidFill>
                    <a:effectLst/>
                    <a:uLnTx/>
                    <a:uFillTx/>
                    <a:latin typeface="Segoe UI Semibold"/>
                    <a:ea typeface="+mn-ea"/>
                    <a:cs typeface="Segoe UI" panose="020B0502040204020203" pitchFamily="34" charset="0"/>
                  </a:rPr>
                  <a:t>Cost Management</a:t>
                </a:r>
              </a:p>
            </p:txBody>
          </p:sp>
          <p:sp>
            <p:nvSpPr>
              <p:cNvPr id="19" name="TextBox 18">
                <a:extLst>
                  <a:ext uri="{FF2B5EF4-FFF2-40B4-BE49-F238E27FC236}">
                    <a16:creationId xmlns:a16="http://schemas.microsoft.com/office/drawing/2014/main" id="{9DFB9FBA-6111-4A14-9FBF-E57926B49BAE}"/>
                  </a:ext>
                </a:extLst>
              </p:cNvPr>
              <p:cNvSpPr txBox="1"/>
              <p:nvPr/>
            </p:nvSpPr>
            <p:spPr>
              <a:xfrm>
                <a:off x="9735214" y="4008945"/>
                <a:ext cx="2263111" cy="866412"/>
              </a:xfrm>
              <a:prstGeom prst="rect">
                <a:avLst/>
              </a:prstGeom>
              <a:noFill/>
            </p:spPr>
            <p:txBody>
              <a:bodyPr wrap="square" lIns="93260" tIns="93260" rIns="93260" bIns="93260" rtlCol="0">
                <a:spAutoFit/>
              </a:bodyPr>
              <a:lstStyle/>
              <a:p>
                <a:pPr marL="0" marR="0" lvl="0" indent="0" algn="l" defTabSz="950938"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D0D0D"/>
                    </a:solidFill>
                    <a:effectLst/>
                    <a:uLnTx/>
                    <a:uFillTx/>
                    <a:latin typeface="Segoe UI" charset="0"/>
                    <a:ea typeface="+mn-ea"/>
                    <a:cs typeface="Segoe UI" charset="0"/>
                  </a:rPr>
                  <a:t>Monitor cloud </a:t>
                </a:r>
                <a:br>
                  <a:rPr kumimoji="0" lang="en-US" sz="1632" b="0" i="0" u="none" strike="noStrike" kern="1200" cap="none" spc="0" normalizeH="0" baseline="0" noProof="0">
                    <a:ln>
                      <a:noFill/>
                    </a:ln>
                    <a:solidFill>
                      <a:srgbClr val="0D0D0D"/>
                    </a:solidFill>
                    <a:effectLst/>
                    <a:uLnTx/>
                    <a:uFillTx/>
                    <a:latin typeface="Segoe UI" charset="0"/>
                    <a:ea typeface="+mn-ea"/>
                    <a:cs typeface="Segoe UI" charset="0"/>
                  </a:rPr>
                </a:br>
                <a:r>
                  <a:rPr kumimoji="0" lang="en-US" sz="1632" b="0" i="0" u="none" strike="noStrike" kern="1200" cap="none" spc="0" normalizeH="0" baseline="0" noProof="0">
                    <a:ln>
                      <a:noFill/>
                    </a:ln>
                    <a:solidFill>
                      <a:srgbClr val="0D0D0D"/>
                    </a:solidFill>
                    <a:effectLst/>
                    <a:uLnTx/>
                    <a:uFillTx/>
                    <a:latin typeface="Segoe UI" charset="0"/>
                    <a:ea typeface="+mn-ea"/>
                    <a:cs typeface="Segoe UI" charset="0"/>
                  </a:rPr>
                  <a:t>spend and </a:t>
                </a:r>
                <a:br>
                  <a:rPr kumimoji="0" lang="en-US" sz="1632" b="0" i="0" u="none" strike="noStrike" kern="1200" cap="none" spc="0" normalizeH="0" baseline="0" noProof="0">
                    <a:ln>
                      <a:noFill/>
                    </a:ln>
                    <a:solidFill>
                      <a:srgbClr val="0D0D0D"/>
                    </a:solidFill>
                    <a:effectLst/>
                    <a:uLnTx/>
                    <a:uFillTx/>
                    <a:latin typeface="Segoe UI" charset="0"/>
                    <a:ea typeface="+mn-ea"/>
                    <a:cs typeface="Segoe UI" charset="0"/>
                  </a:rPr>
                </a:br>
                <a:r>
                  <a:rPr kumimoji="0" lang="en-US" sz="1632" b="0" i="0" u="none" strike="noStrike" kern="1200" cap="none" spc="0" normalizeH="0" baseline="0" noProof="0">
                    <a:ln>
                      <a:noFill/>
                    </a:ln>
                    <a:solidFill>
                      <a:srgbClr val="0D0D0D"/>
                    </a:solidFill>
                    <a:effectLst/>
                    <a:uLnTx/>
                    <a:uFillTx/>
                    <a:latin typeface="Segoe UI" charset="0"/>
                    <a:ea typeface="+mn-ea"/>
                    <a:cs typeface="Segoe UI" charset="0"/>
                  </a:rPr>
                  <a:t>optimize resources</a:t>
                </a:r>
              </a:p>
            </p:txBody>
          </p:sp>
          <p:sp>
            <p:nvSpPr>
              <p:cNvPr id="20" name="TextBox 19">
                <a:extLst>
                  <a:ext uri="{FF2B5EF4-FFF2-40B4-BE49-F238E27FC236}">
                    <a16:creationId xmlns:a16="http://schemas.microsoft.com/office/drawing/2014/main" id="{08AB07F6-8461-46B0-A992-EFB6E02A91A9}"/>
                  </a:ext>
                </a:extLst>
              </p:cNvPr>
              <p:cNvSpPr txBox="1"/>
              <p:nvPr/>
            </p:nvSpPr>
            <p:spPr>
              <a:xfrm>
                <a:off x="9735214" y="5482994"/>
                <a:ext cx="2136639" cy="455683"/>
              </a:xfrm>
              <a:prstGeom prst="rect">
                <a:avLst/>
              </a:prstGeom>
              <a:noFill/>
            </p:spPr>
            <p:txBody>
              <a:bodyPr wrap="square" lIns="93260" tIns="93260" rIns="93260" bIns="93260" rtlCol="0">
                <a:spAutoFit/>
              </a:bodyPr>
              <a:lstStyle/>
              <a:p>
                <a:pPr marL="0" marR="0" lvl="0" indent="0" algn="l" defTabSz="950938" rtl="0" eaLnBrk="1" fontAlgn="auto" latinLnBrk="0" hangingPunct="1">
                  <a:lnSpc>
                    <a:spcPct val="114000"/>
                  </a:lnSpc>
                  <a:spcBef>
                    <a:spcPts val="294"/>
                  </a:spcBef>
                  <a:spcAft>
                    <a:spcPts val="0"/>
                  </a:spcAft>
                  <a:buClrTx/>
                  <a:buSzTx/>
                  <a:buFontTx/>
                  <a:buNone/>
                  <a:tabLst/>
                  <a:defRPr/>
                </a:pPr>
                <a:r>
                  <a:rPr kumimoji="0" lang="en-US" sz="1600" b="0" i="0" u="none" strike="noStrike" kern="1200" cap="none" spc="0" normalizeH="0" baseline="0" noProof="0">
                    <a:ln>
                      <a:noFill/>
                    </a:ln>
                    <a:solidFill>
                      <a:srgbClr val="0D0D0D"/>
                    </a:solidFill>
                    <a:effectLst/>
                    <a:uLnTx/>
                    <a:uFillTx/>
                    <a:latin typeface="Segoe UI Semibold"/>
                    <a:ea typeface="+mn-ea"/>
                    <a:cs typeface="Segoe UI" charset="0"/>
                  </a:rPr>
                  <a:t>Consumption</a:t>
                </a:r>
              </a:p>
            </p:txBody>
          </p:sp>
        </p:grpSp>
        <p:sp>
          <p:nvSpPr>
            <p:cNvPr id="16" name="TextBox 15">
              <a:extLst>
                <a:ext uri="{FF2B5EF4-FFF2-40B4-BE49-F238E27FC236}">
                  <a16:creationId xmlns:a16="http://schemas.microsoft.com/office/drawing/2014/main" id="{DBDE217D-A403-4AAF-B2A5-23E966F4A865}"/>
                </a:ext>
              </a:extLst>
            </p:cNvPr>
            <p:cNvSpPr txBox="1"/>
            <p:nvPr/>
          </p:nvSpPr>
          <p:spPr>
            <a:xfrm>
              <a:off x="10441856" y="2809093"/>
              <a:ext cx="805859" cy="224114"/>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D0D0D"/>
                  </a:solidFill>
                  <a:effectLst/>
                  <a:uLnTx/>
                  <a:uFillTx/>
                  <a:latin typeface="Segoe UI Semibold" panose="020B0702040204020203" pitchFamily="34" charset="0"/>
                  <a:ea typeface="+mn-ea"/>
                  <a:cs typeface="Segoe UI Semibold" panose="020B0702040204020203" pitchFamily="34" charset="0"/>
                </a:rPr>
                <a:t>NEW</a:t>
              </a:r>
            </a:p>
          </p:txBody>
        </p:sp>
        <p:pic>
          <p:nvPicPr>
            <p:cNvPr id="17" name="Graphic 16">
              <a:extLst>
                <a:ext uri="{FF2B5EF4-FFF2-40B4-BE49-F238E27FC236}">
                  <a16:creationId xmlns:a16="http://schemas.microsoft.com/office/drawing/2014/main" id="{A0513AD5-409E-4FEA-8F29-12ACEEC175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35214" y="2511898"/>
              <a:ext cx="641069" cy="641069"/>
            </a:xfrm>
            <a:prstGeom prst="rect">
              <a:avLst/>
            </a:prstGeom>
          </p:spPr>
        </p:pic>
      </p:grpSp>
      <p:grpSp>
        <p:nvGrpSpPr>
          <p:cNvPr id="21" name="Group 20">
            <a:extLst>
              <a:ext uri="{FF2B5EF4-FFF2-40B4-BE49-F238E27FC236}">
                <a16:creationId xmlns:a16="http://schemas.microsoft.com/office/drawing/2014/main" id="{DA294CC3-49D0-4924-B6E1-B5CAD78FD113}"/>
              </a:ext>
            </a:extLst>
          </p:cNvPr>
          <p:cNvGrpSpPr/>
          <p:nvPr/>
        </p:nvGrpSpPr>
        <p:grpSpPr>
          <a:xfrm>
            <a:off x="5095599" y="2452463"/>
            <a:ext cx="2167209" cy="3468803"/>
            <a:chOff x="5095599" y="2452463"/>
            <a:chExt cx="2167209" cy="3468803"/>
          </a:xfrm>
        </p:grpSpPr>
        <p:sp>
          <p:nvSpPr>
            <p:cNvPr id="22" name="TextBox 21">
              <a:extLst>
                <a:ext uri="{FF2B5EF4-FFF2-40B4-BE49-F238E27FC236}">
                  <a16:creationId xmlns:a16="http://schemas.microsoft.com/office/drawing/2014/main" id="{7FD3D66C-2E4F-47F4-BF06-51FADC6CE2BB}"/>
                </a:ext>
              </a:extLst>
            </p:cNvPr>
            <p:cNvSpPr txBox="1"/>
            <p:nvPr/>
          </p:nvSpPr>
          <p:spPr>
            <a:xfrm>
              <a:off x="5960842" y="2809093"/>
              <a:ext cx="805859" cy="224114"/>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D0D0D"/>
                  </a:solidFill>
                  <a:effectLst/>
                  <a:uLnTx/>
                  <a:uFillTx/>
                  <a:latin typeface="Segoe UI Semibold" panose="020B0702040204020203" pitchFamily="34" charset="0"/>
                  <a:ea typeface="+mn-ea"/>
                  <a:cs typeface="Segoe UI Semibold" panose="020B0702040204020203" pitchFamily="34" charset="0"/>
                </a:rPr>
                <a:t>NEW</a:t>
              </a:r>
            </a:p>
          </p:txBody>
        </p:sp>
        <p:grpSp>
          <p:nvGrpSpPr>
            <p:cNvPr id="23" name="Group 22">
              <a:extLst>
                <a:ext uri="{FF2B5EF4-FFF2-40B4-BE49-F238E27FC236}">
                  <a16:creationId xmlns:a16="http://schemas.microsoft.com/office/drawing/2014/main" id="{8DB3869D-FECF-4056-8DE6-7CF23F0C575F}"/>
                </a:ext>
              </a:extLst>
            </p:cNvPr>
            <p:cNvGrpSpPr/>
            <p:nvPr/>
          </p:nvGrpSpPr>
          <p:grpSpPr>
            <a:xfrm>
              <a:off x="5095599" y="3218612"/>
              <a:ext cx="2167209" cy="2702654"/>
              <a:chOff x="2518394" y="3218612"/>
              <a:chExt cx="2167209" cy="2702654"/>
            </a:xfrm>
          </p:grpSpPr>
          <p:sp>
            <p:nvSpPr>
              <p:cNvPr id="25" name="TextBox 24">
                <a:extLst>
                  <a:ext uri="{FF2B5EF4-FFF2-40B4-BE49-F238E27FC236}">
                    <a16:creationId xmlns:a16="http://schemas.microsoft.com/office/drawing/2014/main" id="{54876CF2-1987-48CB-BCC6-D01A86C91C09}"/>
                  </a:ext>
                </a:extLst>
              </p:cNvPr>
              <p:cNvSpPr txBox="1">
                <a:spLocks noChangeAspect="1"/>
              </p:cNvSpPr>
              <p:nvPr/>
            </p:nvSpPr>
            <p:spPr>
              <a:xfrm>
                <a:off x="2518394" y="3218612"/>
                <a:ext cx="1290275" cy="447641"/>
              </a:xfrm>
              <a:prstGeom prst="rect">
                <a:avLst/>
              </a:prstGeom>
              <a:noFill/>
            </p:spPr>
            <p:txBody>
              <a:bodyPr wrap="none" lIns="93260" tIns="93260" rIns="93260" bIns="93260"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l" defTabSz="914191" rtl="0" eaLnBrk="1" fontAlgn="auto" latinLnBrk="0" hangingPunct="1">
                  <a:lnSpc>
                    <a:spcPct val="90000"/>
                  </a:lnSpc>
                  <a:spcBef>
                    <a:spcPts val="0"/>
                  </a:spcBef>
                  <a:spcAft>
                    <a:spcPts val="587"/>
                  </a:spcAft>
                  <a:buClrTx/>
                  <a:buSzTx/>
                  <a:buFontTx/>
                  <a:buNone/>
                  <a:tabLst/>
                  <a:defRPr/>
                </a:pPr>
                <a:r>
                  <a:rPr kumimoji="0" lang="en-US" sz="1836" b="0" i="0" u="none" strike="noStrike" kern="0" cap="none" spc="0" normalizeH="0" baseline="0" noProof="0">
                    <a:ln>
                      <a:noFill/>
                    </a:ln>
                    <a:solidFill>
                      <a:srgbClr val="0D0D0D"/>
                    </a:solidFill>
                    <a:effectLst/>
                    <a:uLnTx/>
                    <a:uFillTx/>
                    <a:latin typeface="Segoe UI Semibold"/>
                    <a:ea typeface="+mn-ea"/>
                    <a:cs typeface="Segoe UI" panose="020B0502040204020203" pitchFamily="34" charset="0"/>
                  </a:rPr>
                  <a:t>Blueprints</a:t>
                </a:r>
              </a:p>
            </p:txBody>
          </p:sp>
          <p:sp>
            <p:nvSpPr>
              <p:cNvPr id="26" name="TextBox 25">
                <a:extLst>
                  <a:ext uri="{FF2B5EF4-FFF2-40B4-BE49-F238E27FC236}">
                    <a16:creationId xmlns:a16="http://schemas.microsoft.com/office/drawing/2014/main" id="{AB612B23-4DA1-43AF-8B24-08A87043E3A0}"/>
                  </a:ext>
                </a:extLst>
              </p:cNvPr>
              <p:cNvSpPr txBox="1"/>
              <p:nvPr/>
            </p:nvSpPr>
            <p:spPr>
              <a:xfrm>
                <a:off x="2518394" y="3991227"/>
                <a:ext cx="2094971" cy="1318459"/>
              </a:xfrm>
              <a:prstGeom prst="rect">
                <a:avLst/>
              </a:prstGeom>
              <a:noFill/>
            </p:spPr>
            <p:txBody>
              <a:bodyPr wrap="square" lIns="93260" tIns="93260" rIns="93260" bIns="93260" rtlCol="0">
                <a:spAutoFit/>
              </a:bodyPr>
              <a:lstStyle/>
              <a:p>
                <a:pPr marL="0" marR="0" lvl="0" indent="0" algn="l" defTabSz="950938"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D0D0D"/>
                    </a:solidFill>
                    <a:effectLst/>
                    <a:uLnTx/>
                    <a:uFillTx/>
                    <a:latin typeface="Segoe UI" charset="0"/>
                    <a:ea typeface="+mn-ea"/>
                    <a:cs typeface="Segoe UI" charset="0"/>
                  </a:rPr>
                  <a:t>Deploy and update cloud environments in a repeatable manner using composable artifacts</a:t>
                </a:r>
              </a:p>
            </p:txBody>
          </p:sp>
          <p:sp>
            <p:nvSpPr>
              <p:cNvPr id="27" name="TextBox 26">
                <a:extLst>
                  <a:ext uri="{FF2B5EF4-FFF2-40B4-BE49-F238E27FC236}">
                    <a16:creationId xmlns:a16="http://schemas.microsoft.com/office/drawing/2014/main" id="{D925FCC5-4880-4595-8513-57A9161C1D7D}"/>
                  </a:ext>
                </a:extLst>
              </p:cNvPr>
              <p:cNvSpPr txBox="1"/>
              <p:nvPr/>
            </p:nvSpPr>
            <p:spPr>
              <a:xfrm>
                <a:off x="2548964" y="5465583"/>
                <a:ext cx="2136639" cy="455683"/>
              </a:xfrm>
              <a:prstGeom prst="rect">
                <a:avLst/>
              </a:prstGeom>
              <a:noFill/>
            </p:spPr>
            <p:txBody>
              <a:bodyPr wrap="square" lIns="93260" tIns="93260" rIns="93260" bIns="93260" rtlCol="0">
                <a:spAutoFit/>
              </a:bodyPr>
              <a:lstStyle/>
              <a:p>
                <a:pPr marL="0" marR="0" lvl="0" indent="0" algn="l" defTabSz="950938" rtl="0" eaLnBrk="1" fontAlgn="auto" latinLnBrk="0" hangingPunct="1">
                  <a:lnSpc>
                    <a:spcPct val="114000"/>
                  </a:lnSpc>
                  <a:spcBef>
                    <a:spcPts val="294"/>
                  </a:spcBef>
                  <a:spcAft>
                    <a:spcPts val="0"/>
                  </a:spcAft>
                  <a:buClrTx/>
                  <a:buSzTx/>
                  <a:buFontTx/>
                  <a:buNone/>
                  <a:tabLst/>
                  <a:defRPr/>
                </a:pPr>
                <a:r>
                  <a:rPr kumimoji="0" lang="en-US" sz="1600" b="0" i="0" u="none" strike="noStrike" kern="1200" cap="none" spc="0" normalizeH="0" baseline="0" noProof="0">
                    <a:ln>
                      <a:noFill/>
                    </a:ln>
                    <a:solidFill>
                      <a:srgbClr val="0D0D0D"/>
                    </a:solidFill>
                    <a:effectLst/>
                    <a:uLnTx/>
                    <a:uFillTx/>
                    <a:latin typeface="Segoe UI Semibold"/>
                    <a:ea typeface="+mn-ea"/>
                    <a:cs typeface="Segoe UI" charset="0"/>
                  </a:rPr>
                  <a:t>Environment</a:t>
                </a:r>
              </a:p>
            </p:txBody>
          </p:sp>
        </p:grpSp>
        <p:pic>
          <p:nvPicPr>
            <p:cNvPr id="24" name="Graphic 23">
              <a:extLst>
                <a:ext uri="{FF2B5EF4-FFF2-40B4-BE49-F238E27FC236}">
                  <a16:creationId xmlns:a16="http://schemas.microsoft.com/office/drawing/2014/main" id="{5A641ABA-FC7E-410A-B623-359D391F89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02389" y="2452463"/>
              <a:ext cx="661608" cy="661608"/>
            </a:xfrm>
            <a:prstGeom prst="rect">
              <a:avLst/>
            </a:prstGeom>
          </p:spPr>
        </p:pic>
      </p:grpSp>
      <p:grpSp>
        <p:nvGrpSpPr>
          <p:cNvPr id="28" name="Group 27">
            <a:extLst>
              <a:ext uri="{FF2B5EF4-FFF2-40B4-BE49-F238E27FC236}">
                <a16:creationId xmlns:a16="http://schemas.microsoft.com/office/drawing/2014/main" id="{B69A50E2-BE63-44EB-AD70-7CF57AB6B6BB}"/>
              </a:ext>
            </a:extLst>
          </p:cNvPr>
          <p:cNvGrpSpPr/>
          <p:nvPr/>
        </p:nvGrpSpPr>
        <p:grpSpPr>
          <a:xfrm>
            <a:off x="7362695" y="2516179"/>
            <a:ext cx="2010421" cy="3405086"/>
            <a:chOff x="7362695" y="2516179"/>
            <a:chExt cx="2010421" cy="3405086"/>
          </a:xfrm>
        </p:grpSpPr>
        <p:sp>
          <p:nvSpPr>
            <p:cNvPr id="29" name="TextBox 28">
              <a:extLst>
                <a:ext uri="{FF2B5EF4-FFF2-40B4-BE49-F238E27FC236}">
                  <a16:creationId xmlns:a16="http://schemas.microsoft.com/office/drawing/2014/main" id="{BF078D30-2161-44A5-B9F6-EA2D22E145EE}"/>
                </a:ext>
              </a:extLst>
            </p:cNvPr>
            <p:cNvSpPr txBox="1"/>
            <p:nvPr/>
          </p:nvSpPr>
          <p:spPr>
            <a:xfrm>
              <a:off x="8189585" y="2809093"/>
              <a:ext cx="805859" cy="224114"/>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rPr>
                <a:t>NEW</a:t>
              </a:r>
            </a:p>
          </p:txBody>
        </p:sp>
        <p:grpSp>
          <p:nvGrpSpPr>
            <p:cNvPr id="30" name="Group 29">
              <a:extLst>
                <a:ext uri="{FF2B5EF4-FFF2-40B4-BE49-F238E27FC236}">
                  <a16:creationId xmlns:a16="http://schemas.microsoft.com/office/drawing/2014/main" id="{5B4CEEFF-FB92-4266-8C9D-0E6D3F276311}"/>
                </a:ext>
              </a:extLst>
            </p:cNvPr>
            <p:cNvGrpSpPr/>
            <p:nvPr/>
          </p:nvGrpSpPr>
          <p:grpSpPr>
            <a:xfrm>
              <a:off x="7362695" y="3218612"/>
              <a:ext cx="2010421" cy="2702653"/>
              <a:chOff x="4785490" y="3218613"/>
              <a:chExt cx="2010421" cy="2702653"/>
            </a:xfrm>
          </p:grpSpPr>
          <p:sp>
            <p:nvSpPr>
              <p:cNvPr id="32" name="TextBox 31">
                <a:extLst>
                  <a:ext uri="{FF2B5EF4-FFF2-40B4-BE49-F238E27FC236}">
                    <a16:creationId xmlns:a16="http://schemas.microsoft.com/office/drawing/2014/main" id="{E4BC7B90-341A-4E02-8753-2FCED9F354D9}"/>
                  </a:ext>
                </a:extLst>
              </p:cNvPr>
              <p:cNvSpPr txBox="1">
                <a:spLocks noChangeAspect="1"/>
              </p:cNvSpPr>
              <p:nvPr/>
            </p:nvSpPr>
            <p:spPr>
              <a:xfrm>
                <a:off x="4785490" y="3218613"/>
                <a:ext cx="1911542" cy="447640"/>
              </a:xfrm>
              <a:prstGeom prst="rect">
                <a:avLst/>
              </a:prstGeom>
              <a:noFill/>
            </p:spPr>
            <p:txBody>
              <a:bodyPr wrap="none" lIns="93260" tIns="93260" rIns="93260" bIns="9326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836" b="0" i="0" u="none" strike="noStrike" kern="0" cap="none" spc="0" normalizeH="0" baseline="0" noProof="0">
                    <a:ln>
                      <a:noFill/>
                    </a:ln>
                    <a:solidFill>
                      <a:srgbClr val="0D0D0D"/>
                    </a:solidFill>
                    <a:effectLst/>
                    <a:uLnTx/>
                    <a:uFillTx/>
                    <a:latin typeface="Segoe UI Semibold"/>
                    <a:ea typeface="+mn-ea"/>
                    <a:cs typeface="Segoe UI" panose="020B0502040204020203" pitchFamily="34" charset="0"/>
                  </a:rPr>
                  <a:t>Resource Graph</a:t>
                </a:r>
              </a:p>
            </p:txBody>
          </p:sp>
          <p:sp>
            <p:nvSpPr>
              <p:cNvPr id="33" name="Rectangle 32">
                <a:extLst>
                  <a:ext uri="{FF2B5EF4-FFF2-40B4-BE49-F238E27FC236}">
                    <a16:creationId xmlns:a16="http://schemas.microsoft.com/office/drawing/2014/main" id="{7907B174-1A7D-4481-9900-1ABCE43BE2E7}"/>
                  </a:ext>
                </a:extLst>
              </p:cNvPr>
              <p:cNvSpPr/>
              <p:nvPr/>
            </p:nvSpPr>
            <p:spPr>
              <a:xfrm>
                <a:off x="4785490" y="3991227"/>
                <a:ext cx="2010421" cy="866412"/>
              </a:xfrm>
              <a:prstGeom prst="rect">
                <a:avLst/>
              </a:prstGeom>
              <a:noFill/>
            </p:spPr>
            <p:txBody>
              <a:bodyPr wrap="square" lIns="93260" tIns="93260" rIns="93260" bIns="93260" rtlCol="0">
                <a:spAutoFit/>
              </a:bodyPr>
              <a:lstStyle/>
              <a:p>
                <a:pPr marL="0" marR="0" lvl="0" indent="0" algn="l" defTabSz="950938"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0D0D0D"/>
                    </a:solidFill>
                    <a:effectLst/>
                    <a:uLnTx/>
                    <a:uFillTx/>
                    <a:latin typeface="Segoe UI" charset="0"/>
                    <a:ea typeface="+mn-ea"/>
                    <a:cs typeface="Segoe UI" charset="0"/>
                  </a:rPr>
                  <a:t>Query, explore &amp; analyze cloud resources at scale</a:t>
                </a:r>
              </a:p>
            </p:txBody>
          </p:sp>
          <p:sp>
            <p:nvSpPr>
              <p:cNvPr id="34" name="TextBox 33">
                <a:extLst>
                  <a:ext uri="{FF2B5EF4-FFF2-40B4-BE49-F238E27FC236}">
                    <a16:creationId xmlns:a16="http://schemas.microsoft.com/office/drawing/2014/main" id="{B1B1A2C4-7116-4708-82D2-9B8105474FBF}"/>
                  </a:ext>
                </a:extLst>
              </p:cNvPr>
              <p:cNvSpPr txBox="1"/>
              <p:nvPr/>
            </p:nvSpPr>
            <p:spPr>
              <a:xfrm>
                <a:off x="4811488" y="5465583"/>
                <a:ext cx="1984423" cy="455683"/>
              </a:xfrm>
              <a:prstGeom prst="rect">
                <a:avLst/>
              </a:prstGeom>
              <a:noFill/>
            </p:spPr>
            <p:txBody>
              <a:bodyPr wrap="square" lIns="93260" tIns="93260" rIns="93260" bIns="93260" rtlCol="0">
                <a:spAutoFit/>
              </a:bodyPr>
              <a:lstStyle/>
              <a:p>
                <a:pPr marL="0" marR="0" lvl="0" indent="0" algn="l" defTabSz="950938" rtl="0" eaLnBrk="1" fontAlgn="auto" latinLnBrk="0" hangingPunct="1">
                  <a:lnSpc>
                    <a:spcPct val="114000"/>
                  </a:lnSpc>
                  <a:spcBef>
                    <a:spcPts val="294"/>
                  </a:spcBef>
                  <a:spcAft>
                    <a:spcPts val="0"/>
                  </a:spcAft>
                  <a:buClrTx/>
                  <a:buSzTx/>
                  <a:buFontTx/>
                  <a:buNone/>
                  <a:tabLst/>
                  <a:defRPr/>
                </a:pPr>
                <a:r>
                  <a:rPr kumimoji="0" lang="en-US" sz="1600" b="0" i="0" u="none" strike="noStrike" kern="1200" cap="none" spc="0" normalizeH="0" baseline="0" noProof="0">
                    <a:ln>
                      <a:noFill/>
                    </a:ln>
                    <a:solidFill>
                      <a:srgbClr val="0D0D0D"/>
                    </a:solidFill>
                    <a:effectLst/>
                    <a:uLnTx/>
                    <a:uFillTx/>
                    <a:latin typeface="Segoe UI Semibold"/>
                    <a:ea typeface="+mn-ea"/>
                    <a:cs typeface="Segoe UI" charset="0"/>
                  </a:rPr>
                  <a:t>Visibility</a:t>
                </a:r>
              </a:p>
            </p:txBody>
          </p:sp>
        </p:grpSp>
        <p:pic>
          <p:nvPicPr>
            <p:cNvPr id="31" name="Picture 2">
              <a:extLst>
                <a:ext uri="{FF2B5EF4-FFF2-40B4-BE49-F238E27FC236}">
                  <a16:creationId xmlns:a16="http://schemas.microsoft.com/office/drawing/2014/main" id="{96F80594-3674-47E9-A3CA-324DC71683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3517" y="2516179"/>
              <a:ext cx="545392" cy="5453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270295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1+#ppt_w/2"/>
                                          </p:val>
                                        </p:tav>
                                        <p:tav tm="100000">
                                          <p:val>
                                            <p:strVal val="#ppt_x"/>
                                          </p:val>
                                        </p:tav>
                                      </p:tavLst>
                                    </p:anim>
                                    <p:anim calcmode="lin" valueType="num">
                                      <p:cBhvr additive="base">
                                        <p:cTn id="12" dur="75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1+#ppt_w/2"/>
                                          </p:val>
                                        </p:tav>
                                        <p:tav tm="100000">
                                          <p:val>
                                            <p:strVal val="#ppt_x"/>
                                          </p:val>
                                        </p:tav>
                                      </p:tavLst>
                                    </p:anim>
                                    <p:anim calcmode="lin" valueType="num">
                                      <p:cBhvr additive="base">
                                        <p:cTn id="16" dur="75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750" fill="hold"/>
                                        <p:tgtEl>
                                          <p:spTgt spid="21"/>
                                        </p:tgtEl>
                                        <p:attrNameLst>
                                          <p:attrName>ppt_x</p:attrName>
                                        </p:attrNameLst>
                                      </p:cBhvr>
                                      <p:tavLst>
                                        <p:tav tm="0">
                                          <p:val>
                                            <p:strVal val="1+#ppt_w/2"/>
                                          </p:val>
                                        </p:tav>
                                        <p:tav tm="100000">
                                          <p:val>
                                            <p:strVal val="#ppt_x"/>
                                          </p:val>
                                        </p:tav>
                                      </p:tavLst>
                                    </p:anim>
                                    <p:anim calcmode="lin" valueType="num">
                                      <p:cBhvr additive="base">
                                        <p:cTn id="20" dur="75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75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750" fill="hold"/>
                                        <p:tgtEl>
                                          <p:spTgt spid="28"/>
                                        </p:tgtEl>
                                        <p:attrNameLst>
                                          <p:attrName>ppt_x</p:attrName>
                                        </p:attrNameLst>
                                      </p:cBhvr>
                                      <p:tavLst>
                                        <p:tav tm="0">
                                          <p:val>
                                            <p:strVal val="1+#ppt_w/2"/>
                                          </p:val>
                                        </p:tav>
                                        <p:tav tm="100000">
                                          <p:val>
                                            <p:strVal val="#ppt_x"/>
                                          </p:val>
                                        </p:tav>
                                      </p:tavLst>
                                    </p:anim>
                                    <p:anim calcmode="lin" valueType="num">
                                      <p:cBhvr additive="base">
                                        <p:cTn id="24" dur="75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750" fill="hold"/>
                                        <p:tgtEl>
                                          <p:spTgt spid="14"/>
                                        </p:tgtEl>
                                        <p:attrNameLst>
                                          <p:attrName>ppt_x</p:attrName>
                                        </p:attrNameLst>
                                      </p:cBhvr>
                                      <p:tavLst>
                                        <p:tav tm="0">
                                          <p:val>
                                            <p:strVal val="1+#ppt_w/2"/>
                                          </p:val>
                                        </p:tav>
                                        <p:tav tm="100000">
                                          <p:val>
                                            <p:strVal val="#ppt_x"/>
                                          </p:val>
                                        </p:tav>
                                      </p:tavLst>
                                    </p:anim>
                                    <p:anim calcmode="lin" valueType="num">
                                      <p:cBhvr additive="base">
                                        <p:cTn id="28" dur="750" fill="hold"/>
                                        <p:tgtEl>
                                          <p:spTgt spid="14"/>
                                        </p:tgtEl>
                                        <p:attrNameLst>
                                          <p:attrName>ppt_y</p:attrName>
                                        </p:attrNameLst>
                                      </p:cBhvr>
                                      <p:tavLst>
                                        <p:tav tm="0">
                                          <p:val>
                                            <p:strVal val="#ppt_y"/>
                                          </p:val>
                                        </p:tav>
                                        <p:tav tm="100000">
                                          <p:val>
                                            <p:strVal val="#ppt_y"/>
                                          </p:val>
                                        </p:tav>
                                      </p:tavLst>
                                    </p:anim>
                                  </p:childTnLst>
                                </p:cTn>
                              </p:par>
                              <p:par>
                                <p:cTn id="29" presetID="22" presetClass="entr" presetSubtype="8"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left)">
                                      <p:cBhvr>
                                        <p:cTn id="3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A9682-651B-4B93-972F-7623A4D8A9C9}"/>
              </a:ext>
            </a:extLst>
          </p:cNvPr>
          <p:cNvSpPr>
            <a:spLocks noGrp="1"/>
          </p:cNvSpPr>
          <p:nvPr>
            <p:ph type="title"/>
          </p:nvPr>
        </p:nvSpPr>
        <p:spPr/>
        <p:txBody>
          <a:bodyPr/>
          <a:lstStyle/>
          <a:p>
            <a:r>
              <a:rPr lang="en-US" dirty="0"/>
              <a:t>Business Continuity Disaster Recover</a:t>
            </a:r>
          </a:p>
        </p:txBody>
      </p:sp>
    </p:spTree>
    <p:extLst>
      <p:ext uri="{BB962C8B-B14F-4D97-AF65-F5344CB8AC3E}">
        <p14:creationId xmlns:p14="http://schemas.microsoft.com/office/powerpoint/2010/main" val="23717544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Picture 137">
            <a:extLst>
              <a:ext uri="{FF2B5EF4-FFF2-40B4-BE49-F238E27FC236}">
                <a16:creationId xmlns:a16="http://schemas.microsoft.com/office/drawing/2014/main" id="{B5077B1C-743B-4C80-8BDF-B98285D69A21}"/>
              </a:ext>
            </a:extLst>
          </p:cNvPr>
          <p:cNvPicPr>
            <a:picLocks noChangeAspect="1"/>
          </p:cNvPicPr>
          <p:nvPr/>
        </p:nvPicPr>
        <p:blipFill>
          <a:blip r:embed="rId3"/>
          <a:stretch>
            <a:fillRect/>
          </a:stretch>
        </p:blipFill>
        <p:spPr>
          <a:xfrm>
            <a:off x="0" y="139000"/>
            <a:ext cx="12192000" cy="1322832"/>
          </a:xfrm>
          <a:prstGeom prst="rect">
            <a:avLst/>
          </a:prstGeom>
        </p:spPr>
      </p:pic>
      <p:sp>
        <p:nvSpPr>
          <p:cNvPr id="2" name="Title 1">
            <a:extLst>
              <a:ext uri="{FF2B5EF4-FFF2-40B4-BE49-F238E27FC236}">
                <a16:creationId xmlns:a16="http://schemas.microsoft.com/office/drawing/2014/main" id="{28393ABF-1BB9-423D-9ED2-BA4B61D6E103}"/>
              </a:ext>
            </a:extLst>
          </p:cNvPr>
          <p:cNvSpPr>
            <a:spLocks noGrp="1"/>
          </p:cNvSpPr>
          <p:nvPr>
            <p:ph type="title"/>
          </p:nvPr>
        </p:nvSpPr>
        <p:spPr>
          <a:xfrm>
            <a:off x="457859" y="335748"/>
            <a:ext cx="10515600" cy="871559"/>
          </a:xfrm>
        </p:spPr>
        <p:txBody>
          <a:bodyPr/>
          <a:lstStyle/>
          <a:p>
            <a:r>
              <a:rPr lang="en-US" dirty="0">
                <a:solidFill>
                  <a:schemeClr val="bg1"/>
                </a:solidFill>
              </a:rPr>
              <a:t>Disaster Recovery to/for the Cloud</a:t>
            </a:r>
          </a:p>
        </p:txBody>
      </p:sp>
      <p:sp>
        <p:nvSpPr>
          <p:cNvPr id="5" name="Rectangle 4">
            <a:extLst>
              <a:ext uri="{FF2B5EF4-FFF2-40B4-BE49-F238E27FC236}">
                <a16:creationId xmlns:a16="http://schemas.microsoft.com/office/drawing/2014/main" id="{E5301561-1C77-4219-B812-4152A19DC2B1}"/>
              </a:ext>
            </a:extLst>
          </p:cNvPr>
          <p:cNvSpPr/>
          <p:nvPr/>
        </p:nvSpPr>
        <p:spPr bwMode="auto">
          <a:xfrm>
            <a:off x="169864" y="1530220"/>
            <a:ext cx="5791198" cy="532778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TextBox 5">
            <a:extLst>
              <a:ext uri="{FF2B5EF4-FFF2-40B4-BE49-F238E27FC236}">
                <a16:creationId xmlns:a16="http://schemas.microsoft.com/office/drawing/2014/main" id="{2389FE2A-8408-439E-B9B2-265598A025E7}"/>
              </a:ext>
            </a:extLst>
          </p:cNvPr>
          <p:cNvSpPr txBox="1"/>
          <p:nvPr/>
        </p:nvSpPr>
        <p:spPr>
          <a:xfrm>
            <a:off x="245182" y="5455188"/>
            <a:ext cx="1752377" cy="683224"/>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VMware</a:t>
            </a:r>
          </a:p>
        </p:txBody>
      </p:sp>
      <p:sp>
        <p:nvSpPr>
          <p:cNvPr id="7" name="TextBox 6">
            <a:extLst>
              <a:ext uri="{FF2B5EF4-FFF2-40B4-BE49-F238E27FC236}">
                <a16:creationId xmlns:a16="http://schemas.microsoft.com/office/drawing/2014/main" id="{A7D290CA-7FE7-452A-9CA8-7525D671611D}"/>
              </a:ext>
            </a:extLst>
          </p:cNvPr>
          <p:cNvSpPr txBox="1"/>
          <p:nvPr/>
        </p:nvSpPr>
        <p:spPr>
          <a:xfrm>
            <a:off x="2138189" y="5474903"/>
            <a:ext cx="1752377" cy="683224"/>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Hyper-V</a:t>
            </a:r>
          </a:p>
        </p:txBody>
      </p:sp>
      <p:sp>
        <p:nvSpPr>
          <p:cNvPr id="8" name="TextBox 7">
            <a:extLst>
              <a:ext uri="{FF2B5EF4-FFF2-40B4-BE49-F238E27FC236}">
                <a16:creationId xmlns:a16="http://schemas.microsoft.com/office/drawing/2014/main" id="{C0CD938B-889A-43BD-AFF9-0942ABC0F73E}"/>
              </a:ext>
            </a:extLst>
          </p:cNvPr>
          <p:cNvSpPr txBox="1"/>
          <p:nvPr/>
        </p:nvSpPr>
        <p:spPr>
          <a:xfrm>
            <a:off x="3965228" y="5455188"/>
            <a:ext cx="1752377" cy="683224"/>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Physical</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9" name="Right Brace 8">
            <a:extLst>
              <a:ext uri="{FF2B5EF4-FFF2-40B4-BE49-F238E27FC236}">
                <a16:creationId xmlns:a16="http://schemas.microsoft.com/office/drawing/2014/main" id="{E578FFCE-F2D8-4AEE-83E1-4FBC2A312097}"/>
              </a:ext>
            </a:extLst>
          </p:cNvPr>
          <p:cNvSpPr/>
          <p:nvPr/>
        </p:nvSpPr>
        <p:spPr>
          <a:xfrm rot="16200000">
            <a:off x="2695569" y="1809084"/>
            <a:ext cx="496759" cy="4004829"/>
          </a:xfrm>
          <a:prstGeom prst="rightBrac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 name="Up-Down Arrow 22">
            <a:extLst>
              <a:ext uri="{FF2B5EF4-FFF2-40B4-BE49-F238E27FC236}">
                <a16:creationId xmlns:a16="http://schemas.microsoft.com/office/drawing/2014/main" id="{C405EE3E-BDB9-4266-A0B9-86B344A93D5D}"/>
              </a:ext>
            </a:extLst>
          </p:cNvPr>
          <p:cNvSpPr/>
          <p:nvPr/>
        </p:nvSpPr>
        <p:spPr bwMode="auto">
          <a:xfrm>
            <a:off x="2820042" y="2884522"/>
            <a:ext cx="245421" cy="609002"/>
          </a:xfrm>
          <a:prstGeom prst="upDownArrow">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9" tIns="91429" rIns="34291" bIns="34291" rtlCol="0" anchor="b" anchorCtr="0"/>
          <a:lstStyle/>
          <a:p>
            <a:pPr marL="0" marR="0" lvl="0" indent="0" algn="ctr" defTabSz="93226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6B1F4F4F-1C5C-457E-B9C2-5BF3FC1CB3E9}"/>
              </a:ext>
            </a:extLst>
          </p:cNvPr>
          <p:cNvPicPr>
            <a:picLocks noChangeAspect="1"/>
          </p:cNvPicPr>
          <p:nvPr/>
        </p:nvPicPr>
        <p:blipFill>
          <a:blip r:embed="rId4"/>
          <a:stretch>
            <a:fillRect/>
          </a:stretch>
        </p:blipFill>
        <p:spPr>
          <a:xfrm>
            <a:off x="387639" y="4163288"/>
            <a:ext cx="1278225" cy="1411200"/>
          </a:xfrm>
          <a:prstGeom prst="rect">
            <a:avLst/>
          </a:prstGeom>
        </p:spPr>
      </p:pic>
      <p:pic>
        <p:nvPicPr>
          <p:cNvPr id="12" name="Picture 11">
            <a:extLst>
              <a:ext uri="{FF2B5EF4-FFF2-40B4-BE49-F238E27FC236}">
                <a16:creationId xmlns:a16="http://schemas.microsoft.com/office/drawing/2014/main" id="{570AA49C-7C85-46E1-945B-31F5DC37E84C}"/>
              </a:ext>
            </a:extLst>
          </p:cNvPr>
          <p:cNvPicPr>
            <a:picLocks noChangeAspect="1"/>
          </p:cNvPicPr>
          <p:nvPr/>
        </p:nvPicPr>
        <p:blipFill>
          <a:blip r:embed="rId5"/>
          <a:stretch>
            <a:fillRect/>
          </a:stretch>
        </p:blipFill>
        <p:spPr>
          <a:xfrm>
            <a:off x="2306645" y="4163288"/>
            <a:ext cx="1349497" cy="1469160"/>
          </a:xfrm>
          <a:prstGeom prst="rect">
            <a:avLst/>
          </a:prstGeom>
        </p:spPr>
      </p:pic>
      <p:grpSp>
        <p:nvGrpSpPr>
          <p:cNvPr id="13" name="Group 12">
            <a:extLst>
              <a:ext uri="{FF2B5EF4-FFF2-40B4-BE49-F238E27FC236}">
                <a16:creationId xmlns:a16="http://schemas.microsoft.com/office/drawing/2014/main" id="{AE3CC191-F42B-43B4-9DA6-10F819B72DDF}"/>
              </a:ext>
            </a:extLst>
          </p:cNvPr>
          <p:cNvGrpSpPr/>
          <p:nvPr/>
        </p:nvGrpSpPr>
        <p:grpSpPr>
          <a:xfrm>
            <a:off x="4081002" y="4163289"/>
            <a:ext cx="1558482" cy="1408428"/>
            <a:chOff x="4696181" y="4081055"/>
            <a:chExt cx="1419227" cy="1282581"/>
          </a:xfrm>
        </p:grpSpPr>
        <p:pic>
          <p:nvPicPr>
            <p:cNvPr id="14" name="Picture 13">
              <a:extLst>
                <a:ext uri="{FF2B5EF4-FFF2-40B4-BE49-F238E27FC236}">
                  <a16:creationId xmlns:a16="http://schemas.microsoft.com/office/drawing/2014/main" id="{47E033DB-053D-4BD9-B57D-E8722D60E191}"/>
                </a:ext>
              </a:extLst>
            </p:cNvPr>
            <p:cNvPicPr>
              <a:picLocks noChangeAspect="1"/>
            </p:cNvPicPr>
            <p:nvPr/>
          </p:nvPicPr>
          <p:blipFill>
            <a:blip r:embed="rId6"/>
            <a:stretch>
              <a:fillRect/>
            </a:stretch>
          </p:blipFill>
          <p:spPr>
            <a:xfrm>
              <a:off x="4696181" y="4635636"/>
              <a:ext cx="672750" cy="728000"/>
            </a:xfrm>
            <a:prstGeom prst="rect">
              <a:avLst/>
            </a:prstGeom>
          </p:spPr>
        </p:pic>
        <p:pic>
          <p:nvPicPr>
            <p:cNvPr id="15" name="Picture 14">
              <a:extLst>
                <a:ext uri="{FF2B5EF4-FFF2-40B4-BE49-F238E27FC236}">
                  <a16:creationId xmlns:a16="http://schemas.microsoft.com/office/drawing/2014/main" id="{6941327C-3B33-4D83-B9DA-C4448B925D89}"/>
                </a:ext>
              </a:extLst>
            </p:cNvPr>
            <p:cNvPicPr>
              <a:picLocks noChangeAspect="1"/>
            </p:cNvPicPr>
            <p:nvPr/>
          </p:nvPicPr>
          <p:blipFill>
            <a:blip r:embed="rId7"/>
            <a:stretch>
              <a:fillRect/>
            </a:stretch>
          </p:blipFill>
          <p:spPr>
            <a:xfrm>
              <a:off x="5277037" y="4084608"/>
              <a:ext cx="672750" cy="728000"/>
            </a:xfrm>
            <a:prstGeom prst="rect">
              <a:avLst/>
            </a:prstGeom>
          </p:spPr>
        </p:pic>
        <p:pic>
          <p:nvPicPr>
            <p:cNvPr id="16" name="Picture 15">
              <a:extLst>
                <a:ext uri="{FF2B5EF4-FFF2-40B4-BE49-F238E27FC236}">
                  <a16:creationId xmlns:a16="http://schemas.microsoft.com/office/drawing/2014/main" id="{274CFEB9-A57C-497D-B435-D164BCD152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8478" y="4081055"/>
              <a:ext cx="786930" cy="784482"/>
            </a:xfrm>
            <a:prstGeom prst="rect">
              <a:avLst/>
            </a:prstGeom>
          </p:spPr>
        </p:pic>
      </p:grpSp>
      <p:grpSp>
        <p:nvGrpSpPr>
          <p:cNvPr id="18" name="Group 17">
            <a:extLst>
              <a:ext uri="{FF2B5EF4-FFF2-40B4-BE49-F238E27FC236}">
                <a16:creationId xmlns:a16="http://schemas.microsoft.com/office/drawing/2014/main" id="{26684F8A-BD8C-4380-868A-E761D45C8351}"/>
              </a:ext>
            </a:extLst>
          </p:cNvPr>
          <p:cNvGrpSpPr/>
          <p:nvPr/>
        </p:nvGrpSpPr>
        <p:grpSpPr>
          <a:xfrm>
            <a:off x="582506" y="1967834"/>
            <a:ext cx="574111" cy="440034"/>
            <a:chOff x="2101632" y="5151658"/>
            <a:chExt cx="1186803" cy="1094514"/>
          </a:xfrm>
        </p:grpSpPr>
        <p:sp>
          <p:nvSpPr>
            <p:cNvPr id="19" name="Freeform 31">
              <a:extLst>
                <a:ext uri="{FF2B5EF4-FFF2-40B4-BE49-F238E27FC236}">
                  <a16:creationId xmlns:a16="http://schemas.microsoft.com/office/drawing/2014/main" id="{9244B04A-B2B2-46B8-94C0-43397C5F863B}"/>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0" name="Freeform 32">
              <a:extLst>
                <a:ext uri="{FF2B5EF4-FFF2-40B4-BE49-F238E27FC236}">
                  <a16:creationId xmlns:a16="http://schemas.microsoft.com/office/drawing/2014/main" id="{0DEE3281-53A2-4340-9770-1D368E5F4F31}"/>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1" name="Freeform 33">
              <a:extLst>
                <a:ext uri="{FF2B5EF4-FFF2-40B4-BE49-F238E27FC236}">
                  <a16:creationId xmlns:a16="http://schemas.microsoft.com/office/drawing/2014/main" id="{780B5CC6-AE5C-4E86-A04A-58B077A520BC}"/>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2" name="Freeform 34">
              <a:extLst>
                <a:ext uri="{FF2B5EF4-FFF2-40B4-BE49-F238E27FC236}">
                  <a16:creationId xmlns:a16="http://schemas.microsoft.com/office/drawing/2014/main" id="{2258A9A2-4D1B-4930-8C21-55BD1F404889}"/>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3" name="Freeform 35">
              <a:extLst>
                <a:ext uri="{FF2B5EF4-FFF2-40B4-BE49-F238E27FC236}">
                  <a16:creationId xmlns:a16="http://schemas.microsoft.com/office/drawing/2014/main" id="{08838318-E800-4267-A60C-FCB7408F0089}"/>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4" name="Freeform 36">
              <a:extLst>
                <a:ext uri="{FF2B5EF4-FFF2-40B4-BE49-F238E27FC236}">
                  <a16:creationId xmlns:a16="http://schemas.microsoft.com/office/drawing/2014/main" id="{E87EED04-A85C-42FA-A867-2E417AA89820}"/>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C8C916F6-E553-450B-8406-A0D09AFBD298}"/>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6" name="Oval 25">
              <a:extLst>
                <a:ext uri="{FF2B5EF4-FFF2-40B4-BE49-F238E27FC236}">
                  <a16:creationId xmlns:a16="http://schemas.microsoft.com/office/drawing/2014/main" id="{21BF679E-A5CD-4CE9-8C1C-10C752F66F86}"/>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7" name="Freeform 39">
              <a:extLst>
                <a:ext uri="{FF2B5EF4-FFF2-40B4-BE49-F238E27FC236}">
                  <a16:creationId xmlns:a16="http://schemas.microsoft.com/office/drawing/2014/main" id="{66F087AA-E9BE-4EEC-9EAD-C41EEEB18268}"/>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8" name="Freeform 40">
              <a:extLst>
                <a:ext uri="{FF2B5EF4-FFF2-40B4-BE49-F238E27FC236}">
                  <a16:creationId xmlns:a16="http://schemas.microsoft.com/office/drawing/2014/main" id="{DC8FF16D-67F7-4230-B308-FCAEBC230430}"/>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9" name="Freeform 41">
              <a:extLst>
                <a:ext uri="{FF2B5EF4-FFF2-40B4-BE49-F238E27FC236}">
                  <a16:creationId xmlns:a16="http://schemas.microsoft.com/office/drawing/2014/main" id="{8ABFCC90-897C-4B0A-879A-ED9FDD5EEC3E}"/>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grpSp>
      <p:sp>
        <p:nvSpPr>
          <p:cNvPr id="30" name="Rectangle 29">
            <a:extLst>
              <a:ext uri="{FF2B5EF4-FFF2-40B4-BE49-F238E27FC236}">
                <a16:creationId xmlns:a16="http://schemas.microsoft.com/office/drawing/2014/main" id="{4DCBC35A-61FC-411D-8F8B-7CA80D3D780B}"/>
              </a:ext>
            </a:extLst>
          </p:cNvPr>
          <p:cNvSpPr/>
          <p:nvPr/>
        </p:nvSpPr>
        <p:spPr bwMode="auto">
          <a:xfrm>
            <a:off x="484391" y="1628731"/>
            <a:ext cx="2307915" cy="1122563"/>
          </a:xfrm>
          <a:prstGeom prst="rect">
            <a:avLst/>
          </a:prstGeom>
          <a:noFill/>
          <a:ln w="381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1" name="Group 30">
            <a:extLst>
              <a:ext uri="{FF2B5EF4-FFF2-40B4-BE49-F238E27FC236}">
                <a16:creationId xmlns:a16="http://schemas.microsoft.com/office/drawing/2014/main" id="{73D3B43A-339F-4FBE-AE5D-1E7ED7B52881}"/>
              </a:ext>
            </a:extLst>
          </p:cNvPr>
          <p:cNvGrpSpPr/>
          <p:nvPr/>
        </p:nvGrpSpPr>
        <p:grpSpPr>
          <a:xfrm>
            <a:off x="1326146" y="1971945"/>
            <a:ext cx="574111" cy="440034"/>
            <a:chOff x="2101632" y="5151658"/>
            <a:chExt cx="1186803" cy="1094514"/>
          </a:xfrm>
        </p:grpSpPr>
        <p:sp>
          <p:nvSpPr>
            <p:cNvPr id="32" name="Freeform 31">
              <a:extLst>
                <a:ext uri="{FF2B5EF4-FFF2-40B4-BE49-F238E27FC236}">
                  <a16:creationId xmlns:a16="http://schemas.microsoft.com/office/drawing/2014/main" id="{84FB80EF-9AFF-40D6-8F05-0A4DB5F9FCDF}"/>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3" name="Freeform 32">
              <a:extLst>
                <a:ext uri="{FF2B5EF4-FFF2-40B4-BE49-F238E27FC236}">
                  <a16:creationId xmlns:a16="http://schemas.microsoft.com/office/drawing/2014/main" id="{D670333E-C189-46E4-8AB1-757867F281F0}"/>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4" name="Freeform 33">
              <a:extLst>
                <a:ext uri="{FF2B5EF4-FFF2-40B4-BE49-F238E27FC236}">
                  <a16:creationId xmlns:a16="http://schemas.microsoft.com/office/drawing/2014/main" id="{5E1BD8F0-A1EA-4221-95C5-B2D9A18D22DD}"/>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5" name="Freeform 34">
              <a:extLst>
                <a:ext uri="{FF2B5EF4-FFF2-40B4-BE49-F238E27FC236}">
                  <a16:creationId xmlns:a16="http://schemas.microsoft.com/office/drawing/2014/main" id="{10C1291F-F484-423B-B441-C9F9FAD25BC5}"/>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6" name="Freeform 35">
              <a:extLst>
                <a:ext uri="{FF2B5EF4-FFF2-40B4-BE49-F238E27FC236}">
                  <a16:creationId xmlns:a16="http://schemas.microsoft.com/office/drawing/2014/main" id="{7506DA4B-B481-4498-A9FB-20BB0121D2F7}"/>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7" name="Freeform 36">
              <a:extLst>
                <a:ext uri="{FF2B5EF4-FFF2-40B4-BE49-F238E27FC236}">
                  <a16:creationId xmlns:a16="http://schemas.microsoft.com/office/drawing/2014/main" id="{2C4CE551-A614-4F9A-B2BA-CE3DD0FB07B0}"/>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5A153C9B-8BBB-4585-A6D5-EEEDEA5AEADF}"/>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9" name="Oval 38">
              <a:extLst>
                <a:ext uri="{FF2B5EF4-FFF2-40B4-BE49-F238E27FC236}">
                  <a16:creationId xmlns:a16="http://schemas.microsoft.com/office/drawing/2014/main" id="{22D2C1BA-0254-4615-B20C-6897A82ABED9}"/>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0" name="Freeform 39">
              <a:extLst>
                <a:ext uri="{FF2B5EF4-FFF2-40B4-BE49-F238E27FC236}">
                  <a16:creationId xmlns:a16="http://schemas.microsoft.com/office/drawing/2014/main" id="{1C07A876-935E-4DF4-B6BB-088849097687}"/>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1" name="Freeform 40">
              <a:extLst>
                <a:ext uri="{FF2B5EF4-FFF2-40B4-BE49-F238E27FC236}">
                  <a16:creationId xmlns:a16="http://schemas.microsoft.com/office/drawing/2014/main" id="{969AA204-7C49-47B0-BE61-0E6D77E805AA}"/>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2" name="Freeform 41">
              <a:extLst>
                <a:ext uri="{FF2B5EF4-FFF2-40B4-BE49-F238E27FC236}">
                  <a16:creationId xmlns:a16="http://schemas.microsoft.com/office/drawing/2014/main" id="{0EB95826-AC91-45DA-A0FF-8188C8B82762}"/>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16D15169-EEC0-4D3A-B80B-0FAA19E2B410}"/>
              </a:ext>
            </a:extLst>
          </p:cNvPr>
          <p:cNvGrpSpPr/>
          <p:nvPr/>
        </p:nvGrpSpPr>
        <p:grpSpPr>
          <a:xfrm>
            <a:off x="2075292" y="1970002"/>
            <a:ext cx="574111" cy="440034"/>
            <a:chOff x="2101632" y="5151658"/>
            <a:chExt cx="1186803" cy="1094514"/>
          </a:xfrm>
        </p:grpSpPr>
        <p:sp>
          <p:nvSpPr>
            <p:cNvPr id="44" name="Freeform 31">
              <a:extLst>
                <a:ext uri="{FF2B5EF4-FFF2-40B4-BE49-F238E27FC236}">
                  <a16:creationId xmlns:a16="http://schemas.microsoft.com/office/drawing/2014/main" id="{7664B9A1-4B3B-47D5-9FDF-1410636E1FD2}"/>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5" name="Freeform 32">
              <a:extLst>
                <a:ext uri="{FF2B5EF4-FFF2-40B4-BE49-F238E27FC236}">
                  <a16:creationId xmlns:a16="http://schemas.microsoft.com/office/drawing/2014/main" id="{86397895-53EA-4002-A40E-C8EE87940094}"/>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6" name="Freeform 33">
              <a:extLst>
                <a:ext uri="{FF2B5EF4-FFF2-40B4-BE49-F238E27FC236}">
                  <a16:creationId xmlns:a16="http://schemas.microsoft.com/office/drawing/2014/main" id="{D383815C-3BA2-4F99-A225-2671CBF48A90}"/>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7" name="Freeform 34">
              <a:extLst>
                <a:ext uri="{FF2B5EF4-FFF2-40B4-BE49-F238E27FC236}">
                  <a16:creationId xmlns:a16="http://schemas.microsoft.com/office/drawing/2014/main" id="{14FAB8E1-BFAA-410A-A397-097C25BFE1C7}"/>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8" name="Freeform 35">
              <a:extLst>
                <a:ext uri="{FF2B5EF4-FFF2-40B4-BE49-F238E27FC236}">
                  <a16:creationId xmlns:a16="http://schemas.microsoft.com/office/drawing/2014/main" id="{C88B0E49-8250-4515-851A-498112B26D14}"/>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9" name="Freeform 36">
              <a:extLst>
                <a:ext uri="{FF2B5EF4-FFF2-40B4-BE49-F238E27FC236}">
                  <a16:creationId xmlns:a16="http://schemas.microsoft.com/office/drawing/2014/main" id="{BB4899B8-6E51-4098-86B9-E2F557435D16}"/>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2C6573D5-FF57-4211-9639-3C9A7EB184E7}"/>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1" name="Oval 50">
              <a:extLst>
                <a:ext uri="{FF2B5EF4-FFF2-40B4-BE49-F238E27FC236}">
                  <a16:creationId xmlns:a16="http://schemas.microsoft.com/office/drawing/2014/main" id="{DEFBF9FE-797A-4226-A1A4-1651A658D8E3}"/>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2" name="Freeform 39">
              <a:extLst>
                <a:ext uri="{FF2B5EF4-FFF2-40B4-BE49-F238E27FC236}">
                  <a16:creationId xmlns:a16="http://schemas.microsoft.com/office/drawing/2014/main" id="{D6FE74D2-3549-4DE1-A841-A11E0E0442A2}"/>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3" name="Freeform 40">
              <a:extLst>
                <a:ext uri="{FF2B5EF4-FFF2-40B4-BE49-F238E27FC236}">
                  <a16:creationId xmlns:a16="http://schemas.microsoft.com/office/drawing/2014/main" id="{130C9BD1-4F0F-4185-B67E-7E3883C9FAB5}"/>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4" name="Freeform 41">
              <a:extLst>
                <a:ext uri="{FF2B5EF4-FFF2-40B4-BE49-F238E27FC236}">
                  <a16:creationId xmlns:a16="http://schemas.microsoft.com/office/drawing/2014/main" id="{2E549A15-B83D-4063-9887-25478BDA42BE}"/>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grpSp>
      <p:sp>
        <p:nvSpPr>
          <p:cNvPr id="55" name="Rectangle 54">
            <a:extLst>
              <a:ext uri="{FF2B5EF4-FFF2-40B4-BE49-F238E27FC236}">
                <a16:creationId xmlns:a16="http://schemas.microsoft.com/office/drawing/2014/main" id="{D92F2FD5-F759-493B-B9C2-4AC7E2617887}"/>
              </a:ext>
            </a:extLst>
          </p:cNvPr>
          <p:cNvSpPr/>
          <p:nvPr/>
        </p:nvSpPr>
        <p:spPr bwMode="auto">
          <a:xfrm>
            <a:off x="6287278" y="1530220"/>
            <a:ext cx="5791198" cy="532552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6" name="Up-Down Arrow 22">
            <a:extLst>
              <a:ext uri="{FF2B5EF4-FFF2-40B4-BE49-F238E27FC236}">
                <a16:creationId xmlns:a16="http://schemas.microsoft.com/office/drawing/2014/main" id="{7C6B6F47-5238-4128-B792-DFEA5044336F}"/>
              </a:ext>
            </a:extLst>
          </p:cNvPr>
          <p:cNvSpPr/>
          <p:nvPr/>
        </p:nvSpPr>
        <p:spPr bwMode="auto">
          <a:xfrm>
            <a:off x="9381974" y="3744186"/>
            <a:ext cx="245421" cy="609002"/>
          </a:xfrm>
          <a:prstGeom prst="upDownArrow">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9" tIns="91429" rIns="34291" bIns="34291" rtlCol="0" anchor="b" anchorCtr="0"/>
          <a:lstStyle/>
          <a:p>
            <a:pPr marL="0" marR="0" lvl="0" indent="0" algn="ctr" defTabSz="93226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57">
            <a:extLst>
              <a:ext uri="{FF2B5EF4-FFF2-40B4-BE49-F238E27FC236}">
                <a16:creationId xmlns:a16="http://schemas.microsoft.com/office/drawing/2014/main" id="{00D2E9BF-B1F1-484D-A710-8FAFD50925A2}"/>
              </a:ext>
            </a:extLst>
          </p:cNvPr>
          <p:cNvGrpSpPr/>
          <p:nvPr/>
        </p:nvGrpSpPr>
        <p:grpSpPr>
          <a:xfrm>
            <a:off x="7135040" y="2691107"/>
            <a:ext cx="574111" cy="440034"/>
            <a:chOff x="2101632" y="5151658"/>
            <a:chExt cx="1186803" cy="1094514"/>
          </a:xfrm>
        </p:grpSpPr>
        <p:sp>
          <p:nvSpPr>
            <p:cNvPr id="59" name="Freeform 31">
              <a:extLst>
                <a:ext uri="{FF2B5EF4-FFF2-40B4-BE49-F238E27FC236}">
                  <a16:creationId xmlns:a16="http://schemas.microsoft.com/office/drawing/2014/main" id="{890D4C41-CC79-4206-B429-A76F0F2EE539}"/>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0" name="Freeform 32">
              <a:extLst>
                <a:ext uri="{FF2B5EF4-FFF2-40B4-BE49-F238E27FC236}">
                  <a16:creationId xmlns:a16="http://schemas.microsoft.com/office/drawing/2014/main" id="{9336BA9A-F4A5-4525-80A5-B71F659A4B0B}"/>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1" name="Freeform 33">
              <a:extLst>
                <a:ext uri="{FF2B5EF4-FFF2-40B4-BE49-F238E27FC236}">
                  <a16:creationId xmlns:a16="http://schemas.microsoft.com/office/drawing/2014/main" id="{2D75D4A7-078E-4C89-9F2E-90ECD2F2C168}"/>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2" name="Freeform 34">
              <a:extLst>
                <a:ext uri="{FF2B5EF4-FFF2-40B4-BE49-F238E27FC236}">
                  <a16:creationId xmlns:a16="http://schemas.microsoft.com/office/drawing/2014/main" id="{D5112FBD-68E4-4941-A844-B188DB5AE030}"/>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3" name="Freeform 35">
              <a:extLst>
                <a:ext uri="{FF2B5EF4-FFF2-40B4-BE49-F238E27FC236}">
                  <a16:creationId xmlns:a16="http://schemas.microsoft.com/office/drawing/2014/main" id="{21038412-CD1B-4CE8-956A-480F6B122902}"/>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4" name="Freeform 36">
              <a:extLst>
                <a:ext uri="{FF2B5EF4-FFF2-40B4-BE49-F238E27FC236}">
                  <a16:creationId xmlns:a16="http://schemas.microsoft.com/office/drawing/2014/main" id="{D54F0CCE-C9E8-4D9F-957B-8ED476960B15}"/>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EA33AFE1-84D9-473D-871F-C808B63F468A}"/>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6" name="Oval 65">
              <a:extLst>
                <a:ext uri="{FF2B5EF4-FFF2-40B4-BE49-F238E27FC236}">
                  <a16:creationId xmlns:a16="http://schemas.microsoft.com/office/drawing/2014/main" id="{BE6DB68A-44F2-4C1F-B35E-7DDD82B0289F}"/>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7" name="Freeform 39">
              <a:extLst>
                <a:ext uri="{FF2B5EF4-FFF2-40B4-BE49-F238E27FC236}">
                  <a16:creationId xmlns:a16="http://schemas.microsoft.com/office/drawing/2014/main" id="{8D76DFB3-39ED-4CA3-AFB9-DC793DFD9657}"/>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8" name="Freeform 40">
              <a:extLst>
                <a:ext uri="{FF2B5EF4-FFF2-40B4-BE49-F238E27FC236}">
                  <a16:creationId xmlns:a16="http://schemas.microsoft.com/office/drawing/2014/main" id="{A77DE18E-E846-4253-B063-A9F554BD296E}"/>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9" name="Freeform 41">
              <a:extLst>
                <a:ext uri="{FF2B5EF4-FFF2-40B4-BE49-F238E27FC236}">
                  <a16:creationId xmlns:a16="http://schemas.microsoft.com/office/drawing/2014/main" id="{63FE0F04-7744-406C-BBE9-0691DA53BC11}"/>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grpSp>
      <p:sp>
        <p:nvSpPr>
          <p:cNvPr id="70" name="Rectangle 69">
            <a:extLst>
              <a:ext uri="{FF2B5EF4-FFF2-40B4-BE49-F238E27FC236}">
                <a16:creationId xmlns:a16="http://schemas.microsoft.com/office/drawing/2014/main" id="{6219D990-97DC-4E68-B679-E6145369DE53}"/>
              </a:ext>
            </a:extLst>
          </p:cNvPr>
          <p:cNvSpPr/>
          <p:nvPr/>
        </p:nvSpPr>
        <p:spPr bwMode="auto">
          <a:xfrm>
            <a:off x="7036925" y="2352004"/>
            <a:ext cx="2307915" cy="1122563"/>
          </a:xfrm>
          <a:prstGeom prst="rect">
            <a:avLst/>
          </a:prstGeom>
          <a:noFill/>
          <a:ln w="381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71" name="Group 70">
            <a:extLst>
              <a:ext uri="{FF2B5EF4-FFF2-40B4-BE49-F238E27FC236}">
                <a16:creationId xmlns:a16="http://schemas.microsoft.com/office/drawing/2014/main" id="{AF7497F1-026D-4FC0-9D10-45E22049B56B}"/>
              </a:ext>
            </a:extLst>
          </p:cNvPr>
          <p:cNvGrpSpPr/>
          <p:nvPr/>
        </p:nvGrpSpPr>
        <p:grpSpPr>
          <a:xfrm>
            <a:off x="7878680" y="2695218"/>
            <a:ext cx="574111" cy="440034"/>
            <a:chOff x="2101632" y="5151658"/>
            <a:chExt cx="1186803" cy="1094514"/>
          </a:xfrm>
        </p:grpSpPr>
        <p:sp>
          <p:nvSpPr>
            <p:cNvPr id="72" name="Freeform 31">
              <a:extLst>
                <a:ext uri="{FF2B5EF4-FFF2-40B4-BE49-F238E27FC236}">
                  <a16:creationId xmlns:a16="http://schemas.microsoft.com/office/drawing/2014/main" id="{AB8D6F77-D140-4CAD-B52E-5D203801B6B9}"/>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3" name="Freeform 32">
              <a:extLst>
                <a:ext uri="{FF2B5EF4-FFF2-40B4-BE49-F238E27FC236}">
                  <a16:creationId xmlns:a16="http://schemas.microsoft.com/office/drawing/2014/main" id="{64B20DD6-B5C3-4102-B58C-B8672A41A25E}"/>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4" name="Freeform 33">
              <a:extLst>
                <a:ext uri="{FF2B5EF4-FFF2-40B4-BE49-F238E27FC236}">
                  <a16:creationId xmlns:a16="http://schemas.microsoft.com/office/drawing/2014/main" id="{72C7C23B-F5BE-4564-8AED-B06624D6CFDF}"/>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5" name="Freeform 34">
              <a:extLst>
                <a:ext uri="{FF2B5EF4-FFF2-40B4-BE49-F238E27FC236}">
                  <a16:creationId xmlns:a16="http://schemas.microsoft.com/office/drawing/2014/main" id="{A41CB35F-BF04-433F-BF0F-2AF029FC151B}"/>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6" name="Freeform 35">
              <a:extLst>
                <a:ext uri="{FF2B5EF4-FFF2-40B4-BE49-F238E27FC236}">
                  <a16:creationId xmlns:a16="http://schemas.microsoft.com/office/drawing/2014/main" id="{BB18E3C0-0897-4A04-B6C7-04BCCB96EF44}"/>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7" name="Freeform 36">
              <a:extLst>
                <a:ext uri="{FF2B5EF4-FFF2-40B4-BE49-F238E27FC236}">
                  <a16:creationId xmlns:a16="http://schemas.microsoft.com/office/drawing/2014/main" id="{9EEA339C-5713-4C1E-9E4C-53C4B540BF55}"/>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8" name="Rectangle 77">
              <a:extLst>
                <a:ext uri="{FF2B5EF4-FFF2-40B4-BE49-F238E27FC236}">
                  <a16:creationId xmlns:a16="http://schemas.microsoft.com/office/drawing/2014/main" id="{091735A1-FCFB-485F-B973-87EB93837D34}"/>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9" name="Oval 78">
              <a:extLst>
                <a:ext uri="{FF2B5EF4-FFF2-40B4-BE49-F238E27FC236}">
                  <a16:creationId xmlns:a16="http://schemas.microsoft.com/office/drawing/2014/main" id="{655A8AA8-22E2-44EB-9824-07FE126676DA}"/>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0" name="Freeform 39">
              <a:extLst>
                <a:ext uri="{FF2B5EF4-FFF2-40B4-BE49-F238E27FC236}">
                  <a16:creationId xmlns:a16="http://schemas.microsoft.com/office/drawing/2014/main" id="{D2FE825E-8256-4F75-8525-FCD605874E63}"/>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1" name="Freeform 40">
              <a:extLst>
                <a:ext uri="{FF2B5EF4-FFF2-40B4-BE49-F238E27FC236}">
                  <a16:creationId xmlns:a16="http://schemas.microsoft.com/office/drawing/2014/main" id="{41F531CD-5798-4D0A-B014-B3F7B02DF912}"/>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2" name="Freeform 41">
              <a:extLst>
                <a:ext uri="{FF2B5EF4-FFF2-40B4-BE49-F238E27FC236}">
                  <a16:creationId xmlns:a16="http://schemas.microsoft.com/office/drawing/2014/main" id="{B4B35944-98F8-45EE-86A2-4A370CE1B07C}"/>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3DD62E8F-A9B4-4C46-A7C7-6ED056EF92EC}"/>
              </a:ext>
            </a:extLst>
          </p:cNvPr>
          <p:cNvGrpSpPr/>
          <p:nvPr/>
        </p:nvGrpSpPr>
        <p:grpSpPr>
          <a:xfrm>
            <a:off x="8627826" y="2693275"/>
            <a:ext cx="574111" cy="440034"/>
            <a:chOff x="2101632" y="5151658"/>
            <a:chExt cx="1186803" cy="1094514"/>
          </a:xfrm>
        </p:grpSpPr>
        <p:sp>
          <p:nvSpPr>
            <p:cNvPr id="84" name="Freeform 31">
              <a:extLst>
                <a:ext uri="{FF2B5EF4-FFF2-40B4-BE49-F238E27FC236}">
                  <a16:creationId xmlns:a16="http://schemas.microsoft.com/office/drawing/2014/main" id="{2C9415FD-0051-4551-8223-E195C876470F}"/>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5" name="Freeform 32">
              <a:extLst>
                <a:ext uri="{FF2B5EF4-FFF2-40B4-BE49-F238E27FC236}">
                  <a16:creationId xmlns:a16="http://schemas.microsoft.com/office/drawing/2014/main" id="{EBEBC42A-6D03-4968-9F14-0F1CCD7D2C2D}"/>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6" name="Freeform 33">
              <a:extLst>
                <a:ext uri="{FF2B5EF4-FFF2-40B4-BE49-F238E27FC236}">
                  <a16:creationId xmlns:a16="http://schemas.microsoft.com/office/drawing/2014/main" id="{EF83D885-27F0-4C1D-86B0-D9ECC1AD53B0}"/>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7" name="Freeform 34">
              <a:extLst>
                <a:ext uri="{FF2B5EF4-FFF2-40B4-BE49-F238E27FC236}">
                  <a16:creationId xmlns:a16="http://schemas.microsoft.com/office/drawing/2014/main" id="{4C3D23CC-50C8-46C4-B2B1-62CDFE646197}"/>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8" name="Freeform 35">
              <a:extLst>
                <a:ext uri="{FF2B5EF4-FFF2-40B4-BE49-F238E27FC236}">
                  <a16:creationId xmlns:a16="http://schemas.microsoft.com/office/drawing/2014/main" id="{D9A032D8-CCE3-4BA5-8804-161B9F01B4CF}"/>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9" name="Freeform 36">
              <a:extLst>
                <a:ext uri="{FF2B5EF4-FFF2-40B4-BE49-F238E27FC236}">
                  <a16:creationId xmlns:a16="http://schemas.microsoft.com/office/drawing/2014/main" id="{86D0FF22-9FE2-48C5-9173-DBE6734392C8}"/>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BEA3DDF3-166A-498E-8651-86B301785B30}"/>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1" name="Oval 90">
              <a:extLst>
                <a:ext uri="{FF2B5EF4-FFF2-40B4-BE49-F238E27FC236}">
                  <a16:creationId xmlns:a16="http://schemas.microsoft.com/office/drawing/2014/main" id="{7D9C74F2-E467-42D9-9F10-F7D6054DF45B}"/>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2" name="Freeform 39">
              <a:extLst>
                <a:ext uri="{FF2B5EF4-FFF2-40B4-BE49-F238E27FC236}">
                  <a16:creationId xmlns:a16="http://schemas.microsoft.com/office/drawing/2014/main" id="{102A5600-32B4-4035-ADA3-AAE852291FBE}"/>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3" name="Freeform 40">
              <a:extLst>
                <a:ext uri="{FF2B5EF4-FFF2-40B4-BE49-F238E27FC236}">
                  <a16:creationId xmlns:a16="http://schemas.microsoft.com/office/drawing/2014/main" id="{A22312BC-49EF-4192-8512-71C33BE4250B}"/>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4" name="Freeform 41">
              <a:extLst>
                <a:ext uri="{FF2B5EF4-FFF2-40B4-BE49-F238E27FC236}">
                  <a16:creationId xmlns:a16="http://schemas.microsoft.com/office/drawing/2014/main" id="{8C80F67A-73D2-42E8-AC87-672C0D67D5A9}"/>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038F1F2C-A829-447F-BAE1-82D428641173}"/>
              </a:ext>
            </a:extLst>
          </p:cNvPr>
          <p:cNvGrpSpPr/>
          <p:nvPr/>
        </p:nvGrpSpPr>
        <p:grpSpPr>
          <a:xfrm>
            <a:off x="7135040" y="4942976"/>
            <a:ext cx="574111" cy="440034"/>
            <a:chOff x="2101632" y="5151658"/>
            <a:chExt cx="1186803" cy="1094514"/>
          </a:xfrm>
        </p:grpSpPr>
        <p:sp>
          <p:nvSpPr>
            <p:cNvPr id="96" name="Freeform 31">
              <a:extLst>
                <a:ext uri="{FF2B5EF4-FFF2-40B4-BE49-F238E27FC236}">
                  <a16:creationId xmlns:a16="http://schemas.microsoft.com/office/drawing/2014/main" id="{B2073315-DEB3-4B30-9872-76833BB74555}"/>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7" name="Freeform 32">
              <a:extLst>
                <a:ext uri="{FF2B5EF4-FFF2-40B4-BE49-F238E27FC236}">
                  <a16:creationId xmlns:a16="http://schemas.microsoft.com/office/drawing/2014/main" id="{9C305406-D591-41ED-AD84-3372E78D0A34}"/>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8" name="Freeform 33">
              <a:extLst>
                <a:ext uri="{FF2B5EF4-FFF2-40B4-BE49-F238E27FC236}">
                  <a16:creationId xmlns:a16="http://schemas.microsoft.com/office/drawing/2014/main" id="{62A44279-5B3E-413C-B31C-C77A7A419F8C}"/>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9" name="Freeform 34">
              <a:extLst>
                <a:ext uri="{FF2B5EF4-FFF2-40B4-BE49-F238E27FC236}">
                  <a16:creationId xmlns:a16="http://schemas.microsoft.com/office/drawing/2014/main" id="{FDF11301-755A-4863-94AD-E2D2A7D803D9}"/>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0" name="Freeform 35">
              <a:extLst>
                <a:ext uri="{FF2B5EF4-FFF2-40B4-BE49-F238E27FC236}">
                  <a16:creationId xmlns:a16="http://schemas.microsoft.com/office/drawing/2014/main" id="{6961D57B-587E-489A-B03F-8937EA4EC839}"/>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1" name="Freeform 36">
              <a:extLst>
                <a:ext uri="{FF2B5EF4-FFF2-40B4-BE49-F238E27FC236}">
                  <a16:creationId xmlns:a16="http://schemas.microsoft.com/office/drawing/2014/main" id="{31CFBBF5-B461-48F7-AB1F-2936BD99420B}"/>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2" name="Rectangle 101">
              <a:extLst>
                <a:ext uri="{FF2B5EF4-FFF2-40B4-BE49-F238E27FC236}">
                  <a16:creationId xmlns:a16="http://schemas.microsoft.com/office/drawing/2014/main" id="{7D4F7A9E-D646-4811-BD10-B7391CC1A9AB}"/>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3" name="Oval 102">
              <a:extLst>
                <a:ext uri="{FF2B5EF4-FFF2-40B4-BE49-F238E27FC236}">
                  <a16:creationId xmlns:a16="http://schemas.microsoft.com/office/drawing/2014/main" id="{6AFCAB77-159D-4DFF-927A-E265AC4475FA}"/>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4" name="Freeform 39">
              <a:extLst>
                <a:ext uri="{FF2B5EF4-FFF2-40B4-BE49-F238E27FC236}">
                  <a16:creationId xmlns:a16="http://schemas.microsoft.com/office/drawing/2014/main" id="{9A7E6D01-4B22-4421-93CE-0FE09E624FFB}"/>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5" name="Freeform 40">
              <a:extLst>
                <a:ext uri="{FF2B5EF4-FFF2-40B4-BE49-F238E27FC236}">
                  <a16:creationId xmlns:a16="http://schemas.microsoft.com/office/drawing/2014/main" id="{CB8CBE54-EC11-4483-9A0E-4A19867C7F9E}"/>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6" name="Freeform 41">
              <a:extLst>
                <a:ext uri="{FF2B5EF4-FFF2-40B4-BE49-F238E27FC236}">
                  <a16:creationId xmlns:a16="http://schemas.microsoft.com/office/drawing/2014/main" id="{20C4007C-C4CF-42D6-9491-018E1539134B}"/>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grpSp>
      <p:sp>
        <p:nvSpPr>
          <p:cNvPr id="107" name="Rectangle 106">
            <a:extLst>
              <a:ext uri="{FF2B5EF4-FFF2-40B4-BE49-F238E27FC236}">
                <a16:creationId xmlns:a16="http://schemas.microsoft.com/office/drawing/2014/main" id="{6ACE1B55-6D81-4144-BE03-E0E38DDFC95B}"/>
              </a:ext>
            </a:extLst>
          </p:cNvPr>
          <p:cNvSpPr/>
          <p:nvPr/>
        </p:nvSpPr>
        <p:spPr bwMode="auto">
          <a:xfrm>
            <a:off x="7036925" y="4603873"/>
            <a:ext cx="2307915" cy="1122563"/>
          </a:xfrm>
          <a:prstGeom prst="rect">
            <a:avLst/>
          </a:prstGeom>
          <a:noFill/>
          <a:ln w="381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08" name="Group 107">
            <a:extLst>
              <a:ext uri="{FF2B5EF4-FFF2-40B4-BE49-F238E27FC236}">
                <a16:creationId xmlns:a16="http://schemas.microsoft.com/office/drawing/2014/main" id="{8A5AEA95-2131-45DA-822E-2BCD09512D99}"/>
              </a:ext>
            </a:extLst>
          </p:cNvPr>
          <p:cNvGrpSpPr/>
          <p:nvPr/>
        </p:nvGrpSpPr>
        <p:grpSpPr>
          <a:xfrm>
            <a:off x="7878680" y="4947087"/>
            <a:ext cx="574111" cy="440034"/>
            <a:chOff x="2101632" y="5151658"/>
            <a:chExt cx="1186803" cy="1094514"/>
          </a:xfrm>
        </p:grpSpPr>
        <p:sp>
          <p:nvSpPr>
            <p:cNvPr id="109" name="Freeform 31">
              <a:extLst>
                <a:ext uri="{FF2B5EF4-FFF2-40B4-BE49-F238E27FC236}">
                  <a16:creationId xmlns:a16="http://schemas.microsoft.com/office/drawing/2014/main" id="{490A68B0-C906-42EE-96A2-18333420116C}"/>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0" name="Freeform 32">
              <a:extLst>
                <a:ext uri="{FF2B5EF4-FFF2-40B4-BE49-F238E27FC236}">
                  <a16:creationId xmlns:a16="http://schemas.microsoft.com/office/drawing/2014/main" id="{88C25197-A0B2-47D2-8AC5-EB3F2EA19E30}"/>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1" name="Freeform 33">
              <a:extLst>
                <a:ext uri="{FF2B5EF4-FFF2-40B4-BE49-F238E27FC236}">
                  <a16:creationId xmlns:a16="http://schemas.microsoft.com/office/drawing/2014/main" id="{9288C694-2AE3-461E-8634-41FE2CA3BBDF}"/>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2" name="Freeform 34">
              <a:extLst>
                <a:ext uri="{FF2B5EF4-FFF2-40B4-BE49-F238E27FC236}">
                  <a16:creationId xmlns:a16="http://schemas.microsoft.com/office/drawing/2014/main" id="{B5F354F6-5ACF-4B99-A113-12A8C4008A6C}"/>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3" name="Freeform 35">
              <a:extLst>
                <a:ext uri="{FF2B5EF4-FFF2-40B4-BE49-F238E27FC236}">
                  <a16:creationId xmlns:a16="http://schemas.microsoft.com/office/drawing/2014/main" id="{094FDB79-B7EB-4F26-A648-8D91C7860BC9}"/>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4" name="Freeform 36">
              <a:extLst>
                <a:ext uri="{FF2B5EF4-FFF2-40B4-BE49-F238E27FC236}">
                  <a16:creationId xmlns:a16="http://schemas.microsoft.com/office/drawing/2014/main" id="{1BC60A6A-F247-482C-8AC4-387F5A8A3514}"/>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FDDB391E-B8FE-4981-AA38-B87EE88E8D41}"/>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6" name="Oval 115">
              <a:extLst>
                <a:ext uri="{FF2B5EF4-FFF2-40B4-BE49-F238E27FC236}">
                  <a16:creationId xmlns:a16="http://schemas.microsoft.com/office/drawing/2014/main" id="{AA3E59E2-FAD5-4B08-AFA4-25F22C43E9B2}"/>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7" name="Freeform 39">
              <a:extLst>
                <a:ext uri="{FF2B5EF4-FFF2-40B4-BE49-F238E27FC236}">
                  <a16:creationId xmlns:a16="http://schemas.microsoft.com/office/drawing/2014/main" id="{18D16098-CFF3-41B1-BD03-F3BEC60528C6}"/>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8" name="Freeform 40">
              <a:extLst>
                <a:ext uri="{FF2B5EF4-FFF2-40B4-BE49-F238E27FC236}">
                  <a16:creationId xmlns:a16="http://schemas.microsoft.com/office/drawing/2014/main" id="{5B1A255D-E5CE-4049-B23B-2589D27BEA0D}"/>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9" name="Freeform 41">
              <a:extLst>
                <a:ext uri="{FF2B5EF4-FFF2-40B4-BE49-F238E27FC236}">
                  <a16:creationId xmlns:a16="http://schemas.microsoft.com/office/drawing/2014/main" id="{F438E8E3-F771-4E8F-BAFC-F43C9EF10772}"/>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grpSp>
      <p:grpSp>
        <p:nvGrpSpPr>
          <p:cNvPr id="120" name="Group 119">
            <a:extLst>
              <a:ext uri="{FF2B5EF4-FFF2-40B4-BE49-F238E27FC236}">
                <a16:creationId xmlns:a16="http://schemas.microsoft.com/office/drawing/2014/main" id="{A73ACE23-2F76-44A1-8FA3-744B0D846B27}"/>
              </a:ext>
            </a:extLst>
          </p:cNvPr>
          <p:cNvGrpSpPr/>
          <p:nvPr/>
        </p:nvGrpSpPr>
        <p:grpSpPr>
          <a:xfrm>
            <a:off x="8627826" y="4945144"/>
            <a:ext cx="574111" cy="440034"/>
            <a:chOff x="2101632" y="5151658"/>
            <a:chExt cx="1186803" cy="1094514"/>
          </a:xfrm>
        </p:grpSpPr>
        <p:sp>
          <p:nvSpPr>
            <p:cNvPr id="121" name="Freeform 31">
              <a:extLst>
                <a:ext uri="{FF2B5EF4-FFF2-40B4-BE49-F238E27FC236}">
                  <a16:creationId xmlns:a16="http://schemas.microsoft.com/office/drawing/2014/main" id="{9BBAC906-F80F-4999-9811-DECB06B53685}"/>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2" name="Freeform 32">
              <a:extLst>
                <a:ext uri="{FF2B5EF4-FFF2-40B4-BE49-F238E27FC236}">
                  <a16:creationId xmlns:a16="http://schemas.microsoft.com/office/drawing/2014/main" id="{AFF60430-F398-4023-AB6E-A5CB36B78ECA}"/>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3" name="Freeform 33">
              <a:extLst>
                <a:ext uri="{FF2B5EF4-FFF2-40B4-BE49-F238E27FC236}">
                  <a16:creationId xmlns:a16="http://schemas.microsoft.com/office/drawing/2014/main" id="{5999936F-8C8F-4F77-988F-4B8A11300770}"/>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4" name="Freeform 34">
              <a:extLst>
                <a:ext uri="{FF2B5EF4-FFF2-40B4-BE49-F238E27FC236}">
                  <a16:creationId xmlns:a16="http://schemas.microsoft.com/office/drawing/2014/main" id="{FDEC5C2E-8D78-47DD-A80E-D60B9A5C7067}"/>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5" name="Freeform 35">
              <a:extLst>
                <a:ext uri="{FF2B5EF4-FFF2-40B4-BE49-F238E27FC236}">
                  <a16:creationId xmlns:a16="http://schemas.microsoft.com/office/drawing/2014/main" id="{403778EB-BD2F-4CFE-BE18-A446490DD0AA}"/>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6" name="Freeform 36">
              <a:extLst>
                <a:ext uri="{FF2B5EF4-FFF2-40B4-BE49-F238E27FC236}">
                  <a16:creationId xmlns:a16="http://schemas.microsoft.com/office/drawing/2014/main" id="{7F7A0D83-4928-488E-A67C-C288F27A1230}"/>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7" name="Rectangle 126">
              <a:extLst>
                <a:ext uri="{FF2B5EF4-FFF2-40B4-BE49-F238E27FC236}">
                  <a16:creationId xmlns:a16="http://schemas.microsoft.com/office/drawing/2014/main" id="{9A16F8A1-6AF5-4B83-BD2B-23F935006149}"/>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8" name="Oval 127">
              <a:extLst>
                <a:ext uri="{FF2B5EF4-FFF2-40B4-BE49-F238E27FC236}">
                  <a16:creationId xmlns:a16="http://schemas.microsoft.com/office/drawing/2014/main" id="{995FB774-E9E2-47CC-9099-CAD709D0D423}"/>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9" name="Freeform 39">
              <a:extLst>
                <a:ext uri="{FF2B5EF4-FFF2-40B4-BE49-F238E27FC236}">
                  <a16:creationId xmlns:a16="http://schemas.microsoft.com/office/drawing/2014/main" id="{76D63480-C79E-4CD9-A5A3-E3C5B1E77FFD}"/>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30" name="Freeform 40">
              <a:extLst>
                <a:ext uri="{FF2B5EF4-FFF2-40B4-BE49-F238E27FC236}">
                  <a16:creationId xmlns:a16="http://schemas.microsoft.com/office/drawing/2014/main" id="{B41BC98A-6F58-4629-B869-A95B3AE6B549}"/>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31" name="Freeform 41">
              <a:extLst>
                <a:ext uri="{FF2B5EF4-FFF2-40B4-BE49-F238E27FC236}">
                  <a16:creationId xmlns:a16="http://schemas.microsoft.com/office/drawing/2014/main" id="{96D48A79-F420-4613-8ED4-29D642E2C9C4}"/>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grpSp>
      <p:sp>
        <p:nvSpPr>
          <p:cNvPr id="133" name="Rectangle 132">
            <a:extLst>
              <a:ext uri="{FF2B5EF4-FFF2-40B4-BE49-F238E27FC236}">
                <a16:creationId xmlns:a16="http://schemas.microsoft.com/office/drawing/2014/main" id="{55A284DA-B7DB-4722-8157-70CDA96F4807}"/>
              </a:ext>
            </a:extLst>
          </p:cNvPr>
          <p:cNvSpPr/>
          <p:nvPr/>
        </p:nvSpPr>
        <p:spPr bwMode="auto">
          <a:xfrm>
            <a:off x="169864" y="6226515"/>
            <a:ext cx="5791198" cy="62922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Failover from your data center</a:t>
            </a:r>
          </a:p>
        </p:txBody>
      </p:sp>
      <p:sp>
        <p:nvSpPr>
          <p:cNvPr id="134" name="Rectangle 133">
            <a:extLst>
              <a:ext uri="{FF2B5EF4-FFF2-40B4-BE49-F238E27FC236}">
                <a16:creationId xmlns:a16="http://schemas.microsoft.com/office/drawing/2014/main" id="{7F66446F-0FDC-4CE8-AB75-03850BEC80B9}"/>
              </a:ext>
            </a:extLst>
          </p:cNvPr>
          <p:cNvSpPr/>
          <p:nvPr/>
        </p:nvSpPr>
        <p:spPr bwMode="auto">
          <a:xfrm>
            <a:off x="6306338" y="6220269"/>
            <a:ext cx="5791198" cy="62922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Failover between regions in Azure</a:t>
            </a:r>
          </a:p>
        </p:txBody>
      </p:sp>
      <p:pic>
        <p:nvPicPr>
          <p:cNvPr id="135" name="Picture 134">
            <a:extLst>
              <a:ext uri="{FF2B5EF4-FFF2-40B4-BE49-F238E27FC236}">
                <a16:creationId xmlns:a16="http://schemas.microsoft.com/office/drawing/2014/main" id="{9B7FB3A1-E56D-4FE2-8DA3-1E44D3DCE283}"/>
              </a:ext>
            </a:extLst>
          </p:cNvPr>
          <p:cNvPicPr>
            <a:picLocks noChangeAspect="1"/>
          </p:cNvPicPr>
          <p:nvPr/>
        </p:nvPicPr>
        <p:blipFill>
          <a:blip r:embed="rId9"/>
          <a:stretch>
            <a:fillRect/>
          </a:stretch>
        </p:blipFill>
        <p:spPr>
          <a:xfrm>
            <a:off x="3194027" y="1919714"/>
            <a:ext cx="1513558" cy="391744"/>
          </a:xfrm>
          <a:prstGeom prst="rect">
            <a:avLst/>
          </a:prstGeom>
        </p:spPr>
      </p:pic>
      <p:pic>
        <p:nvPicPr>
          <p:cNvPr id="136" name="Picture 135">
            <a:extLst>
              <a:ext uri="{FF2B5EF4-FFF2-40B4-BE49-F238E27FC236}">
                <a16:creationId xmlns:a16="http://schemas.microsoft.com/office/drawing/2014/main" id="{6747CA43-8FA3-4C67-A091-98CF8E867FE0}"/>
              </a:ext>
            </a:extLst>
          </p:cNvPr>
          <p:cNvPicPr>
            <a:picLocks noChangeAspect="1"/>
          </p:cNvPicPr>
          <p:nvPr/>
        </p:nvPicPr>
        <p:blipFill>
          <a:blip r:embed="rId9"/>
          <a:stretch>
            <a:fillRect/>
          </a:stretch>
        </p:blipFill>
        <p:spPr>
          <a:xfrm>
            <a:off x="9671056" y="2614031"/>
            <a:ext cx="1513558" cy="391744"/>
          </a:xfrm>
          <a:prstGeom prst="rect">
            <a:avLst/>
          </a:prstGeom>
        </p:spPr>
      </p:pic>
      <p:pic>
        <p:nvPicPr>
          <p:cNvPr id="137" name="Picture 136">
            <a:extLst>
              <a:ext uri="{FF2B5EF4-FFF2-40B4-BE49-F238E27FC236}">
                <a16:creationId xmlns:a16="http://schemas.microsoft.com/office/drawing/2014/main" id="{9F732BA6-DA7C-4F18-A06B-0434083E030C}"/>
              </a:ext>
            </a:extLst>
          </p:cNvPr>
          <p:cNvPicPr>
            <a:picLocks noChangeAspect="1"/>
          </p:cNvPicPr>
          <p:nvPr/>
        </p:nvPicPr>
        <p:blipFill>
          <a:blip r:embed="rId9"/>
          <a:stretch>
            <a:fillRect/>
          </a:stretch>
        </p:blipFill>
        <p:spPr>
          <a:xfrm>
            <a:off x="9671056" y="4940783"/>
            <a:ext cx="1513558" cy="391744"/>
          </a:xfrm>
          <a:prstGeom prst="rect">
            <a:avLst/>
          </a:prstGeom>
        </p:spPr>
      </p:pic>
    </p:spTree>
    <p:extLst>
      <p:ext uri="{BB962C8B-B14F-4D97-AF65-F5344CB8AC3E}">
        <p14:creationId xmlns:p14="http://schemas.microsoft.com/office/powerpoint/2010/main" val="115003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9C61-791D-49FC-BDEC-BD2305F29900}"/>
              </a:ext>
            </a:extLst>
          </p:cNvPr>
          <p:cNvSpPr>
            <a:spLocks noGrp="1"/>
          </p:cNvSpPr>
          <p:nvPr>
            <p:ph type="title"/>
          </p:nvPr>
        </p:nvSpPr>
        <p:spPr>
          <a:xfrm>
            <a:off x="588263" y="457200"/>
            <a:ext cx="11018520" cy="553998"/>
          </a:xfrm>
        </p:spPr>
        <p:txBody>
          <a:bodyPr/>
          <a:lstStyle/>
          <a:p>
            <a:r>
              <a:rPr lang="en-US"/>
              <a:t>Azure Portal</a:t>
            </a:r>
            <a:endParaRPr lang="en-US" dirty="0"/>
          </a:p>
        </p:txBody>
      </p:sp>
      <p:sp>
        <p:nvSpPr>
          <p:cNvPr id="3" name="Text Placeholder 2">
            <a:extLst>
              <a:ext uri="{FF2B5EF4-FFF2-40B4-BE49-F238E27FC236}">
                <a16:creationId xmlns:a16="http://schemas.microsoft.com/office/drawing/2014/main" id="{1C48C24E-6D49-4059-9617-C5F9D5D2637F}"/>
              </a:ext>
            </a:extLst>
          </p:cNvPr>
          <p:cNvSpPr>
            <a:spLocks noGrp="1"/>
          </p:cNvSpPr>
          <p:nvPr>
            <p:ph type="body" sz="quarter" idx="10"/>
          </p:nvPr>
        </p:nvSpPr>
        <p:spPr>
          <a:xfrm>
            <a:off x="584200" y="1435497"/>
            <a:ext cx="4800600" cy="3877985"/>
          </a:xfrm>
        </p:spPr>
        <p:txBody>
          <a:bodyPr/>
          <a:lstStyle/>
          <a:p>
            <a:r>
              <a:rPr lang="en-US"/>
              <a:t>Search resources, services, and docs</a:t>
            </a:r>
          </a:p>
          <a:p>
            <a:r>
              <a:rPr lang="en-US"/>
              <a:t>Manage resources</a:t>
            </a:r>
          </a:p>
          <a:p>
            <a:r>
              <a:rPr lang="en-US"/>
              <a:t>Create customized dashboards and favorites</a:t>
            </a:r>
          </a:p>
          <a:p>
            <a:r>
              <a:rPr lang="en-US"/>
              <a:t>Access the Cloud Shell</a:t>
            </a:r>
          </a:p>
          <a:p>
            <a:r>
              <a:rPr lang="en-US"/>
              <a:t>Receive notifications</a:t>
            </a:r>
          </a:p>
          <a:p>
            <a:endParaRPr lang="en-US" dirty="0"/>
          </a:p>
        </p:txBody>
      </p:sp>
      <p:pic>
        <p:nvPicPr>
          <p:cNvPr id="4" name="Picture 3" descr="Screenshot of the Azure portal dashboard page. ">
            <a:extLst>
              <a:ext uri="{FF2B5EF4-FFF2-40B4-BE49-F238E27FC236}">
                <a16:creationId xmlns:a16="http://schemas.microsoft.com/office/drawing/2014/main" id="{814F2CFB-1CC5-4E8F-AEF8-05F0784C1829}"/>
              </a:ext>
            </a:extLst>
          </p:cNvPr>
          <p:cNvPicPr>
            <a:picLocks noChangeAspect="1"/>
          </p:cNvPicPr>
          <p:nvPr/>
        </p:nvPicPr>
        <p:blipFill>
          <a:blip r:embed="rId2"/>
          <a:stretch>
            <a:fillRect/>
          </a:stretch>
        </p:blipFill>
        <p:spPr>
          <a:xfrm>
            <a:off x="5398890" y="1368436"/>
            <a:ext cx="6455184" cy="4379221"/>
          </a:xfrm>
          <a:prstGeom prst="rect">
            <a:avLst/>
          </a:prstGeom>
          <a:ln>
            <a:solidFill>
              <a:schemeClr val="tx1"/>
            </a:solidFill>
          </a:ln>
        </p:spPr>
      </p:pic>
    </p:spTree>
    <p:extLst>
      <p:ext uri="{BB962C8B-B14F-4D97-AF65-F5344CB8AC3E}">
        <p14:creationId xmlns:p14="http://schemas.microsoft.com/office/powerpoint/2010/main" val="2994440061"/>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51799-3C83-4300-B66D-BCAF217D79F4}"/>
              </a:ext>
            </a:extLst>
          </p:cNvPr>
          <p:cNvSpPr>
            <a:spLocks noGrp="1"/>
          </p:cNvSpPr>
          <p:nvPr>
            <p:ph type="title"/>
          </p:nvPr>
        </p:nvSpPr>
        <p:spPr/>
        <p:txBody>
          <a:bodyPr/>
          <a:lstStyle/>
          <a:p>
            <a:r>
              <a:rPr lang="en-US" dirty="0"/>
              <a:t>Azure Site Recovery</a:t>
            </a:r>
          </a:p>
        </p:txBody>
      </p:sp>
      <p:sp>
        <p:nvSpPr>
          <p:cNvPr id="3" name="Text Placeholder 2">
            <a:extLst>
              <a:ext uri="{FF2B5EF4-FFF2-40B4-BE49-F238E27FC236}">
                <a16:creationId xmlns:a16="http://schemas.microsoft.com/office/drawing/2014/main" id="{9A6E5023-2BF9-4534-9547-BE5372A9D928}"/>
              </a:ext>
            </a:extLst>
          </p:cNvPr>
          <p:cNvSpPr>
            <a:spLocks noGrp="1"/>
          </p:cNvSpPr>
          <p:nvPr>
            <p:ph type="body" sz="quarter" idx="10"/>
          </p:nvPr>
        </p:nvSpPr>
        <p:spPr>
          <a:xfrm>
            <a:off x="584200" y="1435497"/>
            <a:ext cx="11018520" cy="4308872"/>
          </a:xfrm>
        </p:spPr>
        <p:txBody>
          <a:bodyPr/>
          <a:lstStyle/>
          <a:p>
            <a:r>
              <a:rPr lang="en-US" dirty="0"/>
              <a:t>Site Recovery helps ensure business continuity by keeping business apps and workloads running during outages</a:t>
            </a:r>
          </a:p>
          <a:p>
            <a:endParaRPr lang="en-US" dirty="0"/>
          </a:p>
          <a:p>
            <a:r>
              <a:rPr lang="en-US" dirty="0"/>
              <a:t>Site Recovery replicates workloads running on physical and virtual machines (VMs) from a primary site to a secondary location. </a:t>
            </a:r>
          </a:p>
          <a:p>
            <a:endParaRPr lang="en-US" dirty="0"/>
          </a:p>
          <a:p>
            <a:r>
              <a:rPr lang="en-US" dirty="0"/>
              <a:t>When an outage occurs at your primary site, you fail over to secondary location, and access apps from there. </a:t>
            </a:r>
          </a:p>
          <a:p>
            <a:pPr lvl="1"/>
            <a:r>
              <a:rPr lang="en-US" dirty="0"/>
              <a:t>After the primary location is running again, you can fail back to it.</a:t>
            </a:r>
          </a:p>
        </p:txBody>
      </p:sp>
    </p:spTree>
    <p:extLst>
      <p:ext uri="{BB962C8B-B14F-4D97-AF65-F5344CB8AC3E}">
        <p14:creationId xmlns:p14="http://schemas.microsoft.com/office/powerpoint/2010/main" val="129732595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0FF70-09E8-4984-9DBA-BAECE8BA520E}"/>
              </a:ext>
            </a:extLst>
          </p:cNvPr>
          <p:cNvSpPr>
            <a:spLocks noGrp="1"/>
          </p:cNvSpPr>
          <p:nvPr>
            <p:ph type="title"/>
          </p:nvPr>
        </p:nvSpPr>
        <p:spPr/>
        <p:txBody>
          <a:bodyPr/>
          <a:lstStyle/>
          <a:p>
            <a:r>
              <a:rPr lang="en-US" dirty="0"/>
              <a:t>Azure Site Recovery</a:t>
            </a:r>
          </a:p>
        </p:txBody>
      </p:sp>
      <p:pic>
        <p:nvPicPr>
          <p:cNvPr id="4" name="Picture 3">
            <a:extLst>
              <a:ext uri="{FF2B5EF4-FFF2-40B4-BE49-F238E27FC236}">
                <a16:creationId xmlns:a16="http://schemas.microsoft.com/office/drawing/2014/main" id="{401EFDBE-8E6F-4859-B812-C2212CF13928}"/>
              </a:ext>
            </a:extLst>
          </p:cNvPr>
          <p:cNvPicPr>
            <a:picLocks noChangeAspect="1"/>
          </p:cNvPicPr>
          <p:nvPr/>
        </p:nvPicPr>
        <p:blipFill>
          <a:blip r:embed="rId2"/>
          <a:stretch>
            <a:fillRect/>
          </a:stretch>
        </p:blipFill>
        <p:spPr>
          <a:xfrm>
            <a:off x="2631702" y="1348014"/>
            <a:ext cx="6438340" cy="4921024"/>
          </a:xfrm>
          <a:prstGeom prst="rect">
            <a:avLst/>
          </a:prstGeom>
        </p:spPr>
      </p:pic>
    </p:spTree>
    <p:extLst>
      <p:ext uri="{BB962C8B-B14F-4D97-AF65-F5344CB8AC3E}">
        <p14:creationId xmlns:p14="http://schemas.microsoft.com/office/powerpoint/2010/main" val="61510748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5CC6-E80A-4F57-B118-45AFC03BAA76}"/>
              </a:ext>
            </a:extLst>
          </p:cNvPr>
          <p:cNvSpPr>
            <a:spLocks noGrp="1"/>
          </p:cNvSpPr>
          <p:nvPr>
            <p:ph type="title"/>
          </p:nvPr>
        </p:nvSpPr>
        <p:spPr>
          <a:xfrm>
            <a:off x="298580" y="365125"/>
            <a:ext cx="11055220" cy="1325563"/>
          </a:xfrm>
        </p:spPr>
        <p:txBody>
          <a:bodyPr/>
          <a:lstStyle/>
          <a:p>
            <a:r>
              <a:rPr lang="en-US" dirty="0"/>
              <a:t>Replicate Azure VMs with Azure Site Recovery</a:t>
            </a:r>
          </a:p>
        </p:txBody>
      </p:sp>
      <p:sp>
        <p:nvSpPr>
          <p:cNvPr id="4" name="Text Placeholder 1">
            <a:extLst>
              <a:ext uri="{FF2B5EF4-FFF2-40B4-BE49-F238E27FC236}">
                <a16:creationId xmlns:a16="http://schemas.microsoft.com/office/drawing/2014/main" id="{376AE85B-FFC2-42CC-9D5C-F030A621BAA1}"/>
              </a:ext>
            </a:extLst>
          </p:cNvPr>
          <p:cNvSpPr txBox="1">
            <a:spLocks/>
          </p:cNvSpPr>
          <p:nvPr/>
        </p:nvSpPr>
        <p:spPr>
          <a:xfrm>
            <a:off x="298580" y="1446246"/>
            <a:ext cx="6573781" cy="5309118"/>
          </a:xfrm>
          <a:prstGeom prst="rect">
            <a:avLst/>
          </a:prstGeom>
          <a:solidFill>
            <a:schemeClr val="accent1"/>
          </a:solidFill>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13225" rtl="0" eaLnBrk="1" fontAlgn="base" latinLnBrk="0" hangingPunct="1">
              <a:lnSpc>
                <a:spcPct val="90000"/>
              </a:lnSpc>
              <a:spcBef>
                <a:spcPct val="0"/>
              </a:spcBef>
              <a:spcAft>
                <a:spcPts val="588"/>
              </a:spcAft>
              <a:buClrTx/>
              <a:buSzPct val="90000"/>
              <a:buFont typeface="Wingdings" panose="05000000000000000000" pitchFamily="2" charset="2"/>
              <a:buChar char=""/>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No DR infrastructure </a:t>
            </a:r>
          </a:p>
          <a:p>
            <a:pPr marL="228600" marR="0" lvl="0" indent="-228600" algn="l" defTabSz="913225" rtl="0" eaLnBrk="1" fontAlgn="base" latinLnBrk="0" hangingPunct="1">
              <a:lnSpc>
                <a:spcPct val="90000"/>
              </a:lnSpc>
              <a:spcBef>
                <a:spcPct val="0"/>
              </a:spcBef>
              <a:spcAft>
                <a:spcPts val="588"/>
              </a:spcAft>
              <a:buClrTx/>
              <a:buSzPct val="90000"/>
              <a:buFont typeface="Wingdings" panose="05000000000000000000" pitchFamily="2" charset="2"/>
              <a:buChar char=""/>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Automated protection and replication</a:t>
            </a:r>
          </a:p>
          <a:p>
            <a:pPr marL="228600" marR="0" lvl="0" indent="-228600" algn="l" defTabSz="913225" rtl="0" eaLnBrk="1" fontAlgn="base" latinLnBrk="0" hangingPunct="1">
              <a:lnSpc>
                <a:spcPct val="90000"/>
              </a:lnSpc>
              <a:spcBef>
                <a:spcPct val="0"/>
              </a:spcBef>
              <a:spcAft>
                <a:spcPts val="588"/>
              </a:spcAft>
              <a:buClrTx/>
              <a:buSzPct val="90000"/>
              <a:buFont typeface="Wingdings" panose="05000000000000000000" pitchFamily="2" charset="2"/>
              <a:buChar char=""/>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Best-in-class RPO and RTO</a:t>
            </a:r>
          </a:p>
          <a:p>
            <a:pPr marL="228600" marR="0" lvl="0" indent="-228600" algn="l" defTabSz="913225" rtl="0" eaLnBrk="1" fontAlgn="base" latinLnBrk="0" hangingPunct="1">
              <a:lnSpc>
                <a:spcPct val="90000"/>
              </a:lnSpc>
              <a:spcBef>
                <a:spcPct val="0"/>
              </a:spcBef>
              <a:spcAft>
                <a:spcPts val="588"/>
              </a:spcAft>
              <a:buClrTx/>
              <a:buSzPct val="90000"/>
              <a:buFont typeface="Wingdings" panose="05000000000000000000" pitchFamily="2" charset="2"/>
              <a:buChar char=""/>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No-impact DR drills </a:t>
            </a:r>
          </a:p>
          <a:p>
            <a:pPr marL="228600" marR="0" lvl="0" indent="-228600" algn="l" defTabSz="913225" rtl="0" eaLnBrk="1" fontAlgn="base" latinLnBrk="0" hangingPunct="1">
              <a:lnSpc>
                <a:spcPct val="90000"/>
              </a:lnSpc>
              <a:spcBef>
                <a:spcPct val="0"/>
              </a:spcBef>
              <a:spcAft>
                <a:spcPts val="588"/>
              </a:spcAft>
              <a:buClrTx/>
              <a:buSzPct val="90000"/>
              <a:buFont typeface="Wingdings" panose="05000000000000000000" pitchFamily="2" charset="2"/>
              <a:buChar char=""/>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Orchestrated recovery plans for application-aware recovery</a:t>
            </a:r>
          </a:p>
          <a:p>
            <a:pPr marL="228600" marR="0" lvl="0" indent="-228600" algn="l" defTabSz="913225" rtl="0" eaLnBrk="1" fontAlgn="base" latinLnBrk="0" hangingPunct="1">
              <a:lnSpc>
                <a:spcPct val="90000"/>
              </a:lnSpc>
              <a:spcBef>
                <a:spcPct val="0"/>
              </a:spcBef>
              <a:spcAft>
                <a:spcPts val="588"/>
              </a:spcAft>
              <a:buClrTx/>
              <a:buSzPct val="90000"/>
              <a:buFont typeface="Wingdings" panose="05000000000000000000" pitchFamily="2" charset="2"/>
              <a:buChar char=""/>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Failback support</a:t>
            </a:r>
          </a:p>
          <a:p>
            <a:pPr marL="228600" marR="0" lvl="0" indent="-228600" algn="l" defTabSz="913225" rtl="0" eaLnBrk="1" fontAlgn="base" latinLnBrk="0" hangingPunct="1">
              <a:lnSpc>
                <a:spcPct val="90000"/>
              </a:lnSpc>
              <a:spcBef>
                <a:spcPct val="0"/>
              </a:spcBef>
              <a:spcAft>
                <a:spcPts val="588"/>
              </a:spcAft>
              <a:buClrTx/>
              <a:buSzPct val="90000"/>
              <a:buFont typeface="Wingdings" panose="05000000000000000000" pitchFamily="2" charset="2"/>
              <a:buChar char=""/>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Centralized monitoring and alerting</a:t>
            </a:r>
          </a:p>
        </p:txBody>
      </p:sp>
      <p:pic>
        <p:nvPicPr>
          <p:cNvPr id="3" name="Picture 2">
            <a:extLst>
              <a:ext uri="{FF2B5EF4-FFF2-40B4-BE49-F238E27FC236}">
                <a16:creationId xmlns:a16="http://schemas.microsoft.com/office/drawing/2014/main" id="{350D4915-8468-4C4B-89B6-EBDA87B93335}"/>
              </a:ext>
            </a:extLst>
          </p:cNvPr>
          <p:cNvPicPr>
            <a:picLocks noChangeAspect="1"/>
          </p:cNvPicPr>
          <p:nvPr/>
        </p:nvPicPr>
        <p:blipFill>
          <a:blip r:embed="rId2"/>
          <a:stretch>
            <a:fillRect/>
          </a:stretch>
        </p:blipFill>
        <p:spPr>
          <a:xfrm>
            <a:off x="6872361" y="2345603"/>
            <a:ext cx="5666591" cy="32304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612647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950121" y="5529884"/>
            <a:ext cx="5693783" cy="1096331"/>
          </a:xfrm>
        </p:spPr>
        <p:txBody>
          <a:bodyPr vert="horz" lIns="91440" tIns="45720" rIns="91440" bIns="45720" rtlCol="0" anchor="ctr">
            <a:normAutofit/>
          </a:bodyPr>
          <a:lstStyle/>
          <a:p>
            <a:pPr defTabSz="914400">
              <a:lnSpc>
                <a:spcPct val="90000"/>
              </a:lnSpc>
            </a:pPr>
            <a:r>
              <a:rPr lang="en-US" sz="3400" b="1" kern="1200" dirty="0">
                <a:solidFill>
                  <a:srgbClr val="303030"/>
                </a:solidFill>
                <a:latin typeface="+mj-lt"/>
                <a:ea typeface="+mj-ea"/>
                <a:cs typeface="+mj-cs"/>
              </a:rPr>
              <a:t>Azure Site Recovery (ASR) Scenarios</a:t>
            </a:r>
          </a:p>
        </p:txBody>
      </p:sp>
      <p:pic>
        <p:nvPicPr>
          <p:cNvPr id="5" name="Picture 4" descr="Backups from Hyper-V, VMWare, Windows, and Linux systems. ">
            <a:extLst>
              <a:ext uri="{FF2B5EF4-FFF2-40B4-BE49-F238E27FC236}">
                <a16:creationId xmlns:a16="http://schemas.microsoft.com/office/drawing/2014/main" id="{AB0AFF7E-1F15-495D-9BF7-19E9B40F9026}"/>
              </a:ext>
            </a:extLst>
          </p:cNvPr>
          <p:cNvPicPr>
            <a:picLocks noChangeAspect="1"/>
          </p:cNvPicPr>
          <p:nvPr/>
        </p:nvPicPr>
        <p:blipFill>
          <a:blip r:embed="rId3"/>
          <a:stretch>
            <a:fillRect/>
          </a:stretch>
        </p:blipFill>
        <p:spPr>
          <a:xfrm>
            <a:off x="950121" y="1608141"/>
            <a:ext cx="5941068" cy="2703185"/>
          </a:xfrm>
          <a:prstGeom prst="rect">
            <a:avLst/>
          </a:prstGeom>
        </p:spPr>
      </p:pic>
      <p:sp>
        <p:nvSpPr>
          <p:cNvPr id="6" name="Text Placeholder 5"/>
          <p:cNvSpPr>
            <a:spLocks noGrp="1"/>
          </p:cNvSpPr>
          <p:nvPr>
            <p:ph type="body" sz="quarter" idx="10"/>
          </p:nvPr>
        </p:nvSpPr>
        <p:spPr>
          <a:xfrm>
            <a:off x="7534655" y="965199"/>
            <a:ext cx="4008101" cy="4020458"/>
          </a:xfrm>
        </p:spPr>
        <p:txBody>
          <a:bodyPr vert="horz" lIns="91440" tIns="45720" rIns="91440" bIns="45720" rtlCol="0" anchor="ctr">
            <a:normAutofit/>
          </a:bodyPr>
          <a:lstStyle/>
          <a:p>
            <a:pPr defTabSz="914400">
              <a:lnSpc>
                <a:spcPct val="90000"/>
              </a:lnSpc>
              <a:buFont typeface="Arial" panose="020B0604020202020204" pitchFamily="34" charset="0"/>
              <a:buChar char="•"/>
            </a:pPr>
            <a:r>
              <a:rPr lang="en-US" sz="2000">
                <a:solidFill>
                  <a:schemeClr val="tx1"/>
                </a:solidFill>
                <a:latin typeface="+mn-lt"/>
                <a:cs typeface="+mn-cs"/>
              </a:rPr>
              <a:t>Replicate Azure VMs from one Azure region to another</a:t>
            </a:r>
          </a:p>
          <a:p>
            <a:pPr defTabSz="914400">
              <a:lnSpc>
                <a:spcPct val="90000"/>
              </a:lnSpc>
              <a:buFont typeface="Arial" panose="020B0604020202020204" pitchFamily="34" charset="0"/>
              <a:buChar char="•"/>
            </a:pPr>
            <a:r>
              <a:rPr lang="en-US" sz="2000">
                <a:solidFill>
                  <a:schemeClr val="tx1"/>
                </a:solidFill>
                <a:latin typeface="+mn-lt"/>
                <a:cs typeface="+mn-cs"/>
              </a:rPr>
              <a:t>Replicate on-premises VMware VMs, Hyper-V VMs, physical servers (Windows and Linux), Azure Stack VMs to Azure</a:t>
            </a:r>
          </a:p>
          <a:p>
            <a:pPr defTabSz="914400">
              <a:lnSpc>
                <a:spcPct val="90000"/>
              </a:lnSpc>
              <a:buFont typeface="Arial" panose="020B0604020202020204" pitchFamily="34" charset="0"/>
              <a:buChar char="•"/>
            </a:pPr>
            <a:r>
              <a:rPr lang="en-US" sz="2000">
                <a:solidFill>
                  <a:schemeClr val="tx1"/>
                </a:solidFill>
                <a:latin typeface="+mn-lt"/>
                <a:cs typeface="+mn-cs"/>
              </a:rPr>
              <a:t>Replicate on-premises VMware VMs, Hyper-V VMs managed by System Center VMM, and physical servers to a secondary site</a:t>
            </a:r>
          </a:p>
        </p:txBody>
      </p:sp>
    </p:spTree>
    <p:extLst>
      <p:ext uri="{BB962C8B-B14F-4D97-AF65-F5344CB8AC3E}">
        <p14:creationId xmlns:p14="http://schemas.microsoft.com/office/powerpoint/2010/main" val="135479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CC725D-5CD4-4967-8E4E-573F69ECFBD9}"/>
              </a:ext>
            </a:extLst>
          </p:cNvPr>
          <p:cNvSpPr/>
          <p:nvPr/>
        </p:nvSpPr>
        <p:spPr>
          <a:xfrm>
            <a:off x="0" y="2034073"/>
            <a:ext cx="12192000" cy="376956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A367AE-FD2B-4A73-AB02-A45F1EBE2FD0}"/>
              </a:ext>
            </a:extLst>
          </p:cNvPr>
          <p:cNvSpPr>
            <a:spLocks noGrp="1"/>
          </p:cNvSpPr>
          <p:nvPr>
            <p:ph type="title"/>
          </p:nvPr>
        </p:nvSpPr>
        <p:spPr>
          <a:xfrm>
            <a:off x="269241" y="289957"/>
            <a:ext cx="11655840" cy="899537"/>
          </a:xfrm>
        </p:spPr>
        <p:txBody>
          <a:bodyPr/>
          <a:lstStyle/>
          <a:p>
            <a:r>
              <a:rPr lang="en-US" dirty="0"/>
              <a:t>Achieve Near-zero Application Data Loss</a:t>
            </a:r>
          </a:p>
        </p:txBody>
      </p:sp>
      <p:grpSp>
        <p:nvGrpSpPr>
          <p:cNvPr id="17" name="Group 16">
            <a:extLst>
              <a:ext uri="{FF2B5EF4-FFF2-40B4-BE49-F238E27FC236}">
                <a16:creationId xmlns:a16="http://schemas.microsoft.com/office/drawing/2014/main" id="{43B32951-1408-41DA-8D0F-B07C89C20F84}"/>
              </a:ext>
            </a:extLst>
          </p:cNvPr>
          <p:cNvGrpSpPr/>
          <p:nvPr/>
        </p:nvGrpSpPr>
        <p:grpSpPr>
          <a:xfrm>
            <a:off x="230731" y="2236619"/>
            <a:ext cx="2614570" cy="3110376"/>
            <a:chOff x="235357" y="2280971"/>
            <a:chExt cx="2666998" cy="3172746"/>
          </a:xfrm>
        </p:grpSpPr>
        <p:pic>
          <p:nvPicPr>
            <p:cNvPr id="5" name="Graphic 4" descr="Gauge">
              <a:extLst>
                <a:ext uri="{FF2B5EF4-FFF2-40B4-BE49-F238E27FC236}">
                  <a16:creationId xmlns:a16="http://schemas.microsoft.com/office/drawing/2014/main" id="{009029E2-E9A2-46AF-9C98-18117887B0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687" y="2280971"/>
              <a:ext cx="2100338" cy="2100338"/>
            </a:xfrm>
            <a:prstGeom prst="rect">
              <a:avLst/>
            </a:prstGeom>
          </p:spPr>
        </p:pic>
        <p:sp>
          <p:nvSpPr>
            <p:cNvPr id="239" name="TextBox 238">
              <a:extLst>
                <a:ext uri="{FF2B5EF4-FFF2-40B4-BE49-F238E27FC236}">
                  <a16:creationId xmlns:a16="http://schemas.microsoft.com/office/drawing/2014/main" id="{099A860F-7511-48C4-ACC2-5FBDE029414F}"/>
                </a:ext>
              </a:extLst>
            </p:cNvPr>
            <p:cNvSpPr txBox="1"/>
            <p:nvPr/>
          </p:nvSpPr>
          <p:spPr>
            <a:xfrm>
              <a:off x="235357" y="4382655"/>
              <a:ext cx="2666998" cy="1071062"/>
            </a:xfrm>
            <a:prstGeom prst="rect">
              <a:avLst/>
            </a:prstGeom>
            <a:noFill/>
          </p:spPr>
          <p:txBody>
            <a:bodyPr wrap="square" lIns="179285" tIns="143428" rIns="179285" bIns="143428" rtlCol="0">
              <a:spAutoFit/>
            </a:bodyPr>
            <a:lstStyle/>
            <a:p>
              <a:pPr algn="ctr">
                <a:lnSpc>
                  <a:spcPct val="90000"/>
                </a:lnSpc>
                <a:spcAft>
                  <a:spcPts val="588"/>
                </a:spcAft>
              </a:pPr>
              <a:r>
                <a:rPr lang="en-US" sz="2745" dirty="0">
                  <a:gradFill>
                    <a:gsLst>
                      <a:gs pos="2917">
                        <a:schemeClr val="tx1"/>
                      </a:gs>
                      <a:gs pos="30000">
                        <a:schemeClr val="tx1"/>
                      </a:gs>
                    </a:gsLst>
                    <a:lin ang="5400000" scaled="0"/>
                  </a:gradFill>
                </a:rPr>
                <a:t>Periodic DR Testing</a:t>
              </a:r>
            </a:p>
          </p:txBody>
        </p:sp>
      </p:grpSp>
      <p:grpSp>
        <p:nvGrpSpPr>
          <p:cNvPr id="244" name="Group 243">
            <a:extLst>
              <a:ext uri="{FF2B5EF4-FFF2-40B4-BE49-F238E27FC236}">
                <a16:creationId xmlns:a16="http://schemas.microsoft.com/office/drawing/2014/main" id="{A49ABC5C-73A5-4A79-8794-71EF45090A06}"/>
              </a:ext>
            </a:extLst>
          </p:cNvPr>
          <p:cNvGrpSpPr/>
          <p:nvPr/>
        </p:nvGrpSpPr>
        <p:grpSpPr>
          <a:xfrm>
            <a:off x="2638225" y="2221889"/>
            <a:ext cx="2614570" cy="3165737"/>
            <a:chOff x="2691126" y="2265945"/>
            <a:chExt cx="2666998" cy="3229217"/>
          </a:xfrm>
        </p:grpSpPr>
        <p:pic>
          <p:nvPicPr>
            <p:cNvPr id="15" name="Graphic 14" descr="Megaphone">
              <a:extLst>
                <a:ext uri="{FF2B5EF4-FFF2-40B4-BE49-F238E27FC236}">
                  <a16:creationId xmlns:a16="http://schemas.microsoft.com/office/drawing/2014/main" id="{BE0EB3AF-83A3-421E-A587-4ED84C3968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54837" y="2265945"/>
              <a:ext cx="2103120" cy="2103120"/>
            </a:xfrm>
            <a:prstGeom prst="rect">
              <a:avLst/>
            </a:prstGeom>
          </p:spPr>
        </p:pic>
        <p:sp>
          <p:nvSpPr>
            <p:cNvPr id="240" name="TextBox 239">
              <a:extLst>
                <a:ext uri="{FF2B5EF4-FFF2-40B4-BE49-F238E27FC236}">
                  <a16:creationId xmlns:a16="http://schemas.microsoft.com/office/drawing/2014/main" id="{2094986B-8372-4E98-B661-15315BE5AD92}"/>
                </a:ext>
              </a:extLst>
            </p:cNvPr>
            <p:cNvSpPr txBox="1"/>
            <p:nvPr/>
          </p:nvSpPr>
          <p:spPr>
            <a:xfrm>
              <a:off x="2691126" y="4347155"/>
              <a:ext cx="2666998" cy="1148007"/>
            </a:xfrm>
            <a:prstGeom prst="rect">
              <a:avLst/>
            </a:prstGeom>
            <a:noFill/>
          </p:spPr>
          <p:txBody>
            <a:bodyPr wrap="square" lIns="179285" tIns="143428" rIns="179285" bIns="143428" rtlCol="0">
              <a:spAutoFit/>
            </a:bodyPr>
            <a:lstStyle/>
            <a:p>
              <a:pPr algn="ctr">
                <a:lnSpc>
                  <a:spcPct val="90000"/>
                </a:lnSpc>
                <a:spcAft>
                  <a:spcPts val="588"/>
                </a:spcAft>
              </a:pPr>
              <a:r>
                <a:rPr lang="en-US" sz="2745" dirty="0">
                  <a:gradFill>
                    <a:gsLst>
                      <a:gs pos="2917">
                        <a:schemeClr val="tx1"/>
                      </a:gs>
                      <a:gs pos="30000">
                        <a:schemeClr val="tx1"/>
                      </a:gs>
                    </a:gsLst>
                    <a:lin ang="5400000" scaled="0"/>
                  </a:gradFill>
                </a:rPr>
                <a:t>Invoke </a:t>
              </a:r>
            </a:p>
            <a:p>
              <a:pPr algn="ctr">
                <a:lnSpc>
                  <a:spcPct val="90000"/>
                </a:lnSpc>
                <a:spcAft>
                  <a:spcPts val="588"/>
                </a:spcAft>
              </a:pPr>
              <a:r>
                <a:rPr lang="en-US" sz="2745" dirty="0">
                  <a:gradFill>
                    <a:gsLst>
                      <a:gs pos="2917">
                        <a:schemeClr val="tx1"/>
                      </a:gs>
                      <a:gs pos="30000">
                        <a:schemeClr val="tx1"/>
                      </a:gs>
                    </a:gsLst>
                    <a:lin ang="5400000" scaled="0"/>
                  </a:gradFill>
                </a:rPr>
                <a:t>BCP</a:t>
              </a:r>
            </a:p>
          </p:txBody>
        </p:sp>
      </p:grpSp>
      <p:grpSp>
        <p:nvGrpSpPr>
          <p:cNvPr id="245" name="Group 244">
            <a:extLst>
              <a:ext uri="{FF2B5EF4-FFF2-40B4-BE49-F238E27FC236}">
                <a16:creationId xmlns:a16="http://schemas.microsoft.com/office/drawing/2014/main" id="{3910ECC8-35A5-4F90-87C8-AB58418590C6}"/>
              </a:ext>
            </a:extLst>
          </p:cNvPr>
          <p:cNvGrpSpPr/>
          <p:nvPr/>
        </p:nvGrpSpPr>
        <p:grpSpPr>
          <a:xfrm>
            <a:off x="4789876" y="2521372"/>
            <a:ext cx="2614570" cy="2824304"/>
            <a:chOff x="4885922" y="2571434"/>
            <a:chExt cx="2666998" cy="2880937"/>
          </a:xfrm>
        </p:grpSpPr>
        <p:sp>
          <p:nvSpPr>
            <p:cNvPr id="230" name="Freeform 66">
              <a:extLst>
                <a:ext uri="{FF2B5EF4-FFF2-40B4-BE49-F238E27FC236}">
                  <a16:creationId xmlns:a16="http://schemas.microsoft.com/office/drawing/2014/main" id="{2E2ED269-803B-425C-88B5-85BC4F3A56A4}"/>
                </a:ext>
              </a:extLst>
            </p:cNvPr>
            <p:cNvSpPr>
              <a:spLocks noEditPoints="1"/>
            </p:cNvSpPr>
            <p:nvPr/>
          </p:nvSpPr>
          <p:spPr bwMode="auto">
            <a:xfrm>
              <a:off x="5342891" y="2571434"/>
              <a:ext cx="1554480" cy="1554480"/>
            </a:xfrm>
            <a:custGeom>
              <a:avLst/>
              <a:gdLst>
                <a:gd name="T0" fmla="*/ 52 w 122"/>
                <a:gd name="T1" fmla="*/ 9 h 126"/>
                <a:gd name="T2" fmla="*/ 61 w 122"/>
                <a:gd name="T3" fmla="*/ 0 h 126"/>
                <a:gd name="T4" fmla="*/ 70 w 122"/>
                <a:gd name="T5" fmla="*/ 9 h 126"/>
                <a:gd name="T6" fmla="*/ 70 w 122"/>
                <a:gd name="T7" fmla="*/ 65 h 126"/>
                <a:gd name="T8" fmla="*/ 61 w 122"/>
                <a:gd name="T9" fmla="*/ 74 h 126"/>
                <a:gd name="T10" fmla="*/ 52 w 122"/>
                <a:gd name="T11" fmla="*/ 65 h 126"/>
                <a:gd name="T12" fmla="*/ 52 w 122"/>
                <a:gd name="T13" fmla="*/ 9 h 126"/>
                <a:gd name="T14" fmla="*/ 104 w 122"/>
                <a:gd name="T15" fmla="*/ 108 h 126"/>
                <a:gd name="T16" fmla="*/ 61 w 122"/>
                <a:gd name="T17" fmla="*/ 126 h 126"/>
                <a:gd name="T18" fmla="*/ 61 w 122"/>
                <a:gd name="T19" fmla="*/ 126 h 126"/>
                <a:gd name="T20" fmla="*/ 18 w 122"/>
                <a:gd name="T21" fmla="*/ 108 h 126"/>
                <a:gd name="T22" fmla="*/ 0 w 122"/>
                <a:gd name="T23" fmla="*/ 65 h 126"/>
                <a:gd name="T24" fmla="*/ 18 w 122"/>
                <a:gd name="T25" fmla="*/ 22 h 126"/>
                <a:gd name="T26" fmla="*/ 31 w 122"/>
                <a:gd name="T27" fmla="*/ 22 h 126"/>
                <a:gd name="T28" fmla="*/ 31 w 122"/>
                <a:gd name="T29" fmla="*/ 35 h 126"/>
                <a:gd name="T30" fmla="*/ 19 w 122"/>
                <a:gd name="T31" fmla="*/ 65 h 126"/>
                <a:gd name="T32" fmla="*/ 31 w 122"/>
                <a:gd name="T33" fmla="*/ 95 h 126"/>
                <a:gd name="T34" fmla="*/ 61 w 122"/>
                <a:gd name="T35" fmla="*/ 107 h 126"/>
                <a:gd name="T36" fmla="*/ 91 w 122"/>
                <a:gd name="T37" fmla="*/ 95 h 126"/>
                <a:gd name="T38" fmla="*/ 103 w 122"/>
                <a:gd name="T39" fmla="*/ 65 h 126"/>
                <a:gd name="T40" fmla="*/ 91 w 122"/>
                <a:gd name="T41" fmla="*/ 35 h 126"/>
                <a:gd name="T42" fmla="*/ 91 w 122"/>
                <a:gd name="T43" fmla="*/ 22 h 126"/>
                <a:gd name="T44" fmla="*/ 104 w 122"/>
                <a:gd name="T45" fmla="*/ 22 h 126"/>
                <a:gd name="T46" fmla="*/ 122 w 122"/>
                <a:gd name="T47" fmla="*/ 65 h 126"/>
                <a:gd name="T48" fmla="*/ 104 w 122"/>
                <a:gd name="T49" fmla="*/ 10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126">
                  <a:moveTo>
                    <a:pt x="52" y="9"/>
                  </a:moveTo>
                  <a:cubicBezTo>
                    <a:pt x="52" y="4"/>
                    <a:pt x="56" y="0"/>
                    <a:pt x="61" y="0"/>
                  </a:cubicBezTo>
                  <a:cubicBezTo>
                    <a:pt x="66" y="0"/>
                    <a:pt x="70" y="4"/>
                    <a:pt x="70" y="9"/>
                  </a:cubicBezTo>
                  <a:cubicBezTo>
                    <a:pt x="70" y="65"/>
                    <a:pt x="70" y="65"/>
                    <a:pt x="70" y="65"/>
                  </a:cubicBezTo>
                  <a:cubicBezTo>
                    <a:pt x="70" y="70"/>
                    <a:pt x="66" y="74"/>
                    <a:pt x="61" y="74"/>
                  </a:cubicBezTo>
                  <a:cubicBezTo>
                    <a:pt x="56" y="74"/>
                    <a:pt x="52" y="70"/>
                    <a:pt x="52" y="65"/>
                  </a:cubicBezTo>
                  <a:lnTo>
                    <a:pt x="52" y="9"/>
                  </a:lnTo>
                  <a:close/>
                  <a:moveTo>
                    <a:pt x="104" y="108"/>
                  </a:moveTo>
                  <a:cubicBezTo>
                    <a:pt x="92" y="120"/>
                    <a:pt x="77" y="126"/>
                    <a:pt x="61" y="126"/>
                  </a:cubicBezTo>
                  <a:cubicBezTo>
                    <a:pt x="61" y="126"/>
                    <a:pt x="61" y="126"/>
                    <a:pt x="61" y="126"/>
                  </a:cubicBezTo>
                  <a:cubicBezTo>
                    <a:pt x="46" y="126"/>
                    <a:pt x="30" y="120"/>
                    <a:pt x="18" y="108"/>
                  </a:cubicBezTo>
                  <a:cubicBezTo>
                    <a:pt x="6" y="96"/>
                    <a:pt x="0" y="81"/>
                    <a:pt x="0" y="65"/>
                  </a:cubicBezTo>
                  <a:cubicBezTo>
                    <a:pt x="0" y="50"/>
                    <a:pt x="6" y="34"/>
                    <a:pt x="18" y="22"/>
                  </a:cubicBezTo>
                  <a:cubicBezTo>
                    <a:pt x="22" y="18"/>
                    <a:pt x="28" y="18"/>
                    <a:pt x="31" y="22"/>
                  </a:cubicBezTo>
                  <a:cubicBezTo>
                    <a:pt x="35" y="26"/>
                    <a:pt x="35" y="32"/>
                    <a:pt x="31" y="35"/>
                  </a:cubicBezTo>
                  <a:cubicBezTo>
                    <a:pt x="23" y="43"/>
                    <a:pt x="19" y="54"/>
                    <a:pt x="19" y="65"/>
                  </a:cubicBezTo>
                  <a:cubicBezTo>
                    <a:pt x="19" y="76"/>
                    <a:pt x="23" y="87"/>
                    <a:pt x="31" y="95"/>
                  </a:cubicBezTo>
                  <a:cubicBezTo>
                    <a:pt x="39" y="103"/>
                    <a:pt x="50" y="107"/>
                    <a:pt x="61" y="107"/>
                  </a:cubicBezTo>
                  <a:cubicBezTo>
                    <a:pt x="72" y="107"/>
                    <a:pt x="83" y="103"/>
                    <a:pt x="91" y="95"/>
                  </a:cubicBezTo>
                  <a:cubicBezTo>
                    <a:pt x="99" y="87"/>
                    <a:pt x="103" y="76"/>
                    <a:pt x="103" y="65"/>
                  </a:cubicBezTo>
                  <a:cubicBezTo>
                    <a:pt x="103" y="54"/>
                    <a:pt x="99" y="43"/>
                    <a:pt x="91" y="35"/>
                  </a:cubicBezTo>
                  <a:cubicBezTo>
                    <a:pt x="87" y="32"/>
                    <a:pt x="87" y="26"/>
                    <a:pt x="91" y="22"/>
                  </a:cubicBezTo>
                  <a:cubicBezTo>
                    <a:pt x="95" y="18"/>
                    <a:pt x="101" y="18"/>
                    <a:pt x="104" y="22"/>
                  </a:cubicBezTo>
                  <a:cubicBezTo>
                    <a:pt x="116" y="34"/>
                    <a:pt x="122" y="50"/>
                    <a:pt x="122" y="65"/>
                  </a:cubicBezTo>
                  <a:cubicBezTo>
                    <a:pt x="122" y="81"/>
                    <a:pt x="116" y="96"/>
                    <a:pt x="104" y="108"/>
                  </a:cubicBezTo>
                  <a:close/>
                </a:path>
              </a:pathLst>
            </a:custGeom>
            <a:solidFill>
              <a:schemeClr val="bg1"/>
            </a:solidFill>
            <a:ln w="38100">
              <a:solidFill>
                <a:schemeClr val="accent1"/>
              </a:solidFill>
            </a:ln>
          </p:spPr>
          <p:txBody>
            <a:bodyPr vert="horz" wrap="square" lIns="89642" tIns="44821" rIns="89642" bIns="44821" numCol="1" anchor="t" anchorCtr="0" compatLnSpc="1">
              <a:prstTxWarp prst="textNoShape">
                <a:avLst/>
              </a:prstTxWarp>
            </a:bodyPr>
            <a:lstStyle/>
            <a:p>
              <a:endParaRPr lang="en-US" sz="1765"/>
            </a:p>
          </p:txBody>
        </p:sp>
        <p:sp>
          <p:nvSpPr>
            <p:cNvPr id="241" name="TextBox 240">
              <a:extLst>
                <a:ext uri="{FF2B5EF4-FFF2-40B4-BE49-F238E27FC236}">
                  <a16:creationId xmlns:a16="http://schemas.microsoft.com/office/drawing/2014/main" id="{10905021-DB87-4E87-AE25-BFCFE38AA413}"/>
                </a:ext>
              </a:extLst>
            </p:cNvPr>
            <p:cNvSpPr txBox="1"/>
            <p:nvPr/>
          </p:nvSpPr>
          <p:spPr>
            <a:xfrm>
              <a:off x="4885922" y="4381309"/>
              <a:ext cx="2666998" cy="1071062"/>
            </a:xfrm>
            <a:prstGeom prst="rect">
              <a:avLst/>
            </a:prstGeom>
            <a:noFill/>
          </p:spPr>
          <p:txBody>
            <a:bodyPr wrap="square" lIns="179285" tIns="143428" rIns="179285" bIns="143428" rtlCol="0">
              <a:spAutoFit/>
            </a:bodyPr>
            <a:lstStyle/>
            <a:p>
              <a:pPr algn="ctr">
                <a:lnSpc>
                  <a:spcPct val="90000"/>
                </a:lnSpc>
                <a:spcAft>
                  <a:spcPts val="588"/>
                </a:spcAft>
              </a:pPr>
              <a:r>
                <a:rPr lang="en-US" sz="2745" dirty="0">
                  <a:gradFill>
                    <a:gsLst>
                      <a:gs pos="2917">
                        <a:schemeClr val="tx1"/>
                      </a:gs>
                      <a:gs pos="30000">
                        <a:schemeClr val="tx1"/>
                      </a:gs>
                    </a:gsLst>
                    <a:lin ang="5400000" scaled="0"/>
                  </a:gradFill>
                </a:rPr>
                <a:t>Take App Offline</a:t>
              </a:r>
            </a:p>
          </p:txBody>
        </p:sp>
      </p:grpSp>
      <p:grpSp>
        <p:nvGrpSpPr>
          <p:cNvPr id="246" name="Group 245">
            <a:extLst>
              <a:ext uri="{FF2B5EF4-FFF2-40B4-BE49-F238E27FC236}">
                <a16:creationId xmlns:a16="http://schemas.microsoft.com/office/drawing/2014/main" id="{7DC18323-BE73-45E6-AB17-5FA10AD4750D}"/>
              </a:ext>
            </a:extLst>
          </p:cNvPr>
          <p:cNvGrpSpPr/>
          <p:nvPr/>
        </p:nvGrpSpPr>
        <p:grpSpPr>
          <a:xfrm>
            <a:off x="7167768" y="2226301"/>
            <a:ext cx="2614570" cy="3085892"/>
            <a:chOff x="7311496" y="2270446"/>
            <a:chExt cx="2666998" cy="3147771"/>
          </a:xfrm>
        </p:grpSpPr>
        <p:pic>
          <p:nvPicPr>
            <p:cNvPr id="13" name="Graphic 12" descr="Send">
              <a:extLst>
                <a:ext uri="{FF2B5EF4-FFF2-40B4-BE49-F238E27FC236}">
                  <a16:creationId xmlns:a16="http://schemas.microsoft.com/office/drawing/2014/main" id="{26C68008-9AB2-4908-BCF9-EB2DD1B18C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2339" y="2270446"/>
              <a:ext cx="2103120" cy="2103120"/>
            </a:xfrm>
            <a:prstGeom prst="rect">
              <a:avLst/>
            </a:prstGeom>
          </p:spPr>
        </p:pic>
        <p:sp>
          <p:nvSpPr>
            <p:cNvPr id="242" name="TextBox 241">
              <a:extLst>
                <a:ext uri="{FF2B5EF4-FFF2-40B4-BE49-F238E27FC236}">
                  <a16:creationId xmlns:a16="http://schemas.microsoft.com/office/drawing/2014/main" id="{E5F2146A-42CE-4BE8-9399-A53BC6438DD8}"/>
                </a:ext>
              </a:extLst>
            </p:cNvPr>
            <p:cNvSpPr txBox="1"/>
            <p:nvPr/>
          </p:nvSpPr>
          <p:spPr>
            <a:xfrm>
              <a:off x="7311496" y="4347155"/>
              <a:ext cx="2666998" cy="1071062"/>
            </a:xfrm>
            <a:prstGeom prst="rect">
              <a:avLst/>
            </a:prstGeom>
            <a:noFill/>
          </p:spPr>
          <p:txBody>
            <a:bodyPr wrap="square" lIns="179285" tIns="143428" rIns="179285" bIns="143428" rtlCol="0">
              <a:spAutoFit/>
            </a:bodyPr>
            <a:lstStyle/>
            <a:p>
              <a:pPr algn="ctr">
                <a:lnSpc>
                  <a:spcPct val="90000"/>
                </a:lnSpc>
                <a:spcAft>
                  <a:spcPts val="588"/>
                </a:spcAft>
              </a:pPr>
              <a:r>
                <a:rPr lang="en-US" sz="2745" dirty="0">
                  <a:gradFill>
                    <a:gsLst>
                      <a:gs pos="2917">
                        <a:schemeClr val="tx1"/>
                      </a:gs>
                      <a:gs pos="30000">
                        <a:schemeClr val="tx1"/>
                      </a:gs>
                    </a:gsLst>
                    <a:lin ang="5400000" scaled="0"/>
                  </a:gradFill>
                </a:rPr>
                <a:t>Failover to Azure</a:t>
              </a:r>
            </a:p>
          </p:txBody>
        </p:sp>
      </p:grpSp>
      <p:grpSp>
        <p:nvGrpSpPr>
          <p:cNvPr id="247" name="Group 246">
            <a:extLst>
              <a:ext uri="{FF2B5EF4-FFF2-40B4-BE49-F238E27FC236}">
                <a16:creationId xmlns:a16="http://schemas.microsoft.com/office/drawing/2014/main" id="{83AB2149-10B6-4488-A8BE-5231C2A60563}"/>
              </a:ext>
            </a:extLst>
          </p:cNvPr>
          <p:cNvGrpSpPr/>
          <p:nvPr/>
        </p:nvGrpSpPr>
        <p:grpSpPr>
          <a:xfrm>
            <a:off x="9106762" y="2521372"/>
            <a:ext cx="2614570" cy="2867242"/>
            <a:chOff x="9289371" y="2571434"/>
            <a:chExt cx="2666998" cy="2924736"/>
          </a:xfrm>
        </p:grpSpPr>
        <p:grpSp>
          <p:nvGrpSpPr>
            <p:cNvPr id="231" name="Group 230">
              <a:extLst>
                <a:ext uri="{FF2B5EF4-FFF2-40B4-BE49-F238E27FC236}">
                  <a16:creationId xmlns:a16="http://schemas.microsoft.com/office/drawing/2014/main" id="{8581FF87-5C20-49DF-927D-E236A8E4CF1C}"/>
                </a:ext>
              </a:extLst>
            </p:cNvPr>
            <p:cNvGrpSpPr/>
            <p:nvPr/>
          </p:nvGrpSpPr>
          <p:grpSpPr>
            <a:xfrm>
              <a:off x="9834311" y="2571434"/>
              <a:ext cx="1554480" cy="1554480"/>
              <a:chOff x="7380293" y="1500189"/>
              <a:chExt cx="654048" cy="633412"/>
            </a:xfrm>
          </p:grpSpPr>
          <p:sp>
            <p:nvSpPr>
              <p:cNvPr id="232" name="Freeform 428">
                <a:extLst>
                  <a:ext uri="{FF2B5EF4-FFF2-40B4-BE49-F238E27FC236}">
                    <a16:creationId xmlns:a16="http://schemas.microsoft.com/office/drawing/2014/main" id="{2E151DB5-52D5-4AA2-8689-EF22B12585C4}"/>
                  </a:ext>
                </a:extLst>
              </p:cNvPr>
              <p:cNvSpPr>
                <a:spLocks noEditPoints="1"/>
              </p:cNvSpPr>
              <p:nvPr/>
            </p:nvSpPr>
            <p:spPr bwMode="auto">
              <a:xfrm>
                <a:off x="7523170" y="1676403"/>
                <a:ext cx="377825" cy="255588"/>
              </a:xfrm>
              <a:custGeom>
                <a:avLst/>
                <a:gdLst>
                  <a:gd name="T0" fmla="*/ 95 w 110"/>
                  <a:gd name="T1" fmla="*/ 33 h 75"/>
                  <a:gd name="T2" fmla="*/ 96 w 110"/>
                  <a:gd name="T3" fmla="*/ 26 h 75"/>
                  <a:gd name="T4" fmla="*/ 70 w 110"/>
                  <a:gd name="T5" fmla="*/ 0 h 75"/>
                  <a:gd name="T6" fmla="*/ 46 w 110"/>
                  <a:gd name="T7" fmla="*/ 16 h 75"/>
                  <a:gd name="T8" fmla="*/ 32 w 110"/>
                  <a:gd name="T9" fmla="*/ 9 h 75"/>
                  <a:gd name="T10" fmla="*/ 13 w 110"/>
                  <a:gd name="T11" fmla="*/ 28 h 75"/>
                  <a:gd name="T12" fmla="*/ 14 w 110"/>
                  <a:gd name="T13" fmla="*/ 33 h 75"/>
                  <a:gd name="T14" fmla="*/ 0 w 110"/>
                  <a:gd name="T15" fmla="*/ 53 h 75"/>
                  <a:gd name="T16" fmla="*/ 22 w 110"/>
                  <a:gd name="T17" fmla="*/ 75 h 75"/>
                  <a:gd name="T18" fmla="*/ 89 w 110"/>
                  <a:gd name="T19" fmla="*/ 75 h 75"/>
                  <a:gd name="T20" fmla="*/ 110 w 110"/>
                  <a:gd name="T21" fmla="*/ 53 h 75"/>
                  <a:gd name="T22" fmla="*/ 95 w 110"/>
                  <a:gd name="T23" fmla="*/ 33 h 75"/>
                  <a:gd name="T24" fmla="*/ 53 w 110"/>
                  <a:gd name="T25" fmla="*/ 31 h 75"/>
                  <a:gd name="T26" fmla="*/ 55 w 110"/>
                  <a:gd name="T27" fmla="*/ 29 h 75"/>
                  <a:gd name="T28" fmla="*/ 57 w 110"/>
                  <a:gd name="T29" fmla="*/ 31 h 75"/>
                  <a:gd name="T30" fmla="*/ 57 w 110"/>
                  <a:gd name="T31" fmla="*/ 44 h 75"/>
                  <a:gd name="T32" fmla="*/ 55 w 110"/>
                  <a:gd name="T33" fmla="*/ 47 h 75"/>
                  <a:gd name="T34" fmla="*/ 53 w 110"/>
                  <a:gd name="T35" fmla="*/ 44 h 75"/>
                  <a:gd name="T36" fmla="*/ 53 w 110"/>
                  <a:gd name="T37" fmla="*/ 31 h 75"/>
                  <a:gd name="T38" fmla="*/ 65 w 110"/>
                  <a:gd name="T39" fmla="*/ 54 h 75"/>
                  <a:gd name="T40" fmla="*/ 55 w 110"/>
                  <a:gd name="T41" fmla="*/ 59 h 75"/>
                  <a:gd name="T42" fmla="*/ 55 w 110"/>
                  <a:gd name="T43" fmla="*/ 59 h 75"/>
                  <a:gd name="T44" fmla="*/ 45 w 110"/>
                  <a:gd name="T45" fmla="*/ 54 h 75"/>
                  <a:gd name="T46" fmla="*/ 41 w 110"/>
                  <a:gd name="T47" fmla="*/ 44 h 75"/>
                  <a:gd name="T48" fmla="*/ 45 w 110"/>
                  <a:gd name="T49" fmla="*/ 34 h 75"/>
                  <a:gd name="T50" fmla="*/ 48 w 110"/>
                  <a:gd name="T51" fmla="*/ 34 h 75"/>
                  <a:gd name="T52" fmla="*/ 48 w 110"/>
                  <a:gd name="T53" fmla="*/ 37 h 75"/>
                  <a:gd name="T54" fmla="*/ 45 w 110"/>
                  <a:gd name="T55" fmla="*/ 44 h 75"/>
                  <a:gd name="T56" fmla="*/ 48 w 110"/>
                  <a:gd name="T57" fmla="*/ 51 h 75"/>
                  <a:gd name="T58" fmla="*/ 55 w 110"/>
                  <a:gd name="T59" fmla="*/ 54 h 75"/>
                  <a:gd name="T60" fmla="*/ 62 w 110"/>
                  <a:gd name="T61" fmla="*/ 51 h 75"/>
                  <a:gd name="T62" fmla="*/ 65 w 110"/>
                  <a:gd name="T63" fmla="*/ 44 h 75"/>
                  <a:gd name="T64" fmla="*/ 62 w 110"/>
                  <a:gd name="T65" fmla="*/ 37 h 75"/>
                  <a:gd name="T66" fmla="*/ 62 w 110"/>
                  <a:gd name="T67" fmla="*/ 34 h 75"/>
                  <a:gd name="T68" fmla="*/ 65 w 110"/>
                  <a:gd name="T69" fmla="*/ 34 h 75"/>
                  <a:gd name="T70" fmla="*/ 69 w 110"/>
                  <a:gd name="T71" fmla="*/ 44 h 75"/>
                  <a:gd name="T72" fmla="*/ 65 w 110"/>
                  <a:gd name="T73" fmla="*/ 5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0" h="75">
                    <a:moveTo>
                      <a:pt x="95" y="33"/>
                    </a:moveTo>
                    <a:cubicBezTo>
                      <a:pt x="96" y="30"/>
                      <a:pt x="96" y="28"/>
                      <a:pt x="96" y="26"/>
                    </a:cubicBezTo>
                    <a:cubicBezTo>
                      <a:pt x="96" y="12"/>
                      <a:pt x="84" y="0"/>
                      <a:pt x="70" y="0"/>
                    </a:cubicBezTo>
                    <a:cubicBezTo>
                      <a:pt x="59" y="0"/>
                      <a:pt x="50" y="6"/>
                      <a:pt x="46" y="16"/>
                    </a:cubicBezTo>
                    <a:cubicBezTo>
                      <a:pt x="42" y="12"/>
                      <a:pt x="37" y="9"/>
                      <a:pt x="32" y="9"/>
                    </a:cubicBezTo>
                    <a:cubicBezTo>
                      <a:pt x="22" y="9"/>
                      <a:pt x="13" y="18"/>
                      <a:pt x="13" y="28"/>
                    </a:cubicBezTo>
                    <a:cubicBezTo>
                      <a:pt x="13" y="30"/>
                      <a:pt x="14" y="31"/>
                      <a:pt x="14" y="33"/>
                    </a:cubicBezTo>
                    <a:cubicBezTo>
                      <a:pt x="6" y="36"/>
                      <a:pt x="0" y="44"/>
                      <a:pt x="0" y="53"/>
                    </a:cubicBezTo>
                    <a:cubicBezTo>
                      <a:pt x="0" y="65"/>
                      <a:pt x="10" y="75"/>
                      <a:pt x="22" y="75"/>
                    </a:cubicBezTo>
                    <a:cubicBezTo>
                      <a:pt x="89" y="75"/>
                      <a:pt x="89" y="75"/>
                      <a:pt x="89" y="75"/>
                    </a:cubicBezTo>
                    <a:cubicBezTo>
                      <a:pt x="101" y="75"/>
                      <a:pt x="110" y="65"/>
                      <a:pt x="110" y="53"/>
                    </a:cubicBezTo>
                    <a:cubicBezTo>
                      <a:pt x="110" y="44"/>
                      <a:pt x="104" y="35"/>
                      <a:pt x="95" y="33"/>
                    </a:cubicBezTo>
                    <a:close/>
                    <a:moveTo>
                      <a:pt x="53" y="31"/>
                    </a:moveTo>
                    <a:cubicBezTo>
                      <a:pt x="53" y="30"/>
                      <a:pt x="54" y="29"/>
                      <a:pt x="55" y="29"/>
                    </a:cubicBezTo>
                    <a:cubicBezTo>
                      <a:pt x="56" y="29"/>
                      <a:pt x="57" y="30"/>
                      <a:pt x="57" y="31"/>
                    </a:cubicBezTo>
                    <a:cubicBezTo>
                      <a:pt x="57" y="44"/>
                      <a:pt x="57" y="44"/>
                      <a:pt x="57" y="44"/>
                    </a:cubicBezTo>
                    <a:cubicBezTo>
                      <a:pt x="57" y="46"/>
                      <a:pt x="56" y="47"/>
                      <a:pt x="55" y="47"/>
                    </a:cubicBezTo>
                    <a:cubicBezTo>
                      <a:pt x="54" y="47"/>
                      <a:pt x="53" y="46"/>
                      <a:pt x="53" y="44"/>
                    </a:cubicBezTo>
                    <a:lnTo>
                      <a:pt x="53" y="31"/>
                    </a:lnTo>
                    <a:close/>
                    <a:moveTo>
                      <a:pt x="65" y="54"/>
                    </a:moveTo>
                    <a:cubicBezTo>
                      <a:pt x="62" y="57"/>
                      <a:pt x="59" y="59"/>
                      <a:pt x="55" y="59"/>
                    </a:cubicBezTo>
                    <a:cubicBezTo>
                      <a:pt x="55" y="59"/>
                      <a:pt x="55" y="59"/>
                      <a:pt x="55" y="59"/>
                    </a:cubicBezTo>
                    <a:cubicBezTo>
                      <a:pt x="51" y="59"/>
                      <a:pt x="48" y="57"/>
                      <a:pt x="45" y="54"/>
                    </a:cubicBezTo>
                    <a:cubicBezTo>
                      <a:pt x="42" y="52"/>
                      <a:pt x="41" y="48"/>
                      <a:pt x="41" y="44"/>
                    </a:cubicBezTo>
                    <a:cubicBezTo>
                      <a:pt x="41" y="41"/>
                      <a:pt x="42" y="37"/>
                      <a:pt x="45" y="34"/>
                    </a:cubicBezTo>
                    <a:cubicBezTo>
                      <a:pt x="46" y="34"/>
                      <a:pt x="47" y="34"/>
                      <a:pt x="48" y="34"/>
                    </a:cubicBezTo>
                    <a:cubicBezTo>
                      <a:pt x="49" y="35"/>
                      <a:pt x="49" y="37"/>
                      <a:pt x="48" y="37"/>
                    </a:cubicBezTo>
                    <a:cubicBezTo>
                      <a:pt x="46" y="39"/>
                      <a:pt x="45" y="42"/>
                      <a:pt x="45" y="44"/>
                    </a:cubicBezTo>
                    <a:cubicBezTo>
                      <a:pt x="45" y="47"/>
                      <a:pt x="46" y="49"/>
                      <a:pt x="48" y="51"/>
                    </a:cubicBezTo>
                    <a:cubicBezTo>
                      <a:pt x="50" y="53"/>
                      <a:pt x="53" y="54"/>
                      <a:pt x="55" y="54"/>
                    </a:cubicBezTo>
                    <a:cubicBezTo>
                      <a:pt x="58" y="54"/>
                      <a:pt x="60" y="53"/>
                      <a:pt x="62" y="51"/>
                    </a:cubicBezTo>
                    <a:cubicBezTo>
                      <a:pt x="64" y="49"/>
                      <a:pt x="65" y="47"/>
                      <a:pt x="65" y="44"/>
                    </a:cubicBezTo>
                    <a:cubicBezTo>
                      <a:pt x="65" y="42"/>
                      <a:pt x="64" y="39"/>
                      <a:pt x="62" y="37"/>
                    </a:cubicBezTo>
                    <a:cubicBezTo>
                      <a:pt x="61" y="37"/>
                      <a:pt x="61" y="35"/>
                      <a:pt x="62" y="34"/>
                    </a:cubicBezTo>
                    <a:cubicBezTo>
                      <a:pt x="63" y="34"/>
                      <a:pt x="64" y="34"/>
                      <a:pt x="65" y="34"/>
                    </a:cubicBezTo>
                    <a:cubicBezTo>
                      <a:pt x="68" y="37"/>
                      <a:pt x="69" y="41"/>
                      <a:pt x="69" y="44"/>
                    </a:cubicBezTo>
                    <a:cubicBezTo>
                      <a:pt x="69" y="48"/>
                      <a:pt x="68" y="52"/>
                      <a:pt x="65" y="54"/>
                    </a:cubicBezTo>
                    <a:close/>
                  </a:path>
                </a:pathLst>
              </a:custGeom>
              <a:solidFill>
                <a:srgbClr val="00B050"/>
              </a:solidFill>
              <a:ln w="12700">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33" name="Freeform 429">
                <a:extLst>
                  <a:ext uri="{FF2B5EF4-FFF2-40B4-BE49-F238E27FC236}">
                    <a16:creationId xmlns:a16="http://schemas.microsoft.com/office/drawing/2014/main" id="{F9B9976B-01D9-4308-B68E-E001C0CB44E6}"/>
                  </a:ext>
                </a:extLst>
              </p:cNvPr>
              <p:cNvSpPr>
                <a:spLocks/>
              </p:cNvSpPr>
              <p:nvPr/>
            </p:nvSpPr>
            <p:spPr bwMode="auto">
              <a:xfrm>
                <a:off x="7721607" y="1500191"/>
                <a:ext cx="260350" cy="180975"/>
              </a:xfrm>
              <a:custGeom>
                <a:avLst/>
                <a:gdLst>
                  <a:gd name="T0" fmla="*/ 62 w 76"/>
                  <a:gd name="T1" fmla="*/ 53 h 53"/>
                  <a:gd name="T2" fmla="*/ 76 w 76"/>
                  <a:gd name="T3" fmla="*/ 46 h 53"/>
                  <a:gd name="T4" fmla="*/ 17 w 76"/>
                  <a:gd name="T5" fmla="*/ 3 h 53"/>
                  <a:gd name="T6" fmla="*/ 0 w 76"/>
                  <a:gd name="T7" fmla="*/ 0 h 53"/>
                  <a:gd name="T8" fmla="*/ 0 w 76"/>
                  <a:gd name="T9" fmla="*/ 15 h 53"/>
                  <a:gd name="T10" fmla="*/ 13 w 76"/>
                  <a:gd name="T11" fmla="*/ 17 h 53"/>
                  <a:gd name="T12" fmla="*/ 62 w 76"/>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6" h="53">
                    <a:moveTo>
                      <a:pt x="62" y="53"/>
                    </a:moveTo>
                    <a:cubicBezTo>
                      <a:pt x="76" y="46"/>
                      <a:pt x="76" y="46"/>
                      <a:pt x="76" y="46"/>
                    </a:cubicBezTo>
                    <a:cubicBezTo>
                      <a:pt x="63" y="25"/>
                      <a:pt x="43" y="9"/>
                      <a:pt x="17" y="3"/>
                    </a:cubicBezTo>
                    <a:cubicBezTo>
                      <a:pt x="11" y="1"/>
                      <a:pt x="5" y="0"/>
                      <a:pt x="0" y="0"/>
                    </a:cubicBezTo>
                    <a:cubicBezTo>
                      <a:pt x="0" y="15"/>
                      <a:pt x="0" y="15"/>
                      <a:pt x="0" y="15"/>
                    </a:cubicBezTo>
                    <a:cubicBezTo>
                      <a:pt x="4" y="15"/>
                      <a:pt x="9" y="16"/>
                      <a:pt x="13" y="17"/>
                    </a:cubicBezTo>
                    <a:cubicBezTo>
                      <a:pt x="35" y="22"/>
                      <a:pt x="52" y="35"/>
                      <a:pt x="62" y="53"/>
                    </a:cubicBezTo>
                    <a:close/>
                  </a:path>
                </a:pathLst>
              </a:custGeom>
              <a:solidFill>
                <a:srgbClr val="92D050"/>
              </a:solidFill>
              <a:ln w="12700">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34" name="Freeform 430">
                <a:extLst>
                  <a:ext uri="{FF2B5EF4-FFF2-40B4-BE49-F238E27FC236}">
                    <a16:creationId xmlns:a16="http://schemas.microsoft.com/office/drawing/2014/main" id="{02761CF3-460F-4307-8652-101C9A9ED37D}"/>
                  </a:ext>
                </a:extLst>
              </p:cNvPr>
              <p:cNvSpPr>
                <a:spLocks/>
              </p:cNvSpPr>
              <p:nvPr/>
            </p:nvSpPr>
            <p:spPr bwMode="auto">
              <a:xfrm>
                <a:off x="7380295" y="1666878"/>
                <a:ext cx="88900" cy="285750"/>
              </a:xfrm>
              <a:custGeom>
                <a:avLst/>
                <a:gdLst>
                  <a:gd name="T0" fmla="*/ 19 w 26"/>
                  <a:gd name="T1" fmla="*/ 26 h 84"/>
                  <a:gd name="T2" fmla="*/ 26 w 26"/>
                  <a:gd name="T3" fmla="*/ 7 h 84"/>
                  <a:gd name="T4" fmla="*/ 14 w 26"/>
                  <a:gd name="T5" fmla="*/ 0 h 84"/>
                  <a:gd name="T6" fmla="*/ 5 w 26"/>
                  <a:gd name="T7" fmla="*/ 23 h 84"/>
                  <a:gd name="T8" fmla="*/ 11 w 26"/>
                  <a:gd name="T9" fmla="*/ 84 h 84"/>
                  <a:gd name="T10" fmla="*/ 24 w 26"/>
                  <a:gd name="T11" fmla="*/ 77 h 84"/>
                  <a:gd name="T12" fmla="*/ 19 w 26"/>
                  <a:gd name="T13" fmla="*/ 26 h 84"/>
                </a:gdLst>
                <a:ahLst/>
                <a:cxnLst>
                  <a:cxn ang="0">
                    <a:pos x="T0" y="T1"/>
                  </a:cxn>
                  <a:cxn ang="0">
                    <a:pos x="T2" y="T3"/>
                  </a:cxn>
                  <a:cxn ang="0">
                    <a:pos x="T4" y="T5"/>
                  </a:cxn>
                  <a:cxn ang="0">
                    <a:pos x="T6" y="T7"/>
                  </a:cxn>
                  <a:cxn ang="0">
                    <a:pos x="T8" y="T9"/>
                  </a:cxn>
                  <a:cxn ang="0">
                    <a:pos x="T10" y="T11"/>
                  </a:cxn>
                  <a:cxn ang="0">
                    <a:pos x="T12" y="T13"/>
                  </a:cxn>
                </a:cxnLst>
                <a:rect l="0" t="0" r="r" b="b"/>
                <a:pathLst>
                  <a:path w="26" h="84">
                    <a:moveTo>
                      <a:pt x="19" y="26"/>
                    </a:moveTo>
                    <a:cubicBezTo>
                      <a:pt x="21" y="19"/>
                      <a:pt x="23" y="13"/>
                      <a:pt x="26" y="7"/>
                    </a:cubicBezTo>
                    <a:cubicBezTo>
                      <a:pt x="14" y="0"/>
                      <a:pt x="14" y="0"/>
                      <a:pt x="14" y="0"/>
                    </a:cubicBezTo>
                    <a:cubicBezTo>
                      <a:pt x="10" y="7"/>
                      <a:pt x="7" y="14"/>
                      <a:pt x="5" y="23"/>
                    </a:cubicBezTo>
                    <a:cubicBezTo>
                      <a:pt x="0" y="44"/>
                      <a:pt x="3" y="65"/>
                      <a:pt x="11" y="84"/>
                    </a:cubicBezTo>
                    <a:cubicBezTo>
                      <a:pt x="24" y="77"/>
                      <a:pt x="24" y="77"/>
                      <a:pt x="24" y="77"/>
                    </a:cubicBezTo>
                    <a:cubicBezTo>
                      <a:pt x="17" y="61"/>
                      <a:pt x="15" y="44"/>
                      <a:pt x="19" y="26"/>
                    </a:cubicBezTo>
                    <a:close/>
                  </a:path>
                </a:pathLst>
              </a:custGeom>
              <a:solidFill>
                <a:srgbClr val="92D050"/>
              </a:solidFill>
              <a:ln w="12700">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35" name="Freeform 431">
                <a:extLst>
                  <a:ext uri="{FF2B5EF4-FFF2-40B4-BE49-F238E27FC236}">
                    <a16:creationId xmlns:a16="http://schemas.microsoft.com/office/drawing/2014/main" id="{56CF7AB2-7997-457E-A396-DBB1A2DC6C97}"/>
                  </a:ext>
                </a:extLst>
              </p:cNvPr>
              <p:cNvSpPr>
                <a:spLocks/>
              </p:cNvSpPr>
              <p:nvPr/>
            </p:nvSpPr>
            <p:spPr bwMode="auto">
              <a:xfrm>
                <a:off x="7721607" y="1966916"/>
                <a:ext cx="250825" cy="166688"/>
              </a:xfrm>
              <a:custGeom>
                <a:avLst/>
                <a:gdLst>
                  <a:gd name="T0" fmla="*/ 0 w 73"/>
                  <a:gd name="T1" fmla="*/ 34 h 49"/>
                  <a:gd name="T2" fmla="*/ 0 w 73"/>
                  <a:gd name="T3" fmla="*/ 49 h 49"/>
                  <a:gd name="T4" fmla="*/ 73 w 73"/>
                  <a:gd name="T5" fmla="*/ 8 h 49"/>
                  <a:gd name="T6" fmla="*/ 60 w 73"/>
                  <a:gd name="T7" fmla="*/ 0 h 49"/>
                  <a:gd name="T8" fmla="*/ 0 w 73"/>
                  <a:gd name="T9" fmla="*/ 34 h 49"/>
                </a:gdLst>
                <a:ahLst/>
                <a:cxnLst>
                  <a:cxn ang="0">
                    <a:pos x="T0" y="T1"/>
                  </a:cxn>
                  <a:cxn ang="0">
                    <a:pos x="T2" y="T3"/>
                  </a:cxn>
                  <a:cxn ang="0">
                    <a:pos x="T4" y="T5"/>
                  </a:cxn>
                  <a:cxn ang="0">
                    <a:pos x="T6" y="T7"/>
                  </a:cxn>
                  <a:cxn ang="0">
                    <a:pos x="T8" y="T9"/>
                  </a:cxn>
                </a:cxnLst>
                <a:rect l="0" t="0" r="r" b="b"/>
                <a:pathLst>
                  <a:path w="73" h="49">
                    <a:moveTo>
                      <a:pt x="0" y="34"/>
                    </a:moveTo>
                    <a:cubicBezTo>
                      <a:pt x="0" y="49"/>
                      <a:pt x="0" y="49"/>
                      <a:pt x="0" y="49"/>
                    </a:cubicBezTo>
                    <a:cubicBezTo>
                      <a:pt x="29" y="48"/>
                      <a:pt x="57" y="32"/>
                      <a:pt x="73" y="8"/>
                    </a:cubicBezTo>
                    <a:cubicBezTo>
                      <a:pt x="60" y="0"/>
                      <a:pt x="60" y="0"/>
                      <a:pt x="60" y="0"/>
                    </a:cubicBezTo>
                    <a:cubicBezTo>
                      <a:pt x="46" y="20"/>
                      <a:pt x="24" y="33"/>
                      <a:pt x="0" y="34"/>
                    </a:cubicBezTo>
                    <a:close/>
                  </a:path>
                </a:pathLst>
              </a:custGeom>
              <a:solidFill>
                <a:srgbClr val="92D050"/>
              </a:solidFill>
              <a:ln w="12700">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36" name="Freeform 432">
                <a:extLst>
                  <a:ext uri="{FF2B5EF4-FFF2-40B4-BE49-F238E27FC236}">
                    <a16:creationId xmlns:a16="http://schemas.microsoft.com/office/drawing/2014/main" id="{9AF75C8B-41E5-47CE-A254-255D8D007092}"/>
                  </a:ext>
                </a:extLst>
              </p:cNvPr>
              <p:cNvSpPr>
                <a:spLocks/>
              </p:cNvSpPr>
              <p:nvPr/>
            </p:nvSpPr>
            <p:spPr bwMode="auto">
              <a:xfrm>
                <a:off x="7431095" y="1952629"/>
                <a:ext cx="260350" cy="180975"/>
              </a:xfrm>
              <a:custGeom>
                <a:avLst/>
                <a:gdLst>
                  <a:gd name="T0" fmla="*/ 13 w 76"/>
                  <a:gd name="T1" fmla="*/ 0 h 53"/>
                  <a:gd name="T2" fmla="*/ 0 w 76"/>
                  <a:gd name="T3" fmla="*/ 7 h 53"/>
                  <a:gd name="T4" fmla="*/ 59 w 76"/>
                  <a:gd name="T5" fmla="*/ 50 h 53"/>
                  <a:gd name="T6" fmla="*/ 76 w 76"/>
                  <a:gd name="T7" fmla="*/ 53 h 53"/>
                  <a:gd name="T8" fmla="*/ 76 w 76"/>
                  <a:gd name="T9" fmla="*/ 38 h 53"/>
                  <a:gd name="T10" fmla="*/ 62 w 76"/>
                  <a:gd name="T11" fmla="*/ 36 h 53"/>
                  <a:gd name="T12" fmla="*/ 13 w 76"/>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76" h="53">
                    <a:moveTo>
                      <a:pt x="13" y="0"/>
                    </a:moveTo>
                    <a:cubicBezTo>
                      <a:pt x="0" y="7"/>
                      <a:pt x="0" y="7"/>
                      <a:pt x="0" y="7"/>
                    </a:cubicBezTo>
                    <a:cubicBezTo>
                      <a:pt x="13" y="28"/>
                      <a:pt x="33" y="44"/>
                      <a:pt x="59" y="50"/>
                    </a:cubicBezTo>
                    <a:cubicBezTo>
                      <a:pt x="65" y="52"/>
                      <a:pt x="71" y="53"/>
                      <a:pt x="76" y="53"/>
                    </a:cubicBezTo>
                    <a:cubicBezTo>
                      <a:pt x="76" y="38"/>
                      <a:pt x="76" y="38"/>
                      <a:pt x="76" y="38"/>
                    </a:cubicBezTo>
                    <a:cubicBezTo>
                      <a:pt x="72" y="38"/>
                      <a:pt x="67" y="37"/>
                      <a:pt x="62" y="36"/>
                    </a:cubicBezTo>
                    <a:cubicBezTo>
                      <a:pt x="41" y="31"/>
                      <a:pt x="24" y="18"/>
                      <a:pt x="13" y="0"/>
                    </a:cubicBezTo>
                  </a:path>
                </a:pathLst>
              </a:custGeom>
              <a:solidFill>
                <a:srgbClr val="00B050"/>
              </a:solidFill>
              <a:ln w="12700">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37" name="Freeform 433">
                <a:extLst>
                  <a:ext uri="{FF2B5EF4-FFF2-40B4-BE49-F238E27FC236}">
                    <a16:creationId xmlns:a16="http://schemas.microsoft.com/office/drawing/2014/main" id="{95BC21A3-A7FD-489C-ABC1-9AADECB7BE38}"/>
                  </a:ext>
                </a:extLst>
              </p:cNvPr>
              <p:cNvSpPr>
                <a:spLocks/>
              </p:cNvSpPr>
              <p:nvPr/>
            </p:nvSpPr>
            <p:spPr bwMode="auto">
              <a:xfrm>
                <a:off x="7942270" y="1681166"/>
                <a:ext cx="92075" cy="285750"/>
              </a:xfrm>
              <a:custGeom>
                <a:avLst/>
                <a:gdLst>
                  <a:gd name="T0" fmla="*/ 16 w 27"/>
                  <a:gd name="T1" fmla="*/ 0 h 84"/>
                  <a:gd name="T2" fmla="*/ 2 w 27"/>
                  <a:gd name="T3" fmla="*/ 7 h 84"/>
                  <a:gd name="T4" fmla="*/ 7 w 27"/>
                  <a:gd name="T5" fmla="*/ 58 h 84"/>
                  <a:gd name="T6" fmla="*/ 0 w 27"/>
                  <a:gd name="T7" fmla="*/ 77 h 84"/>
                  <a:gd name="T8" fmla="*/ 13 w 27"/>
                  <a:gd name="T9" fmla="*/ 84 h 84"/>
                  <a:gd name="T10" fmla="*/ 22 w 27"/>
                  <a:gd name="T11" fmla="*/ 61 h 84"/>
                  <a:gd name="T12" fmla="*/ 16 w 2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27" h="84">
                    <a:moveTo>
                      <a:pt x="16" y="0"/>
                    </a:moveTo>
                    <a:cubicBezTo>
                      <a:pt x="2" y="7"/>
                      <a:pt x="2" y="7"/>
                      <a:pt x="2" y="7"/>
                    </a:cubicBezTo>
                    <a:cubicBezTo>
                      <a:pt x="9" y="23"/>
                      <a:pt x="12" y="40"/>
                      <a:pt x="7" y="58"/>
                    </a:cubicBezTo>
                    <a:cubicBezTo>
                      <a:pt x="6" y="65"/>
                      <a:pt x="3" y="71"/>
                      <a:pt x="0" y="77"/>
                    </a:cubicBezTo>
                    <a:cubicBezTo>
                      <a:pt x="13" y="84"/>
                      <a:pt x="13" y="84"/>
                      <a:pt x="13" y="84"/>
                    </a:cubicBezTo>
                    <a:cubicBezTo>
                      <a:pt x="17" y="77"/>
                      <a:pt x="20" y="70"/>
                      <a:pt x="22" y="61"/>
                    </a:cubicBezTo>
                    <a:cubicBezTo>
                      <a:pt x="27" y="40"/>
                      <a:pt x="24" y="19"/>
                      <a:pt x="16" y="0"/>
                    </a:cubicBezTo>
                  </a:path>
                </a:pathLst>
              </a:custGeom>
              <a:solidFill>
                <a:srgbClr val="00B050"/>
              </a:solidFill>
              <a:ln w="12700">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38" name="Freeform 434">
                <a:extLst>
                  <a:ext uri="{FF2B5EF4-FFF2-40B4-BE49-F238E27FC236}">
                    <a16:creationId xmlns:a16="http://schemas.microsoft.com/office/drawing/2014/main" id="{D7EE27EE-64F1-4BD1-83A9-541036F4A1C6}"/>
                  </a:ext>
                </a:extLst>
              </p:cNvPr>
              <p:cNvSpPr>
                <a:spLocks/>
              </p:cNvSpPr>
              <p:nvPr/>
            </p:nvSpPr>
            <p:spPr bwMode="auto">
              <a:xfrm>
                <a:off x="7442207" y="1500191"/>
                <a:ext cx="249238" cy="166688"/>
              </a:xfrm>
              <a:custGeom>
                <a:avLst/>
                <a:gdLst>
                  <a:gd name="T0" fmla="*/ 73 w 73"/>
                  <a:gd name="T1" fmla="*/ 0 h 49"/>
                  <a:gd name="T2" fmla="*/ 0 w 73"/>
                  <a:gd name="T3" fmla="*/ 41 h 49"/>
                  <a:gd name="T4" fmla="*/ 13 w 73"/>
                  <a:gd name="T5" fmla="*/ 49 h 49"/>
                  <a:gd name="T6" fmla="*/ 73 w 73"/>
                  <a:gd name="T7" fmla="*/ 15 h 49"/>
                  <a:gd name="T8" fmla="*/ 73 w 73"/>
                  <a:gd name="T9" fmla="*/ 0 h 49"/>
                </a:gdLst>
                <a:ahLst/>
                <a:cxnLst>
                  <a:cxn ang="0">
                    <a:pos x="T0" y="T1"/>
                  </a:cxn>
                  <a:cxn ang="0">
                    <a:pos x="T2" y="T3"/>
                  </a:cxn>
                  <a:cxn ang="0">
                    <a:pos x="T4" y="T5"/>
                  </a:cxn>
                  <a:cxn ang="0">
                    <a:pos x="T6" y="T7"/>
                  </a:cxn>
                  <a:cxn ang="0">
                    <a:pos x="T8" y="T9"/>
                  </a:cxn>
                </a:cxnLst>
                <a:rect l="0" t="0" r="r" b="b"/>
                <a:pathLst>
                  <a:path w="73" h="49">
                    <a:moveTo>
                      <a:pt x="73" y="0"/>
                    </a:moveTo>
                    <a:cubicBezTo>
                      <a:pt x="43" y="2"/>
                      <a:pt x="16" y="17"/>
                      <a:pt x="0" y="41"/>
                    </a:cubicBezTo>
                    <a:cubicBezTo>
                      <a:pt x="13" y="49"/>
                      <a:pt x="13" y="49"/>
                      <a:pt x="13" y="49"/>
                    </a:cubicBezTo>
                    <a:cubicBezTo>
                      <a:pt x="26" y="29"/>
                      <a:pt x="49" y="16"/>
                      <a:pt x="73" y="15"/>
                    </a:cubicBezTo>
                    <a:cubicBezTo>
                      <a:pt x="73" y="0"/>
                      <a:pt x="73" y="0"/>
                      <a:pt x="73" y="0"/>
                    </a:cubicBezTo>
                  </a:path>
                </a:pathLst>
              </a:custGeom>
              <a:solidFill>
                <a:srgbClr val="00B050"/>
              </a:solidFill>
              <a:ln w="12700">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243" name="TextBox 242">
              <a:extLst>
                <a:ext uri="{FF2B5EF4-FFF2-40B4-BE49-F238E27FC236}">
                  <a16:creationId xmlns:a16="http://schemas.microsoft.com/office/drawing/2014/main" id="{519D3C97-AE1D-4A31-BD1E-7712DDF221EB}"/>
                </a:ext>
              </a:extLst>
            </p:cNvPr>
            <p:cNvSpPr txBox="1"/>
            <p:nvPr/>
          </p:nvSpPr>
          <p:spPr>
            <a:xfrm>
              <a:off x="9289371" y="4348163"/>
              <a:ext cx="2666998" cy="1148007"/>
            </a:xfrm>
            <a:prstGeom prst="rect">
              <a:avLst/>
            </a:prstGeom>
            <a:noFill/>
          </p:spPr>
          <p:txBody>
            <a:bodyPr wrap="square" lIns="179285" tIns="143428" rIns="179285" bIns="143428" rtlCol="0">
              <a:spAutoFit/>
            </a:bodyPr>
            <a:lstStyle/>
            <a:p>
              <a:pPr algn="ctr">
                <a:lnSpc>
                  <a:spcPct val="90000"/>
                </a:lnSpc>
                <a:spcAft>
                  <a:spcPts val="588"/>
                </a:spcAft>
              </a:pPr>
              <a:r>
                <a:rPr lang="en-US" sz="2745" dirty="0">
                  <a:gradFill>
                    <a:gsLst>
                      <a:gs pos="2917">
                        <a:schemeClr val="tx1"/>
                      </a:gs>
                      <a:gs pos="30000">
                        <a:schemeClr val="tx1"/>
                      </a:gs>
                    </a:gsLst>
                    <a:lin ang="5400000" scaled="0"/>
                  </a:gradFill>
                </a:rPr>
                <a:t>Resume </a:t>
              </a:r>
            </a:p>
            <a:p>
              <a:pPr algn="ctr">
                <a:lnSpc>
                  <a:spcPct val="90000"/>
                </a:lnSpc>
                <a:spcAft>
                  <a:spcPts val="588"/>
                </a:spcAft>
              </a:pPr>
              <a:r>
                <a:rPr lang="en-US" sz="2745" dirty="0">
                  <a:gradFill>
                    <a:gsLst>
                      <a:gs pos="2917">
                        <a:schemeClr val="tx1"/>
                      </a:gs>
                      <a:gs pos="30000">
                        <a:schemeClr val="tx1"/>
                      </a:gs>
                    </a:gsLst>
                    <a:lin ang="5400000" scaled="0"/>
                  </a:gradFill>
                </a:rPr>
                <a:t>App</a:t>
              </a:r>
            </a:p>
          </p:txBody>
        </p:sp>
      </p:grpSp>
    </p:spTree>
    <p:extLst>
      <p:ext uri="{BB962C8B-B14F-4D97-AF65-F5344CB8AC3E}">
        <p14:creationId xmlns:p14="http://schemas.microsoft.com/office/powerpoint/2010/main" val="199578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4"/>
                                        </p:tgtEl>
                                        <p:attrNameLst>
                                          <p:attrName>style.visibility</p:attrName>
                                        </p:attrNameLst>
                                      </p:cBhvr>
                                      <p:to>
                                        <p:strVal val="visible"/>
                                      </p:to>
                                    </p:set>
                                    <p:animEffect transition="in" filter="fade">
                                      <p:cBhvr>
                                        <p:cTn id="14" dur="1000"/>
                                        <p:tgtEl>
                                          <p:spTgt spid="244"/>
                                        </p:tgtEl>
                                      </p:cBhvr>
                                    </p:animEffect>
                                    <p:anim calcmode="lin" valueType="num">
                                      <p:cBhvr>
                                        <p:cTn id="15" dur="1000" fill="hold"/>
                                        <p:tgtEl>
                                          <p:spTgt spid="244"/>
                                        </p:tgtEl>
                                        <p:attrNameLst>
                                          <p:attrName>ppt_x</p:attrName>
                                        </p:attrNameLst>
                                      </p:cBhvr>
                                      <p:tavLst>
                                        <p:tav tm="0">
                                          <p:val>
                                            <p:strVal val="#ppt_x"/>
                                          </p:val>
                                        </p:tav>
                                        <p:tav tm="100000">
                                          <p:val>
                                            <p:strVal val="#ppt_x"/>
                                          </p:val>
                                        </p:tav>
                                      </p:tavLst>
                                    </p:anim>
                                    <p:anim calcmode="lin" valueType="num">
                                      <p:cBhvr>
                                        <p:cTn id="16" dur="1000" fill="hold"/>
                                        <p:tgtEl>
                                          <p:spTgt spid="24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45"/>
                                        </p:tgtEl>
                                        <p:attrNameLst>
                                          <p:attrName>style.visibility</p:attrName>
                                        </p:attrNameLst>
                                      </p:cBhvr>
                                      <p:to>
                                        <p:strVal val="visible"/>
                                      </p:to>
                                    </p:set>
                                    <p:animEffect transition="in" filter="fade">
                                      <p:cBhvr>
                                        <p:cTn id="21" dur="1000"/>
                                        <p:tgtEl>
                                          <p:spTgt spid="245"/>
                                        </p:tgtEl>
                                      </p:cBhvr>
                                    </p:animEffect>
                                    <p:anim calcmode="lin" valueType="num">
                                      <p:cBhvr>
                                        <p:cTn id="22" dur="1000" fill="hold"/>
                                        <p:tgtEl>
                                          <p:spTgt spid="245"/>
                                        </p:tgtEl>
                                        <p:attrNameLst>
                                          <p:attrName>ppt_x</p:attrName>
                                        </p:attrNameLst>
                                      </p:cBhvr>
                                      <p:tavLst>
                                        <p:tav tm="0">
                                          <p:val>
                                            <p:strVal val="#ppt_x"/>
                                          </p:val>
                                        </p:tav>
                                        <p:tav tm="100000">
                                          <p:val>
                                            <p:strVal val="#ppt_x"/>
                                          </p:val>
                                        </p:tav>
                                      </p:tavLst>
                                    </p:anim>
                                    <p:anim calcmode="lin" valueType="num">
                                      <p:cBhvr>
                                        <p:cTn id="23" dur="1000" fill="hold"/>
                                        <p:tgtEl>
                                          <p:spTgt spid="24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46"/>
                                        </p:tgtEl>
                                        <p:attrNameLst>
                                          <p:attrName>style.visibility</p:attrName>
                                        </p:attrNameLst>
                                      </p:cBhvr>
                                      <p:to>
                                        <p:strVal val="visible"/>
                                      </p:to>
                                    </p:set>
                                    <p:animEffect transition="in" filter="fade">
                                      <p:cBhvr>
                                        <p:cTn id="28" dur="1000"/>
                                        <p:tgtEl>
                                          <p:spTgt spid="246"/>
                                        </p:tgtEl>
                                      </p:cBhvr>
                                    </p:animEffect>
                                    <p:anim calcmode="lin" valueType="num">
                                      <p:cBhvr>
                                        <p:cTn id="29" dur="1000" fill="hold"/>
                                        <p:tgtEl>
                                          <p:spTgt spid="246"/>
                                        </p:tgtEl>
                                        <p:attrNameLst>
                                          <p:attrName>ppt_x</p:attrName>
                                        </p:attrNameLst>
                                      </p:cBhvr>
                                      <p:tavLst>
                                        <p:tav tm="0">
                                          <p:val>
                                            <p:strVal val="#ppt_x"/>
                                          </p:val>
                                        </p:tav>
                                        <p:tav tm="100000">
                                          <p:val>
                                            <p:strVal val="#ppt_x"/>
                                          </p:val>
                                        </p:tav>
                                      </p:tavLst>
                                    </p:anim>
                                    <p:anim calcmode="lin" valueType="num">
                                      <p:cBhvr>
                                        <p:cTn id="30" dur="1000" fill="hold"/>
                                        <p:tgtEl>
                                          <p:spTgt spid="24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47"/>
                                        </p:tgtEl>
                                        <p:attrNameLst>
                                          <p:attrName>style.visibility</p:attrName>
                                        </p:attrNameLst>
                                      </p:cBhvr>
                                      <p:to>
                                        <p:strVal val="visible"/>
                                      </p:to>
                                    </p:set>
                                    <p:animEffect transition="in" filter="fade">
                                      <p:cBhvr>
                                        <p:cTn id="35" dur="1000"/>
                                        <p:tgtEl>
                                          <p:spTgt spid="247"/>
                                        </p:tgtEl>
                                      </p:cBhvr>
                                    </p:animEffect>
                                    <p:anim calcmode="lin" valueType="num">
                                      <p:cBhvr>
                                        <p:cTn id="36" dur="1000" fill="hold"/>
                                        <p:tgtEl>
                                          <p:spTgt spid="247"/>
                                        </p:tgtEl>
                                        <p:attrNameLst>
                                          <p:attrName>ppt_x</p:attrName>
                                        </p:attrNameLst>
                                      </p:cBhvr>
                                      <p:tavLst>
                                        <p:tav tm="0">
                                          <p:val>
                                            <p:strVal val="#ppt_x"/>
                                          </p:val>
                                        </p:tav>
                                        <p:tav tm="100000">
                                          <p:val>
                                            <p:strVal val="#ppt_x"/>
                                          </p:val>
                                        </p:tav>
                                      </p:tavLst>
                                    </p:anim>
                                    <p:anim calcmode="lin" valueType="num">
                                      <p:cBhvr>
                                        <p:cTn id="37" dur="1000" fill="hold"/>
                                        <p:tgtEl>
                                          <p:spTgt spid="2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4F346-2680-4161-9B82-DD69A246041C}"/>
              </a:ext>
            </a:extLst>
          </p:cNvPr>
          <p:cNvSpPr>
            <a:spLocks noGrp="1"/>
          </p:cNvSpPr>
          <p:nvPr>
            <p:ph type="title"/>
          </p:nvPr>
        </p:nvSpPr>
        <p:spPr>
          <a:xfrm>
            <a:off x="269241" y="289956"/>
            <a:ext cx="11655840" cy="2020015"/>
          </a:xfrm>
        </p:spPr>
        <p:txBody>
          <a:bodyPr/>
          <a:lstStyle/>
          <a:p>
            <a:r>
              <a:rPr lang="en-US"/>
              <a:t>Typical SharePoint Application   </a:t>
            </a:r>
            <a:br>
              <a:rPr lang="en-US"/>
            </a:br>
            <a:r>
              <a:rPr lang="en-US" sz="3921" i="1">
                <a:solidFill>
                  <a:schemeClr val="accent1"/>
                </a:solidFill>
              </a:rPr>
              <a:t>High availability mode</a:t>
            </a:r>
            <a:endParaRPr lang="en-US" dirty="0"/>
          </a:p>
        </p:txBody>
      </p:sp>
      <p:pic>
        <p:nvPicPr>
          <p:cNvPr id="5" name="Graphic 4" descr="Cloud">
            <a:extLst>
              <a:ext uri="{FF2B5EF4-FFF2-40B4-BE49-F238E27FC236}">
                <a16:creationId xmlns:a16="http://schemas.microsoft.com/office/drawing/2014/main" id="{E5F0F1EC-B60A-4D54-88C8-E18496EDE98F}"/>
              </a:ext>
            </a:extLst>
          </p:cNvPr>
          <p:cNvPicPr>
            <a:picLocks noChangeAspect="1"/>
          </p:cNvPicPr>
          <p:nvPr/>
        </p:nvPicPr>
        <p:blipFill>
          <a:blip r:embed="rId3">
            <a:alphaModFix amt="30000"/>
            <a:extLst>
              <a:ext uri="{96DAC541-7B7A-43D3-8B79-37D633B846F1}">
                <asvg:svgBlip xmlns:asvg="http://schemas.microsoft.com/office/drawing/2016/SVG/main" r:embed="rId4"/>
              </a:ext>
            </a:extLst>
          </a:blip>
          <a:stretch>
            <a:fillRect/>
          </a:stretch>
        </p:blipFill>
        <p:spPr>
          <a:xfrm>
            <a:off x="4668575" y="4043025"/>
            <a:ext cx="3578015" cy="3578015"/>
          </a:xfrm>
          <a:prstGeom prst="rect">
            <a:avLst/>
          </a:prstGeom>
        </p:spPr>
      </p:pic>
      <p:pic>
        <p:nvPicPr>
          <p:cNvPr id="11" name="Graphic 10" descr="Database">
            <a:extLst>
              <a:ext uri="{FF2B5EF4-FFF2-40B4-BE49-F238E27FC236}">
                <a16:creationId xmlns:a16="http://schemas.microsoft.com/office/drawing/2014/main" id="{0919AC6C-805C-4E3D-9C37-F98067CE1D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40744" y="2128079"/>
            <a:ext cx="896425" cy="896425"/>
          </a:xfrm>
          <a:prstGeom prst="rect">
            <a:avLst/>
          </a:prstGeom>
        </p:spPr>
      </p:pic>
      <p:grpSp>
        <p:nvGrpSpPr>
          <p:cNvPr id="87" name="Group 86">
            <a:extLst>
              <a:ext uri="{FF2B5EF4-FFF2-40B4-BE49-F238E27FC236}">
                <a16:creationId xmlns:a16="http://schemas.microsoft.com/office/drawing/2014/main" id="{67C928DD-49F0-42E2-846B-B992ACC838A9}"/>
              </a:ext>
            </a:extLst>
          </p:cNvPr>
          <p:cNvGrpSpPr/>
          <p:nvPr/>
        </p:nvGrpSpPr>
        <p:grpSpPr>
          <a:xfrm>
            <a:off x="7269421" y="590322"/>
            <a:ext cx="3174146" cy="1685605"/>
            <a:chOff x="8262878" y="943457"/>
            <a:chExt cx="3237795" cy="1719405"/>
          </a:xfrm>
        </p:grpSpPr>
        <p:sp>
          <p:nvSpPr>
            <p:cNvPr id="14" name="Freeform: Shape 13">
              <a:extLst>
                <a:ext uri="{FF2B5EF4-FFF2-40B4-BE49-F238E27FC236}">
                  <a16:creationId xmlns:a16="http://schemas.microsoft.com/office/drawing/2014/main" id="{34C7E8A4-814D-4768-B837-DF8192F59049}"/>
                </a:ext>
              </a:extLst>
            </p:cNvPr>
            <p:cNvSpPr/>
            <p:nvPr/>
          </p:nvSpPr>
          <p:spPr>
            <a:xfrm>
              <a:off x="8914587" y="1187726"/>
              <a:ext cx="590550" cy="913133"/>
            </a:xfrm>
            <a:custGeom>
              <a:avLst/>
              <a:gdLst/>
              <a:ahLst/>
              <a:cxnLst/>
              <a:rect l="0" t="0" r="0" b="0"/>
              <a:pathLst>
                <a:path w="266700" h="533400">
                  <a:moveTo>
                    <a:pt x="228600" y="95250"/>
                  </a:moveTo>
                  <a:lnTo>
                    <a:pt x="38100" y="95250"/>
                  </a:lnTo>
                  <a:lnTo>
                    <a:pt x="38100" y="38100"/>
                  </a:lnTo>
                  <a:lnTo>
                    <a:pt x="228600" y="38100"/>
                  </a:lnTo>
                  <a:lnTo>
                    <a:pt x="228600" y="95250"/>
                  </a:lnTo>
                  <a:close/>
                  <a:moveTo>
                    <a:pt x="228600" y="190500"/>
                  </a:moveTo>
                  <a:lnTo>
                    <a:pt x="38100" y="190500"/>
                  </a:lnTo>
                  <a:lnTo>
                    <a:pt x="38100" y="133350"/>
                  </a:lnTo>
                  <a:lnTo>
                    <a:pt x="228600" y="133350"/>
                  </a:lnTo>
                  <a:lnTo>
                    <a:pt x="228600" y="190500"/>
                  </a:lnTo>
                  <a:close/>
                  <a:moveTo>
                    <a:pt x="133350" y="476250"/>
                  </a:moveTo>
                  <a:cubicBezTo>
                    <a:pt x="117158" y="476250"/>
                    <a:pt x="104775" y="463867"/>
                    <a:pt x="104775" y="447675"/>
                  </a:cubicBezTo>
                  <a:cubicBezTo>
                    <a:pt x="104775" y="431483"/>
                    <a:pt x="117158" y="419100"/>
                    <a:pt x="133350" y="419100"/>
                  </a:cubicBezTo>
                  <a:cubicBezTo>
                    <a:pt x="149542" y="419100"/>
                    <a:pt x="161925" y="431483"/>
                    <a:pt x="161925" y="447675"/>
                  </a:cubicBezTo>
                  <a:cubicBezTo>
                    <a:pt x="161925" y="463867"/>
                    <a:pt x="149542" y="476250"/>
                    <a:pt x="133350" y="476250"/>
                  </a:cubicBezTo>
                  <a:close/>
                  <a:moveTo>
                    <a:pt x="228600" y="0"/>
                  </a:moveTo>
                  <a:lnTo>
                    <a:pt x="38100" y="0"/>
                  </a:lnTo>
                  <a:cubicBezTo>
                    <a:pt x="17145" y="0"/>
                    <a:pt x="0" y="17145"/>
                    <a:pt x="0" y="38100"/>
                  </a:cubicBezTo>
                  <a:lnTo>
                    <a:pt x="0" y="495300"/>
                  </a:lnTo>
                  <a:cubicBezTo>
                    <a:pt x="0" y="516255"/>
                    <a:pt x="17145" y="533400"/>
                    <a:pt x="38100" y="533400"/>
                  </a:cubicBezTo>
                  <a:lnTo>
                    <a:pt x="228600" y="533400"/>
                  </a:lnTo>
                  <a:cubicBezTo>
                    <a:pt x="249555" y="533400"/>
                    <a:pt x="266700" y="516255"/>
                    <a:pt x="266700" y="495300"/>
                  </a:cubicBezTo>
                  <a:lnTo>
                    <a:pt x="266700" y="38100"/>
                  </a:lnTo>
                  <a:cubicBezTo>
                    <a:pt x="266700" y="17145"/>
                    <a:pt x="249555" y="0"/>
                    <a:pt x="228600" y="0"/>
                  </a:cubicBezTo>
                  <a:close/>
                </a:path>
              </a:pathLst>
            </a:custGeom>
            <a:solidFill>
              <a:schemeClr val="bg1"/>
            </a:solidFill>
            <a:ln w="19050" cap="flat">
              <a:solidFill>
                <a:schemeClr val="tx1">
                  <a:lumMod val="50000"/>
                </a:schemeClr>
              </a:solidFill>
              <a:prstDash val="solid"/>
              <a:miter/>
            </a:ln>
          </p:spPr>
          <p:txBody>
            <a:bodyPr/>
            <a:lstStyle/>
            <a:p>
              <a:endParaRPr lang="en-US" sz="1765"/>
            </a:p>
          </p:txBody>
        </p:sp>
        <p:sp>
          <p:nvSpPr>
            <p:cNvPr id="35" name="TextBox 34">
              <a:extLst>
                <a:ext uri="{FF2B5EF4-FFF2-40B4-BE49-F238E27FC236}">
                  <a16:creationId xmlns:a16="http://schemas.microsoft.com/office/drawing/2014/main" id="{DAA521A7-3F00-4CAB-8171-691955CABBB5}"/>
                </a:ext>
              </a:extLst>
            </p:cNvPr>
            <p:cNvSpPr txBox="1"/>
            <p:nvPr/>
          </p:nvSpPr>
          <p:spPr>
            <a:xfrm rot="16200000">
              <a:off x="7656195" y="1679440"/>
              <a:ext cx="1590103" cy="376738"/>
            </a:xfrm>
            <a:prstGeom prst="rect">
              <a:avLst/>
            </a:prstGeom>
            <a:noFill/>
          </p:spPr>
          <p:txBody>
            <a:bodyPr wrap="square" rtlCol="0">
              <a:spAutoFit/>
            </a:bodyPr>
            <a:lstStyle/>
            <a:p>
              <a:pPr algn="ctr" defTabSz="914016">
                <a:defRPr/>
              </a:pPr>
              <a:r>
                <a:rPr lang="en-US" dirty="0">
                  <a:solidFill>
                    <a:schemeClr val="tx1">
                      <a:lumMod val="50000"/>
                    </a:schemeClr>
                  </a:solidFill>
                  <a:latin typeface="+mj-lt"/>
                </a:rPr>
                <a:t>Availability</a:t>
              </a:r>
              <a:r>
                <a:rPr lang="en-US" b="1" dirty="0">
                  <a:solidFill>
                    <a:schemeClr val="tx1">
                      <a:lumMod val="50000"/>
                    </a:schemeClr>
                  </a:solidFill>
                  <a:latin typeface="+mj-lt"/>
                  <a:ea typeface="Segoe UI" charset="0"/>
                  <a:cs typeface="Segoe UI" charset="0"/>
                </a:rPr>
                <a:t> </a:t>
              </a:r>
              <a:r>
                <a:rPr lang="en-US" dirty="0">
                  <a:solidFill>
                    <a:schemeClr val="tx1">
                      <a:lumMod val="50000"/>
                    </a:schemeClr>
                  </a:solidFill>
                  <a:latin typeface="+mj-lt"/>
                </a:rPr>
                <a:t>Set</a:t>
              </a:r>
            </a:p>
          </p:txBody>
        </p:sp>
        <p:sp>
          <p:nvSpPr>
            <p:cNvPr id="81" name="Freeform: Shape 80">
              <a:extLst>
                <a:ext uri="{FF2B5EF4-FFF2-40B4-BE49-F238E27FC236}">
                  <a16:creationId xmlns:a16="http://schemas.microsoft.com/office/drawing/2014/main" id="{AE6FD991-0CF6-4662-936A-496F9756A5E7}"/>
                </a:ext>
              </a:extLst>
            </p:cNvPr>
            <p:cNvSpPr/>
            <p:nvPr/>
          </p:nvSpPr>
          <p:spPr>
            <a:xfrm>
              <a:off x="10561637" y="1187726"/>
              <a:ext cx="590550" cy="913133"/>
            </a:xfrm>
            <a:custGeom>
              <a:avLst/>
              <a:gdLst/>
              <a:ahLst/>
              <a:cxnLst/>
              <a:rect l="0" t="0" r="0" b="0"/>
              <a:pathLst>
                <a:path w="266700" h="533400">
                  <a:moveTo>
                    <a:pt x="228600" y="95250"/>
                  </a:moveTo>
                  <a:lnTo>
                    <a:pt x="38100" y="95250"/>
                  </a:lnTo>
                  <a:lnTo>
                    <a:pt x="38100" y="38100"/>
                  </a:lnTo>
                  <a:lnTo>
                    <a:pt x="228600" y="38100"/>
                  </a:lnTo>
                  <a:lnTo>
                    <a:pt x="228600" y="95250"/>
                  </a:lnTo>
                  <a:close/>
                  <a:moveTo>
                    <a:pt x="228600" y="190500"/>
                  </a:moveTo>
                  <a:lnTo>
                    <a:pt x="38100" y="190500"/>
                  </a:lnTo>
                  <a:lnTo>
                    <a:pt x="38100" y="133350"/>
                  </a:lnTo>
                  <a:lnTo>
                    <a:pt x="228600" y="133350"/>
                  </a:lnTo>
                  <a:lnTo>
                    <a:pt x="228600" y="190500"/>
                  </a:lnTo>
                  <a:close/>
                  <a:moveTo>
                    <a:pt x="133350" y="476250"/>
                  </a:moveTo>
                  <a:cubicBezTo>
                    <a:pt x="117158" y="476250"/>
                    <a:pt x="104775" y="463867"/>
                    <a:pt x="104775" y="447675"/>
                  </a:cubicBezTo>
                  <a:cubicBezTo>
                    <a:pt x="104775" y="431483"/>
                    <a:pt x="117158" y="419100"/>
                    <a:pt x="133350" y="419100"/>
                  </a:cubicBezTo>
                  <a:cubicBezTo>
                    <a:pt x="149542" y="419100"/>
                    <a:pt x="161925" y="431483"/>
                    <a:pt x="161925" y="447675"/>
                  </a:cubicBezTo>
                  <a:cubicBezTo>
                    <a:pt x="161925" y="463867"/>
                    <a:pt x="149542" y="476250"/>
                    <a:pt x="133350" y="476250"/>
                  </a:cubicBezTo>
                  <a:close/>
                  <a:moveTo>
                    <a:pt x="228600" y="0"/>
                  </a:moveTo>
                  <a:lnTo>
                    <a:pt x="38100" y="0"/>
                  </a:lnTo>
                  <a:cubicBezTo>
                    <a:pt x="17145" y="0"/>
                    <a:pt x="0" y="17145"/>
                    <a:pt x="0" y="38100"/>
                  </a:cubicBezTo>
                  <a:lnTo>
                    <a:pt x="0" y="495300"/>
                  </a:lnTo>
                  <a:cubicBezTo>
                    <a:pt x="0" y="516255"/>
                    <a:pt x="17145" y="533400"/>
                    <a:pt x="38100" y="533400"/>
                  </a:cubicBezTo>
                  <a:lnTo>
                    <a:pt x="228600" y="533400"/>
                  </a:lnTo>
                  <a:cubicBezTo>
                    <a:pt x="249555" y="533400"/>
                    <a:pt x="266700" y="516255"/>
                    <a:pt x="266700" y="495300"/>
                  </a:cubicBezTo>
                  <a:lnTo>
                    <a:pt x="266700" y="38100"/>
                  </a:lnTo>
                  <a:cubicBezTo>
                    <a:pt x="266700" y="17145"/>
                    <a:pt x="249555" y="0"/>
                    <a:pt x="228600" y="0"/>
                  </a:cubicBezTo>
                  <a:close/>
                </a:path>
              </a:pathLst>
            </a:custGeom>
            <a:solidFill>
              <a:schemeClr val="bg1"/>
            </a:solidFill>
            <a:ln w="19050" cap="flat">
              <a:solidFill>
                <a:schemeClr val="tx1">
                  <a:lumMod val="50000"/>
                </a:schemeClr>
              </a:solidFill>
              <a:prstDash val="solid"/>
              <a:miter/>
            </a:ln>
          </p:spPr>
          <p:txBody>
            <a:bodyPr/>
            <a:lstStyle/>
            <a:p>
              <a:endParaRPr lang="en-US" sz="1765"/>
            </a:p>
          </p:txBody>
        </p:sp>
        <p:sp>
          <p:nvSpPr>
            <p:cNvPr id="82" name="Rectangle: Rounded Corners 81">
              <a:extLst>
                <a:ext uri="{FF2B5EF4-FFF2-40B4-BE49-F238E27FC236}">
                  <a16:creationId xmlns:a16="http://schemas.microsoft.com/office/drawing/2014/main" id="{9B799BE3-0285-412F-A9EA-CBD85ACBF945}"/>
                </a:ext>
              </a:extLst>
            </p:cNvPr>
            <p:cNvSpPr/>
            <p:nvPr/>
          </p:nvSpPr>
          <p:spPr bwMode="auto">
            <a:xfrm>
              <a:off x="8633551" y="943457"/>
              <a:ext cx="2766285" cy="1719405"/>
            </a:xfrm>
            <a:prstGeom prst="roundRect">
              <a:avLst/>
            </a:prstGeom>
            <a:noFill/>
            <a:ln w="28575">
              <a:solidFill>
                <a:schemeClr val="tx1">
                  <a:lumMod val="50000"/>
                </a:schemeClr>
              </a:solidFill>
              <a:prstDash val="sys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TextBox 82">
              <a:extLst>
                <a:ext uri="{FF2B5EF4-FFF2-40B4-BE49-F238E27FC236}">
                  <a16:creationId xmlns:a16="http://schemas.microsoft.com/office/drawing/2014/main" id="{3504A68B-B671-4368-8C79-AB263B0AD498}"/>
                </a:ext>
              </a:extLst>
            </p:cNvPr>
            <p:cNvSpPr txBox="1"/>
            <p:nvPr/>
          </p:nvSpPr>
          <p:spPr>
            <a:xfrm>
              <a:off x="8716440" y="1986527"/>
              <a:ext cx="1176045" cy="627864"/>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Web1</a:t>
              </a:r>
            </a:p>
          </p:txBody>
        </p:sp>
        <p:sp>
          <p:nvSpPr>
            <p:cNvPr id="84" name="TextBox 83">
              <a:extLst>
                <a:ext uri="{FF2B5EF4-FFF2-40B4-BE49-F238E27FC236}">
                  <a16:creationId xmlns:a16="http://schemas.microsoft.com/office/drawing/2014/main" id="{D1C2DFD9-186D-47FF-B358-0E93365BF105}"/>
                </a:ext>
              </a:extLst>
            </p:cNvPr>
            <p:cNvSpPr txBox="1"/>
            <p:nvPr/>
          </p:nvSpPr>
          <p:spPr>
            <a:xfrm>
              <a:off x="10324628" y="2008385"/>
              <a:ext cx="1176045" cy="627864"/>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Web2</a:t>
              </a:r>
            </a:p>
          </p:txBody>
        </p:sp>
      </p:grpSp>
      <p:pic>
        <p:nvPicPr>
          <p:cNvPr id="86" name="Graphic 85" descr="Network">
            <a:extLst>
              <a:ext uri="{FF2B5EF4-FFF2-40B4-BE49-F238E27FC236}">
                <a16:creationId xmlns:a16="http://schemas.microsoft.com/office/drawing/2014/main" id="{341CE68F-AD77-41C8-BF78-EDED7A5109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40681" y="2257142"/>
            <a:ext cx="604239" cy="604239"/>
          </a:xfrm>
          <a:prstGeom prst="rect">
            <a:avLst/>
          </a:prstGeom>
        </p:spPr>
      </p:pic>
      <p:grpSp>
        <p:nvGrpSpPr>
          <p:cNvPr id="88" name="Group 87">
            <a:extLst>
              <a:ext uri="{FF2B5EF4-FFF2-40B4-BE49-F238E27FC236}">
                <a16:creationId xmlns:a16="http://schemas.microsoft.com/office/drawing/2014/main" id="{8EFECAE3-3C37-42B6-BD24-A52256D7AA50}"/>
              </a:ext>
            </a:extLst>
          </p:cNvPr>
          <p:cNvGrpSpPr/>
          <p:nvPr/>
        </p:nvGrpSpPr>
        <p:grpSpPr>
          <a:xfrm>
            <a:off x="7270562" y="2857337"/>
            <a:ext cx="3174146" cy="1685605"/>
            <a:chOff x="8262878" y="943457"/>
            <a:chExt cx="3237795" cy="1719405"/>
          </a:xfrm>
        </p:grpSpPr>
        <p:sp>
          <p:nvSpPr>
            <p:cNvPr id="89" name="Freeform: Shape 88">
              <a:extLst>
                <a:ext uri="{FF2B5EF4-FFF2-40B4-BE49-F238E27FC236}">
                  <a16:creationId xmlns:a16="http://schemas.microsoft.com/office/drawing/2014/main" id="{C8AC7857-BA9E-4296-B18F-93AA3969C792}"/>
                </a:ext>
              </a:extLst>
            </p:cNvPr>
            <p:cNvSpPr/>
            <p:nvPr/>
          </p:nvSpPr>
          <p:spPr>
            <a:xfrm>
              <a:off x="8914587" y="1187726"/>
              <a:ext cx="590550" cy="913133"/>
            </a:xfrm>
            <a:custGeom>
              <a:avLst/>
              <a:gdLst/>
              <a:ahLst/>
              <a:cxnLst/>
              <a:rect l="0" t="0" r="0" b="0"/>
              <a:pathLst>
                <a:path w="266700" h="533400">
                  <a:moveTo>
                    <a:pt x="228600" y="95250"/>
                  </a:moveTo>
                  <a:lnTo>
                    <a:pt x="38100" y="95250"/>
                  </a:lnTo>
                  <a:lnTo>
                    <a:pt x="38100" y="38100"/>
                  </a:lnTo>
                  <a:lnTo>
                    <a:pt x="228600" y="38100"/>
                  </a:lnTo>
                  <a:lnTo>
                    <a:pt x="228600" y="95250"/>
                  </a:lnTo>
                  <a:close/>
                  <a:moveTo>
                    <a:pt x="228600" y="190500"/>
                  </a:moveTo>
                  <a:lnTo>
                    <a:pt x="38100" y="190500"/>
                  </a:lnTo>
                  <a:lnTo>
                    <a:pt x="38100" y="133350"/>
                  </a:lnTo>
                  <a:lnTo>
                    <a:pt x="228600" y="133350"/>
                  </a:lnTo>
                  <a:lnTo>
                    <a:pt x="228600" y="190500"/>
                  </a:lnTo>
                  <a:close/>
                  <a:moveTo>
                    <a:pt x="133350" y="476250"/>
                  </a:moveTo>
                  <a:cubicBezTo>
                    <a:pt x="117158" y="476250"/>
                    <a:pt x="104775" y="463867"/>
                    <a:pt x="104775" y="447675"/>
                  </a:cubicBezTo>
                  <a:cubicBezTo>
                    <a:pt x="104775" y="431483"/>
                    <a:pt x="117158" y="419100"/>
                    <a:pt x="133350" y="419100"/>
                  </a:cubicBezTo>
                  <a:cubicBezTo>
                    <a:pt x="149542" y="419100"/>
                    <a:pt x="161925" y="431483"/>
                    <a:pt x="161925" y="447675"/>
                  </a:cubicBezTo>
                  <a:cubicBezTo>
                    <a:pt x="161925" y="463867"/>
                    <a:pt x="149542" y="476250"/>
                    <a:pt x="133350" y="476250"/>
                  </a:cubicBezTo>
                  <a:close/>
                  <a:moveTo>
                    <a:pt x="228600" y="0"/>
                  </a:moveTo>
                  <a:lnTo>
                    <a:pt x="38100" y="0"/>
                  </a:lnTo>
                  <a:cubicBezTo>
                    <a:pt x="17145" y="0"/>
                    <a:pt x="0" y="17145"/>
                    <a:pt x="0" y="38100"/>
                  </a:cubicBezTo>
                  <a:lnTo>
                    <a:pt x="0" y="495300"/>
                  </a:lnTo>
                  <a:cubicBezTo>
                    <a:pt x="0" y="516255"/>
                    <a:pt x="17145" y="533400"/>
                    <a:pt x="38100" y="533400"/>
                  </a:cubicBezTo>
                  <a:lnTo>
                    <a:pt x="228600" y="533400"/>
                  </a:lnTo>
                  <a:cubicBezTo>
                    <a:pt x="249555" y="533400"/>
                    <a:pt x="266700" y="516255"/>
                    <a:pt x="266700" y="495300"/>
                  </a:cubicBezTo>
                  <a:lnTo>
                    <a:pt x="266700" y="38100"/>
                  </a:lnTo>
                  <a:cubicBezTo>
                    <a:pt x="266700" y="17145"/>
                    <a:pt x="249555" y="0"/>
                    <a:pt x="228600" y="0"/>
                  </a:cubicBezTo>
                  <a:close/>
                </a:path>
              </a:pathLst>
            </a:custGeom>
            <a:solidFill>
              <a:schemeClr val="bg1"/>
            </a:solidFill>
            <a:ln w="19050" cap="flat">
              <a:solidFill>
                <a:schemeClr val="tx1">
                  <a:lumMod val="50000"/>
                </a:schemeClr>
              </a:solidFill>
              <a:prstDash val="solid"/>
              <a:miter/>
            </a:ln>
          </p:spPr>
          <p:txBody>
            <a:bodyPr/>
            <a:lstStyle/>
            <a:p>
              <a:endParaRPr lang="en-US" sz="1765"/>
            </a:p>
          </p:txBody>
        </p:sp>
        <p:sp>
          <p:nvSpPr>
            <p:cNvPr id="90" name="TextBox 89">
              <a:extLst>
                <a:ext uri="{FF2B5EF4-FFF2-40B4-BE49-F238E27FC236}">
                  <a16:creationId xmlns:a16="http://schemas.microsoft.com/office/drawing/2014/main" id="{DCD04873-A25F-4D0D-B458-01AF287472E0}"/>
                </a:ext>
              </a:extLst>
            </p:cNvPr>
            <p:cNvSpPr txBox="1"/>
            <p:nvPr/>
          </p:nvSpPr>
          <p:spPr>
            <a:xfrm rot="16200000">
              <a:off x="7656195" y="1679440"/>
              <a:ext cx="1590103" cy="376738"/>
            </a:xfrm>
            <a:prstGeom prst="rect">
              <a:avLst/>
            </a:prstGeom>
            <a:noFill/>
          </p:spPr>
          <p:txBody>
            <a:bodyPr wrap="square" rtlCol="0">
              <a:spAutoFit/>
            </a:bodyPr>
            <a:lstStyle/>
            <a:p>
              <a:pPr algn="ctr" defTabSz="914016">
                <a:defRPr/>
              </a:pPr>
              <a:r>
                <a:rPr lang="en-US" dirty="0">
                  <a:solidFill>
                    <a:schemeClr val="tx1">
                      <a:lumMod val="50000"/>
                    </a:schemeClr>
                  </a:solidFill>
                  <a:latin typeface="+mj-lt"/>
                </a:rPr>
                <a:t>Availability</a:t>
              </a:r>
              <a:r>
                <a:rPr lang="en-US" b="1" dirty="0">
                  <a:solidFill>
                    <a:schemeClr val="tx1">
                      <a:lumMod val="50000"/>
                    </a:schemeClr>
                  </a:solidFill>
                  <a:latin typeface="+mj-lt"/>
                  <a:ea typeface="Segoe UI" charset="0"/>
                  <a:cs typeface="Segoe UI" charset="0"/>
                </a:rPr>
                <a:t> </a:t>
              </a:r>
              <a:r>
                <a:rPr lang="en-US" dirty="0">
                  <a:solidFill>
                    <a:schemeClr val="tx1">
                      <a:lumMod val="50000"/>
                    </a:schemeClr>
                  </a:solidFill>
                  <a:latin typeface="+mj-lt"/>
                </a:rPr>
                <a:t>Set</a:t>
              </a:r>
            </a:p>
          </p:txBody>
        </p:sp>
        <p:sp>
          <p:nvSpPr>
            <p:cNvPr id="91" name="Freeform: Shape 90">
              <a:extLst>
                <a:ext uri="{FF2B5EF4-FFF2-40B4-BE49-F238E27FC236}">
                  <a16:creationId xmlns:a16="http://schemas.microsoft.com/office/drawing/2014/main" id="{F695ECFD-38AF-4428-8529-4CE3A6935050}"/>
                </a:ext>
              </a:extLst>
            </p:cNvPr>
            <p:cNvSpPr/>
            <p:nvPr/>
          </p:nvSpPr>
          <p:spPr>
            <a:xfrm>
              <a:off x="10561637" y="1187726"/>
              <a:ext cx="590550" cy="913133"/>
            </a:xfrm>
            <a:custGeom>
              <a:avLst/>
              <a:gdLst/>
              <a:ahLst/>
              <a:cxnLst/>
              <a:rect l="0" t="0" r="0" b="0"/>
              <a:pathLst>
                <a:path w="266700" h="533400">
                  <a:moveTo>
                    <a:pt x="228600" y="95250"/>
                  </a:moveTo>
                  <a:lnTo>
                    <a:pt x="38100" y="95250"/>
                  </a:lnTo>
                  <a:lnTo>
                    <a:pt x="38100" y="38100"/>
                  </a:lnTo>
                  <a:lnTo>
                    <a:pt x="228600" y="38100"/>
                  </a:lnTo>
                  <a:lnTo>
                    <a:pt x="228600" y="95250"/>
                  </a:lnTo>
                  <a:close/>
                  <a:moveTo>
                    <a:pt x="228600" y="190500"/>
                  </a:moveTo>
                  <a:lnTo>
                    <a:pt x="38100" y="190500"/>
                  </a:lnTo>
                  <a:lnTo>
                    <a:pt x="38100" y="133350"/>
                  </a:lnTo>
                  <a:lnTo>
                    <a:pt x="228600" y="133350"/>
                  </a:lnTo>
                  <a:lnTo>
                    <a:pt x="228600" y="190500"/>
                  </a:lnTo>
                  <a:close/>
                  <a:moveTo>
                    <a:pt x="133350" y="476250"/>
                  </a:moveTo>
                  <a:cubicBezTo>
                    <a:pt x="117158" y="476250"/>
                    <a:pt x="104775" y="463867"/>
                    <a:pt x="104775" y="447675"/>
                  </a:cubicBezTo>
                  <a:cubicBezTo>
                    <a:pt x="104775" y="431483"/>
                    <a:pt x="117158" y="419100"/>
                    <a:pt x="133350" y="419100"/>
                  </a:cubicBezTo>
                  <a:cubicBezTo>
                    <a:pt x="149542" y="419100"/>
                    <a:pt x="161925" y="431483"/>
                    <a:pt x="161925" y="447675"/>
                  </a:cubicBezTo>
                  <a:cubicBezTo>
                    <a:pt x="161925" y="463867"/>
                    <a:pt x="149542" y="476250"/>
                    <a:pt x="133350" y="476250"/>
                  </a:cubicBezTo>
                  <a:close/>
                  <a:moveTo>
                    <a:pt x="228600" y="0"/>
                  </a:moveTo>
                  <a:lnTo>
                    <a:pt x="38100" y="0"/>
                  </a:lnTo>
                  <a:cubicBezTo>
                    <a:pt x="17145" y="0"/>
                    <a:pt x="0" y="17145"/>
                    <a:pt x="0" y="38100"/>
                  </a:cubicBezTo>
                  <a:lnTo>
                    <a:pt x="0" y="495300"/>
                  </a:lnTo>
                  <a:cubicBezTo>
                    <a:pt x="0" y="516255"/>
                    <a:pt x="17145" y="533400"/>
                    <a:pt x="38100" y="533400"/>
                  </a:cubicBezTo>
                  <a:lnTo>
                    <a:pt x="228600" y="533400"/>
                  </a:lnTo>
                  <a:cubicBezTo>
                    <a:pt x="249555" y="533400"/>
                    <a:pt x="266700" y="516255"/>
                    <a:pt x="266700" y="495300"/>
                  </a:cubicBezTo>
                  <a:lnTo>
                    <a:pt x="266700" y="38100"/>
                  </a:lnTo>
                  <a:cubicBezTo>
                    <a:pt x="266700" y="17145"/>
                    <a:pt x="249555" y="0"/>
                    <a:pt x="228600" y="0"/>
                  </a:cubicBezTo>
                  <a:close/>
                </a:path>
              </a:pathLst>
            </a:custGeom>
            <a:solidFill>
              <a:schemeClr val="bg1"/>
            </a:solidFill>
            <a:ln w="19050" cap="flat">
              <a:solidFill>
                <a:schemeClr val="tx1">
                  <a:lumMod val="50000"/>
                </a:schemeClr>
              </a:solidFill>
              <a:prstDash val="solid"/>
              <a:miter/>
            </a:ln>
          </p:spPr>
          <p:txBody>
            <a:bodyPr/>
            <a:lstStyle/>
            <a:p>
              <a:endParaRPr lang="en-US" sz="1765"/>
            </a:p>
          </p:txBody>
        </p:sp>
        <p:sp>
          <p:nvSpPr>
            <p:cNvPr id="92" name="Rectangle: Rounded Corners 91">
              <a:extLst>
                <a:ext uri="{FF2B5EF4-FFF2-40B4-BE49-F238E27FC236}">
                  <a16:creationId xmlns:a16="http://schemas.microsoft.com/office/drawing/2014/main" id="{61321338-F46D-4B22-BC8D-F2CBE2C1CEA0}"/>
                </a:ext>
              </a:extLst>
            </p:cNvPr>
            <p:cNvSpPr/>
            <p:nvPr/>
          </p:nvSpPr>
          <p:spPr bwMode="auto">
            <a:xfrm>
              <a:off x="8633551" y="943457"/>
              <a:ext cx="2766285" cy="1719405"/>
            </a:xfrm>
            <a:prstGeom prst="roundRect">
              <a:avLst/>
            </a:prstGeom>
            <a:noFill/>
            <a:ln w="28575">
              <a:solidFill>
                <a:schemeClr val="tx1">
                  <a:lumMod val="50000"/>
                </a:schemeClr>
              </a:solidFill>
              <a:prstDash val="sys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7C904E6C-477E-4FC8-9D71-01BAC7D7E975}"/>
                </a:ext>
              </a:extLst>
            </p:cNvPr>
            <p:cNvSpPr txBox="1"/>
            <p:nvPr/>
          </p:nvSpPr>
          <p:spPr>
            <a:xfrm>
              <a:off x="8716440" y="1986527"/>
              <a:ext cx="1176045" cy="627864"/>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App1</a:t>
              </a:r>
            </a:p>
          </p:txBody>
        </p:sp>
        <p:sp>
          <p:nvSpPr>
            <p:cNvPr id="94" name="TextBox 93">
              <a:extLst>
                <a:ext uri="{FF2B5EF4-FFF2-40B4-BE49-F238E27FC236}">
                  <a16:creationId xmlns:a16="http://schemas.microsoft.com/office/drawing/2014/main" id="{CBE448DF-5672-466C-BA79-8FCF4F315714}"/>
                </a:ext>
              </a:extLst>
            </p:cNvPr>
            <p:cNvSpPr txBox="1"/>
            <p:nvPr/>
          </p:nvSpPr>
          <p:spPr>
            <a:xfrm>
              <a:off x="10324628" y="2008385"/>
              <a:ext cx="1176045" cy="627864"/>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App2</a:t>
              </a:r>
            </a:p>
          </p:txBody>
        </p:sp>
      </p:grpSp>
      <p:grpSp>
        <p:nvGrpSpPr>
          <p:cNvPr id="95" name="Group 94">
            <a:extLst>
              <a:ext uri="{FF2B5EF4-FFF2-40B4-BE49-F238E27FC236}">
                <a16:creationId xmlns:a16="http://schemas.microsoft.com/office/drawing/2014/main" id="{559144E6-B1A2-46A1-8BCA-FE5C394D00F1}"/>
              </a:ext>
            </a:extLst>
          </p:cNvPr>
          <p:cNvGrpSpPr/>
          <p:nvPr/>
        </p:nvGrpSpPr>
        <p:grpSpPr>
          <a:xfrm>
            <a:off x="7270562" y="5072446"/>
            <a:ext cx="3174146" cy="1685605"/>
            <a:chOff x="8262878" y="943457"/>
            <a:chExt cx="3237795" cy="1719405"/>
          </a:xfrm>
        </p:grpSpPr>
        <p:sp>
          <p:nvSpPr>
            <p:cNvPr id="96" name="Freeform: Shape 95">
              <a:extLst>
                <a:ext uri="{FF2B5EF4-FFF2-40B4-BE49-F238E27FC236}">
                  <a16:creationId xmlns:a16="http://schemas.microsoft.com/office/drawing/2014/main" id="{C7C21CCF-B11F-4E2F-B254-0D48B72D7DBC}"/>
                </a:ext>
              </a:extLst>
            </p:cNvPr>
            <p:cNvSpPr/>
            <p:nvPr/>
          </p:nvSpPr>
          <p:spPr>
            <a:xfrm>
              <a:off x="8914587" y="1187726"/>
              <a:ext cx="590550" cy="913133"/>
            </a:xfrm>
            <a:custGeom>
              <a:avLst/>
              <a:gdLst/>
              <a:ahLst/>
              <a:cxnLst/>
              <a:rect l="0" t="0" r="0" b="0"/>
              <a:pathLst>
                <a:path w="266700" h="533400">
                  <a:moveTo>
                    <a:pt x="228600" y="95250"/>
                  </a:moveTo>
                  <a:lnTo>
                    <a:pt x="38100" y="95250"/>
                  </a:lnTo>
                  <a:lnTo>
                    <a:pt x="38100" y="38100"/>
                  </a:lnTo>
                  <a:lnTo>
                    <a:pt x="228600" y="38100"/>
                  </a:lnTo>
                  <a:lnTo>
                    <a:pt x="228600" y="95250"/>
                  </a:lnTo>
                  <a:close/>
                  <a:moveTo>
                    <a:pt x="228600" y="190500"/>
                  </a:moveTo>
                  <a:lnTo>
                    <a:pt x="38100" y="190500"/>
                  </a:lnTo>
                  <a:lnTo>
                    <a:pt x="38100" y="133350"/>
                  </a:lnTo>
                  <a:lnTo>
                    <a:pt x="228600" y="133350"/>
                  </a:lnTo>
                  <a:lnTo>
                    <a:pt x="228600" y="190500"/>
                  </a:lnTo>
                  <a:close/>
                  <a:moveTo>
                    <a:pt x="133350" y="476250"/>
                  </a:moveTo>
                  <a:cubicBezTo>
                    <a:pt x="117158" y="476250"/>
                    <a:pt x="104775" y="463867"/>
                    <a:pt x="104775" y="447675"/>
                  </a:cubicBezTo>
                  <a:cubicBezTo>
                    <a:pt x="104775" y="431483"/>
                    <a:pt x="117158" y="419100"/>
                    <a:pt x="133350" y="419100"/>
                  </a:cubicBezTo>
                  <a:cubicBezTo>
                    <a:pt x="149542" y="419100"/>
                    <a:pt x="161925" y="431483"/>
                    <a:pt x="161925" y="447675"/>
                  </a:cubicBezTo>
                  <a:cubicBezTo>
                    <a:pt x="161925" y="463867"/>
                    <a:pt x="149542" y="476250"/>
                    <a:pt x="133350" y="476250"/>
                  </a:cubicBezTo>
                  <a:close/>
                  <a:moveTo>
                    <a:pt x="228600" y="0"/>
                  </a:moveTo>
                  <a:lnTo>
                    <a:pt x="38100" y="0"/>
                  </a:lnTo>
                  <a:cubicBezTo>
                    <a:pt x="17145" y="0"/>
                    <a:pt x="0" y="17145"/>
                    <a:pt x="0" y="38100"/>
                  </a:cubicBezTo>
                  <a:lnTo>
                    <a:pt x="0" y="495300"/>
                  </a:lnTo>
                  <a:cubicBezTo>
                    <a:pt x="0" y="516255"/>
                    <a:pt x="17145" y="533400"/>
                    <a:pt x="38100" y="533400"/>
                  </a:cubicBezTo>
                  <a:lnTo>
                    <a:pt x="228600" y="533400"/>
                  </a:lnTo>
                  <a:cubicBezTo>
                    <a:pt x="249555" y="533400"/>
                    <a:pt x="266700" y="516255"/>
                    <a:pt x="266700" y="495300"/>
                  </a:cubicBezTo>
                  <a:lnTo>
                    <a:pt x="266700" y="38100"/>
                  </a:lnTo>
                  <a:cubicBezTo>
                    <a:pt x="266700" y="17145"/>
                    <a:pt x="249555" y="0"/>
                    <a:pt x="228600" y="0"/>
                  </a:cubicBezTo>
                  <a:close/>
                </a:path>
              </a:pathLst>
            </a:custGeom>
            <a:solidFill>
              <a:schemeClr val="bg1"/>
            </a:solidFill>
            <a:ln w="19050" cap="flat">
              <a:solidFill>
                <a:schemeClr val="tx1">
                  <a:lumMod val="50000"/>
                </a:schemeClr>
              </a:solidFill>
              <a:prstDash val="solid"/>
              <a:miter/>
            </a:ln>
          </p:spPr>
          <p:txBody>
            <a:bodyPr/>
            <a:lstStyle/>
            <a:p>
              <a:endParaRPr lang="en-US" sz="1765"/>
            </a:p>
          </p:txBody>
        </p:sp>
        <p:sp>
          <p:nvSpPr>
            <p:cNvPr id="97" name="TextBox 96">
              <a:extLst>
                <a:ext uri="{FF2B5EF4-FFF2-40B4-BE49-F238E27FC236}">
                  <a16:creationId xmlns:a16="http://schemas.microsoft.com/office/drawing/2014/main" id="{2A9518DE-3E46-4587-9B71-4C7E0D5FD526}"/>
                </a:ext>
              </a:extLst>
            </p:cNvPr>
            <p:cNvSpPr txBox="1"/>
            <p:nvPr/>
          </p:nvSpPr>
          <p:spPr>
            <a:xfrm rot="16200000">
              <a:off x="7656195" y="1679440"/>
              <a:ext cx="1590103" cy="376738"/>
            </a:xfrm>
            <a:prstGeom prst="rect">
              <a:avLst/>
            </a:prstGeom>
            <a:noFill/>
          </p:spPr>
          <p:txBody>
            <a:bodyPr wrap="square" rtlCol="0">
              <a:spAutoFit/>
            </a:bodyPr>
            <a:lstStyle/>
            <a:p>
              <a:pPr algn="ctr" defTabSz="914016">
                <a:defRPr/>
              </a:pPr>
              <a:r>
                <a:rPr lang="en-US" dirty="0">
                  <a:solidFill>
                    <a:schemeClr val="tx1">
                      <a:lumMod val="50000"/>
                    </a:schemeClr>
                  </a:solidFill>
                  <a:latin typeface="+mj-lt"/>
                </a:rPr>
                <a:t>Availability</a:t>
              </a:r>
              <a:r>
                <a:rPr lang="en-US" b="1" dirty="0">
                  <a:solidFill>
                    <a:schemeClr val="tx1">
                      <a:lumMod val="50000"/>
                    </a:schemeClr>
                  </a:solidFill>
                  <a:latin typeface="+mj-lt"/>
                  <a:ea typeface="Segoe UI" charset="0"/>
                  <a:cs typeface="Segoe UI" charset="0"/>
                </a:rPr>
                <a:t> </a:t>
              </a:r>
              <a:r>
                <a:rPr lang="en-US" dirty="0">
                  <a:solidFill>
                    <a:schemeClr val="tx1">
                      <a:lumMod val="50000"/>
                    </a:schemeClr>
                  </a:solidFill>
                  <a:latin typeface="+mj-lt"/>
                </a:rPr>
                <a:t>Set</a:t>
              </a:r>
            </a:p>
          </p:txBody>
        </p:sp>
        <p:sp>
          <p:nvSpPr>
            <p:cNvPr id="98" name="Freeform: Shape 97">
              <a:extLst>
                <a:ext uri="{FF2B5EF4-FFF2-40B4-BE49-F238E27FC236}">
                  <a16:creationId xmlns:a16="http://schemas.microsoft.com/office/drawing/2014/main" id="{3DD1437D-D207-4810-A3C3-ED91E12A7B84}"/>
                </a:ext>
              </a:extLst>
            </p:cNvPr>
            <p:cNvSpPr/>
            <p:nvPr/>
          </p:nvSpPr>
          <p:spPr>
            <a:xfrm>
              <a:off x="10561637" y="1187726"/>
              <a:ext cx="590550" cy="913133"/>
            </a:xfrm>
            <a:custGeom>
              <a:avLst/>
              <a:gdLst/>
              <a:ahLst/>
              <a:cxnLst/>
              <a:rect l="0" t="0" r="0" b="0"/>
              <a:pathLst>
                <a:path w="266700" h="533400">
                  <a:moveTo>
                    <a:pt x="228600" y="95250"/>
                  </a:moveTo>
                  <a:lnTo>
                    <a:pt x="38100" y="95250"/>
                  </a:lnTo>
                  <a:lnTo>
                    <a:pt x="38100" y="38100"/>
                  </a:lnTo>
                  <a:lnTo>
                    <a:pt x="228600" y="38100"/>
                  </a:lnTo>
                  <a:lnTo>
                    <a:pt x="228600" y="95250"/>
                  </a:lnTo>
                  <a:close/>
                  <a:moveTo>
                    <a:pt x="228600" y="190500"/>
                  </a:moveTo>
                  <a:lnTo>
                    <a:pt x="38100" y="190500"/>
                  </a:lnTo>
                  <a:lnTo>
                    <a:pt x="38100" y="133350"/>
                  </a:lnTo>
                  <a:lnTo>
                    <a:pt x="228600" y="133350"/>
                  </a:lnTo>
                  <a:lnTo>
                    <a:pt x="228600" y="190500"/>
                  </a:lnTo>
                  <a:close/>
                  <a:moveTo>
                    <a:pt x="133350" y="476250"/>
                  </a:moveTo>
                  <a:cubicBezTo>
                    <a:pt x="117158" y="476250"/>
                    <a:pt x="104775" y="463867"/>
                    <a:pt x="104775" y="447675"/>
                  </a:cubicBezTo>
                  <a:cubicBezTo>
                    <a:pt x="104775" y="431483"/>
                    <a:pt x="117158" y="419100"/>
                    <a:pt x="133350" y="419100"/>
                  </a:cubicBezTo>
                  <a:cubicBezTo>
                    <a:pt x="149542" y="419100"/>
                    <a:pt x="161925" y="431483"/>
                    <a:pt x="161925" y="447675"/>
                  </a:cubicBezTo>
                  <a:cubicBezTo>
                    <a:pt x="161925" y="463867"/>
                    <a:pt x="149542" y="476250"/>
                    <a:pt x="133350" y="476250"/>
                  </a:cubicBezTo>
                  <a:close/>
                  <a:moveTo>
                    <a:pt x="228600" y="0"/>
                  </a:moveTo>
                  <a:lnTo>
                    <a:pt x="38100" y="0"/>
                  </a:lnTo>
                  <a:cubicBezTo>
                    <a:pt x="17145" y="0"/>
                    <a:pt x="0" y="17145"/>
                    <a:pt x="0" y="38100"/>
                  </a:cubicBezTo>
                  <a:lnTo>
                    <a:pt x="0" y="495300"/>
                  </a:lnTo>
                  <a:cubicBezTo>
                    <a:pt x="0" y="516255"/>
                    <a:pt x="17145" y="533400"/>
                    <a:pt x="38100" y="533400"/>
                  </a:cubicBezTo>
                  <a:lnTo>
                    <a:pt x="228600" y="533400"/>
                  </a:lnTo>
                  <a:cubicBezTo>
                    <a:pt x="249555" y="533400"/>
                    <a:pt x="266700" y="516255"/>
                    <a:pt x="266700" y="495300"/>
                  </a:cubicBezTo>
                  <a:lnTo>
                    <a:pt x="266700" y="38100"/>
                  </a:lnTo>
                  <a:cubicBezTo>
                    <a:pt x="266700" y="17145"/>
                    <a:pt x="249555" y="0"/>
                    <a:pt x="228600" y="0"/>
                  </a:cubicBezTo>
                  <a:close/>
                </a:path>
              </a:pathLst>
            </a:custGeom>
            <a:solidFill>
              <a:schemeClr val="bg1"/>
            </a:solidFill>
            <a:ln w="19050" cap="flat">
              <a:solidFill>
                <a:schemeClr val="tx1">
                  <a:lumMod val="50000"/>
                </a:schemeClr>
              </a:solidFill>
              <a:prstDash val="solid"/>
              <a:miter/>
            </a:ln>
          </p:spPr>
          <p:txBody>
            <a:bodyPr/>
            <a:lstStyle/>
            <a:p>
              <a:endParaRPr lang="en-US" sz="1765"/>
            </a:p>
          </p:txBody>
        </p:sp>
        <p:sp>
          <p:nvSpPr>
            <p:cNvPr id="99" name="Rectangle: Rounded Corners 98">
              <a:extLst>
                <a:ext uri="{FF2B5EF4-FFF2-40B4-BE49-F238E27FC236}">
                  <a16:creationId xmlns:a16="http://schemas.microsoft.com/office/drawing/2014/main" id="{A641463C-79B8-4FDE-9818-6AB89A80290B}"/>
                </a:ext>
              </a:extLst>
            </p:cNvPr>
            <p:cNvSpPr/>
            <p:nvPr/>
          </p:nvSpPr>
          <p:spPr bwMode="auto">
            <a:xfrm>
              <a:off x="8633551" y="943457"/>
              <a:ext cx="2766285" cy="1719405"/>
            </a:xfrm>
            <a:prstGeom prst="roundRect">
              <a:avLst/>
            </a:prstGeom>
            <a:noFill/>
            <a:ln w="28575">
              <a:solidFill>
                <a:schemeClr val="tx1">
                  <a:lumMod val="50000"/>
                </a:schemeClr>
              </a:solidFill>
              <a:prstDash val="sys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TextBox 99">
              <a:extLst>
                <a:ext uri="{FF2B5EF4-FFF2-40B4-BE49-F238E27FC236}">
                  <a16:creationId xmlns:a16="http://schemas.microsoft.com/office/drawing/2014/main" id="{BD58F231-3D46-464E-A407-8B54587D8C3E}"/>
                </a:ext>
              </a:extLst>
            </p:cNvPr>
            <p:cNvSpPr txBox="1"/>
            <p:nvPr/>
          </p:nvSpPr>
          <p:spPr>
            <a:xfrm>
              <a:off x="8716440" y="1986527"/>
              <a:ext cx="1176045" cy="627864"/>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SQL1</a:t>
              </a:r>
            </a:p>
          </p:txBody>
        </p:sp>
        <p:sp>
          <p:nvSpPr>
            <p:cNvPr id="101" name="TextBox 100">
              <a:extLst>
                <a:ext uri="{FF2B5EF4-FFF2-40B4-BE49-F238E27FC236}">
                  <a16:creationId xmlns:a16="http://schemas.microsoft.com/office/drawing/2014/main" id="{8D46601D-B79D-4462-86DD-CB3D0AB21EC2}"/>
                </a:ext>
              </a:extLst>
            </p:cNvPr>
            <p:cNvSpPr txBox="1"/>
            <p:nvPr/>
          </p:nvSpPr>
          <p:spPr>
            <a:xfrm>
              <a:off x="10324628" y="2008385"/>
              <a:ext cx="1176045" cy="627864"/>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SQL2</a:t>
              </a:r>
            </a:p>
          </p:txBody>
        </p:sp>
      </p:grpSp>
      <p:pic>
        <p:nvPicPr>
          <p:cNvPr id="104" name="Graphic 103" descr="Network">
            <a:extLst>
              <a:ext uri="{FF2B5EF4-FFF2-40B4-BE49-F238E27FC236}">
                <a16:creationId xmlns:a16="http://schemas.microsoft.com/office/drawing/2014/main" id="{0056EEB0-6FC4-443A-A4FD-7ECEA407BC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40680" y="4516852"/>
            <a:ext cx="604239" cy="604239"/>
          </a:xfrm>
          <a:prstGeom prst="rect">
            <a:avLst/>
          </a:prstGeom>
        </p:spPr>
      </p:pic>
      <p:pic>
        <p:nvPicPr>
          <p:cNvPr id="105" name="Graphic 104" descr="Network">
            <a:extLst>
              <a:ext uri="{FF2B5EF4-FFF2-40B4-BE49-F238E27FC236}">
                <a16:creationId xmlns:a16="http://schemas.microsoft.com/office/drawing/2014/main" id="{A040B5DE-226B-493C-B62D-0370E412C3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40679" y="21651"/>
            <a:ext cx="604239" cy="604239"/>
          </a:xfrm>
          <a:prstGeom prst="rect">
            <a:avLst/>
          </a:prstGeom>
        </p:spPr>
      </p:pic>
      <p:grpSp>
        <p:nvGrpSpPr>
          <p:cNvPr id="110" name="Group 109">
            <a:extLst>
              <a:ext uri="{FF2B5EF4-FFF2-40B4-BE49-F238E27FC236}">
                <a16:creationId xmlns:a16="http://schemas.microsoft.com/office/drawing/2014/main" id="{70B29474-1153-4999-A831-44ED554C12BA}"/>
              </a:ext>
            </a:extLst>
          </p:cNvPr>
          <p:cNvGrpSpPr/>
          <p:nvPr/>
        </p:nvGrpSpPr>
        <p:grpSpPr>
          <a:xfrm>
            <a:off x="8585314" y="5460645"/>
            <a:ext cx="914968" cy="830091"/>
            <a:chOff x="5761037" y="3040062"/>
            <a:chExt cx="1137018" cy="914400"/>
          </a:xfrm>
          <a:noFill/>
        </p:grpSpPr>
        <p:pic>
          <p:nvPicPr>
            <p:cNvPr id="108" name="Graphic 107" descr="Line Arrow: Straight">
              <a:extLst>
                <a:ext uri="{FF2B5EF4-FFF2-40B4-BE49-F238E27FC236}">
                  <a16:creationId xmlns:a16="http://schemas.microsoft.com/office/drawing/2014/main" id="{9DFF10CE-18E7-486E-B3F3-6AAAA6C662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61037" y="3040062"/>
              <a:ext cx="914400" cy="914400"/>
            </a:xfrm>
            <a:prstGeom prst="rect">
              <a:avLst/>
            </a:prstGeom>
          </p:spPr>
        </p:pic>
        <p:pic>
          <p:nvPicPr>
            <p:cNvPr id="109" name="Graphic 108" descr="Line Arrow: Straight">
              <a:extLst>
                <a:ext uri="{FF2B5EF4-FFF2-40B4-BE49-F238E27FC236}">
                  <a16:creationId xmlns:a16="http://schemas.microsoft.com/office/drawing/2014/main" id="{11C1B2F3-99A4-4026-AA4B-9C002B0DBF3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5983655" y="3040062"/>
              <a:ext cx="914400" cy="914400"/>
            </a:xfrm>
            <a:prstGeom prst="rect">
              <a:avLst/>
            </a:prstGeom>
          </p:spPr>
        </p:pic>
      </p:grpSp>
      <p:pic>
        <p:nvPicPr>
          <p:cNvPr id="111" name="Graphic 110" descr="Database">
            <a:extLst>
              <a:ext uri="{FF2B5EF4-FFF2-40B4-BE49-F238E27FC236}">
                <a16:creationId xmlns:a16="http://schemas.microsoft.com/office/drawing/2014/main" id="{C9C07A25-39DD-447A-A2DA-8F493ED156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40744" y="5430880"/>
            <a:ext cx="896425" cy="896425"/>
          </a:xfrm>
          <a:prstGeom prst="rect">
            <a:avLst/>
          </a:prstGeom>
        </p:spPr>
      </p:pic>
      <p:grpSp>
        <p:nvGrpSpPr>
          <p:cNvPr id="125" name="Group 124">
            <a:extLst>
              <a:ext uri="{FF2B5EF4-FFF2-40B4-BE49-F238E27FC236}">
                <a16:creationId xmlns:a16="http://schemas.microsoft.com/office/drawing/2014/main" id="{789D1361-BB9C-4C46-9791-A1652C880078}"/>
              </a:ext>
            </a:extLst>
          </p:cNvPr>
          <p:cNvGrpSpPr/>
          <p:nvPr/>
        </p:nvGrpSpPr>
        <p:grpSpPr>
          <a:xfrm rot="16200000">
            <a:off x="10300817" y="2545938"/>
            <a:ext cx="2009134" cy="1731356"/>
            <a:chOff x="6250718" y="2843150"/>
            <a:chExt cx="2049421" cy="1766073"/>
          </a:xfrm>
        </p:grpSpPr>
        <p:grpSp>
          <p:nvGrpSpPr>
            <p:cNvPr id="123" name="Group 122">
              <a:extLst>
                <a:ext uri="{FF2B5EF4-FFF2-40B4-BE49-F238E27FC236}">
                  <a16:creationId xmlns:a16="http://schemas.microsoft.com/office/drawing/2014/main" id="{C4DBE563-317B-476A-8FEC-CBF6BA4EA648}"/>
                </a:ext>
              </a:extLst>
            </p:cNvPr>
            <p:cNvGrpSpPr/>
            <p:nvPr/>
          </p:nvGrpSpPr>
          <p:grpSpPr>
            <a:xfrm>
              <a:off x="6250718" y="3318763"/>
              <a:ext cx="2049421" cy="1290460"/>
              <a:chOff x="5761037" y="3040062"/>
              <a:chExt cx="2049421" cy="1290460"/>
            </a:xfrm>
          </p:grpSpPr>
          <p:grpSp>
            <p:nvGrpSpPr>
              <p:cNvPr id="119" name="Group 118">
                <a:extLst>
                  <a:ext uri="{FF2B5EF4-FFF2-40B4-BE49-F238E27FC236}">
                    <a16:creationId xmlns:a16="http://schemas.microsoft.com/office/drawing/2014/main" id="{26060923-E362-44A4-B955-7E2F3EEE2850}"/>
                  </a:ext>
                </a:extLst>
              </p:cNvPr>
              <p:cNvGrpSpPr/>
              <p:nvPr/>
            </p:nvGrpSpPr>
            <p:grpSpPr>
              <a:xfrm>
                <a:off x="5761037" y="3040062"/>
                <a:ext cx="1205411" cy="1289856"/>
                <a:chOff x="5761037" y="3040062"/>
                <a:chExt cx="1205411" cy="1289856"/>
              </a:xfrm>
            </p:grpSpPr>
            <p:pic>
              <p:nvPicPr>
                <p:cNvPr id="113" name="Graphic 112" descr="Monthly calendar">
                  <a:extLst>
                    <a:ext uri="{FF2B5EF4-FFF2-40B4-BE49-F238E27FC236}">
                      <a16:creationId xmlns:a16="http://schemas.microsoft.com/office/drawing/2014/main" id="{C188B176-E518-44A2-816E-CA19C894993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61037" y="3040062"/>
                  <a:ext cx="914400" cy="914400"/>
                </a:xfrm>
                <a:prstGeom prst="rect">
                  <a:avLst/>
                </a:prstGeom>
              </p:spPr>
            </p:pic>
            <p:sp>
              <p:nvSpPr>
                <p:cNvPr id="116" name="TextBox 115">
                  <a:extLst>
                    <a:ext uri="{FF2B5EF4-FFF2-40B4-BE49-F238E27FC236}">
                      <a16:creationId xmlns:a16="http://schemas.microsoft.com/office/drawing/2014/main" id="{DF40DFD1-A350-4128-BF21-92A703056CDE}"/>
                    </a:ext>
                  </a:extLst>
                </p:cNvPr>
                <p:cNvSpPr txBox="1"/>
                <p:nvPr/>
              </p:nvSpPr>
              <p:spPr>
                <a:xfrm>
                  <a:off x="5790403" y="3702054"/>
                  <a:ext cx="1176045" cy="627864"/>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AD1</a:t>
                  </a:r>
                </a:p>
              </p:txBody>
            </p:sp>
          </p:grpSp>
          <p:grpSp>
            <p:nvGrpSpPr>
              <p:cNvPr id="120" name="Group 119">
                <a:extLst>
                  <a:ext uri="{FF2B5EF4-FFF2-40B4-BE49-F238E27FC236}">
                    <a16:creationId xmlns:a16="http://schemas.microsoft.com/office/drawing/2014/main" id="{C82E4862-3458-4822-8C42-A13E230134E9}"/>
                  </a:ext>
                </a:extLst>
              </p:cNvPr>
              <p:cNvGrpSpPr/>
              <p:nvPr/>
            </p:nvGrpSpPr>
            <p:grpSpPr>
              <a:xfrm>
                <a:off x="6605047" y="3040666"/>
                <a:ext cx="1205411" cy="1289856"/>
                <a:chOff x="5761037" y="3040062"/>
                <a:chExt cx="1205411" cy="1289856"/>
              </a:xfrm>
            </p:grpSpPr>
            <p:pic>
              <p:nvPicPr>
                <p:cNvPr id="121" name="Graphic 120" descr="Monthly calendar">
                  <a:extLst>
                    <a:ext uri="{FF2B5EF4-FFF2-40B4-BE49-F238E27FC236}">
                      <a16:creationId xmlns:a16="http://schemas.microsoft.com/office/drawing/2014/main" id="{9695DF31-0E71-4431-A571-5565B85866B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61037" y="3040062"/>
                  <a:ext cx="914400" cy="914400"/>
                </a:xfrm>
                <a:prstGeom prst="rect">
                  <a:avLst/>
                </a:prstGeom>
              </p:spPr>
            </p:pic>
            <p:sp>
              <p:nvSpPr>
                <p:cNvPr id="122" name="TextBox 121">
                  <a:extLst>
                    <a:ext uri="{FF2B5EF4-FFF2-40B4-BE49-F238E27FC236}">
                      <a16:creationId xmlns:a16="http://schemas.microsoft.com/office/drawing/2014/main" id="{5BE03C60-2C88-43A8-A9A5-21BCD3C527FB}"/>
                    </a:ext>
                  </a:extLst>
                </p:cNvPr>
                <p:cNvSpPr txBox="1"/>
                <p:nvPr/>
              </p:nvSpPr>
              <p:spPr>
                <a:xfrm>
                  <a:off x="5790403" y="3702054"/>
                  <a:ext cx="1176045" cy="627864"/>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AD2</a:t>
                  </a:r>
                </a:p>
              </p:txBody>
            </p:sp>
          </p:grpSp>
        </p:grpSp>
        <p:pic>
          <p:nvPicPr>
            <p:cNvPr id="124" name="Graphic 123" descr="Network">
              <a:extLst>
                <a:ext uri="{FF2B5EF4-FFF2-40B4-BE49-F238E27FC236}">
                  <a16:creationId xmlns:a16="http://schemas.microsoft.com/office/drawing/2014/main" id="{ADA6D1C5-F8A6-4180-A10F-0B5BB5FBAC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20723" y="2843150"/>
              <a:ext cx="616355" cy="616355"/>
            </a:xfrm>
            <a:prstGeom prst="rect">
              <a:avLst/>
            </a:prstGeom>
          </p:spPr>
        </p:pic>
      </p:grpSp>
      <p:sp>
        <p:nvSpPr>
          <p:cNvPr id="126" name="Text Placeholder 3">
            <a:extLst>
              <a:ext uri="{FF2B5EF4-FFF2-40B4-BE49-F238E27FC236}">
                <a16:creationId xmlns:a16="http://schemas.microsoft.com/office/drawing/2014/main" id="{24997D97-F055-4F39-8203-8E0D46CE0926}"/>
              </a:ext>
            </a:extLst>
          </p:cNvPr>
          <p:cNvSpPr txBox="1">
            <a:spLocks/>
          </p:cNvSpPr>
          <p:nvPr/>
        </p:nvSpPr>
        <p:spPr>
          <a:xfrm>
            <a:off x="345574" y="1724971"/>
            <a:ext cx="6819698" cy="474590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136" i="1" dirty="0">
              <a:solidFill>
                <a:srgbClr val="00188F"/>
              </a:solidFill>
            </a:endParaRPr>
          </a:p>
          <a:p>
            <a:r>
              <a:rPr lang="en-US" sz="3136" dirty="0">
                <a:solidFill>
                  <a:schemeClr val="tx1">
                    <a:lumMod val="50000"/>
                  </a:schemeClr>
                </a:solidFill>
              </a:rPr>
              <a:t>Multi-tiered with Availability Set</a:t>
            </a:r>
          </a:p>
          <a:p>
            <a:endParaRPr lang="en-US" sz="3136" dirty="0">
              <a:solidFill>
                <a:schemeClr val="tx1">
                  <a:lumMod val="50000"/>
                </a:schemeClr>
              </a:solidFill>
            </a:endParaRPr>
          </a:p>
          <a:p>
            <a:r>
              <a:rPr lang="en-US" sz="3136" dirty="0">
                <a:solidFill>
                  <a:schemeClr val="tx1">
                    <a:lumMod val="50000"/>
                  </a:schemeClr>
                </a:solidFill>
              </a:rPr>
              <a:t>Load balancers </a:t>
            </a:r>
          </a:p>
          <a:p>
            <a:endParaRPr lang="en-US" sz="3136" dirty="0">
              <a:solidFill>
                <a:schemeClr val="tx1">
                  <a:lumMod val="50000"/>
                </a:schemeClr>
              </a:solidFill>
            </a:endParaRPr>
          </a:p>
          <a:p>
            <a:r>
              <a:rPr lang="en-US" sz="3136" dirty="0">
                <a:solidFill>
                  <a:schemeClr val="tx1">
                    <a:lumMod val="50000"/>
                  </a:schemeClr>
                </a:solidFill>
              </a:rPr>
              <a:t>Public IP connectivity </a:t>
            </a:r>
          </a:p>
          <a:p>
            <a:endParaRPr lang="en-US" sz="3136" dirty="0">
              <a:solidFill>
                <a:schemeClr val="tx1">
                  <a:lumMod val="50000"/>
                </a:schemeClr>
              </a:solidFill>
            </a:endParaRPr>
          </a:p>
          <a:p>
            <a:r>
              <a:rPr lang="en-US" sz="3136" dirty="0">
                <a:solidFill>
                  <a:schemeClr val="tx1">
                    <a:lumMod val="50000"/>
                  </a:schemeClr>
                </a:solidFill>
              </a:rPr>
              <a:t>SQL Always On</a:t>
            </a:r>
          </a:p>
          <a:p>
            <a:pPr marL="0" indent="0">
              <a:buNone/>
            </a:pPr>
            <a:endParaRPr lang="en-US" sz="3136" b="1" i="1" dirty="0">
              <a:solidFill>
                <a:srgbClr val="00188F"/>
              </a:solidFill>
            </a:endParaRPr>
          </a:p>
          <a:p>
            <a:pPr marL="336015" lvl="1" indent="0">
              <a:buNone/>
            </a:pPr>
            <a:endParaRPr lang="en-US" sz="1765" b="1" i="1" dirty="0">
              <a:solidFill>
                <a:srgbClr val="00188F"/>
              </a:solidFill>
            </a:endParaRPr>
          </a:p>
        </p:txBody>
      </p:sp>
    </p:spTree>
    <p:extLst>
      <p:ext uri="{BB962C8B-B14F-4D97-AF65-F5344CB8AC3E}">
        <p14:creationId xmlns:p14="http://schemas.microsoft.com/office/powerpoint/2010/main" val="269393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Graphic 68" descr="Cloud">
            <a:extLst>
              <a:ext uri="{FF2B5EF4-FFF2-40B4-BE49-F238E27FC236}">
                <a16:creationId xmlns:a16="http://schemas.microsoft.com/office/drawing/2014/main" id="{40CA1DB6-2FCD-4666-BF1E-8E3C66EA58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5318" y="3955334"/>
            <a:ext cx="3578015" cy="3578015"/>
          </a:xfrm>
          <a:prstGeom prst="rect">
            <a:avLst/>
          </a:prstGeom>
        </p:spPr>
      </p:pic>
      <p:pic>
        <p:nvPicPr>
          <p:cNvPr id="46" name="Graphic 45" descr="Cloud">
            <a:extLst>
              <a:ext uri="{FF2B5EF4-FFF2-40B4-BE49-F238E27FC236}">
                <a16:creationId xmlns:a16="http://schemas.microsoft.com/office/drawing/2014/main" id="{3EDDBBBC-BE7B-4E12-98E5-FB1511C99C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5034" y="3978762"/>
            <a:ext cx="3578015" cy="3578015"/>
          </a:xfrm>
          <a:prstGeom prst="rect">
            <a:avLst/>
          </a:prstGeom>
        </p:spPr>
      </p:pic>
      <p:pic>
        <p:nvPicPr>
          <p:cNvPr id="11" name="Graphic 10" descr="Database">
            <a:extLst>
              <a:ext uri="{FF2B5EF4-FFF2-40B4-BE49-F238E27FC236}">
                <a16:creationId xmlns:a16="http://schemas.microsoft.com/office/drawing/2014/main" id="{0919AC6C-805C-4E3D-9C37-F98067CE1D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69833" y="2761871"/>
            <a:ext cx="850273" cy="765184"/>
          </a:xfrm>
          <a:prstGeom prst="rect">
            <a:avLst/>
          </a:prstGeom>
        </p:spPr>
      </p:pic>
      <p:grpSp>
        <p:nvGrpSpPr>
          <p:cNvPr id="87" name="Group 86">
            <a:extLst>
              <a:ext uri="{FF2B5EF4-FFF2-40B4-BE49-F238E27FC236}">
                <a16:creationId xmlns:a16="http://schemas.microsoft.com/office/drawing/2014/main" id="{67C928DD-49F0-42E2-846B-B992ACC838A9}"/>
              </a:ext>
            </a:extLst>
          </p:cNvPr>
          <p:cNvGrpSpPr/>
          <p:nvPr/>
        </p:nvGrpSpPr>
        <p:grpSpPr>
          <a:xfrm>
            <a:off x="242644" y="1449248"/>
            <a:ext cx="3019574" cy="1550751"/>
            <a:chOff x="8253366" y="943457"/>
            <a:chExt cx="3247307" cy="1853157"/>
          </a:xfrm>
        </p:grpSpPr>
        <p:sp>
          <p:nvSpPr>
            <p:cNvPr id="14" name="Freeform: Shape 13">
              <a:extLst>
                <a:ext uri="{FF2B5EF4-FFF2-40B4-BE49-F238E27FC236}">
                  <a16:creationId xmlns:a16="http://schemas.microsoft.com/office/drawing/2014/main" id="{34C7E8A4-814D-4768-B837-DF8192F59049}"/>
                </a:ext>
              </a:extLst>
            </p:cNvPr>
            <p:cNvSpPr/>
            <p:nvPr/>
          </p:nvSpPr>
          <p:spPr>
            <a:xfrm>
              <a:off x="8914587" y="1187726"/>
              <a:ext cx="590550" cy="913133"/>
            </a:xfrm>
            <a:custGeom>
              <a:avLst/>
              <a:gdLst/>
              <a:ahLst/>
              <a:cxnLst/>
              <a:rect l="0" t="0" r="0" b="0"/>
              <a:pathLst>
                <a:path w="266700" h="533400">
                  <a:moveTo>
                    <a:pt x="228600" y="95250"/>
                  </a:moveTo>
                  <a:lnTo>
                    <a:pt x="38100" y="95250"/>
                  </a:lnTo>
                  <a:lnTo>
                    <a:pt x="38100" y="38100"/>
                  </a:lnTo>
                  <a:lnTo>
                    <a:pt x="228600" y="38100"/>
                  </a:lnTo>
                  <a:lnTo>
                    <a:pt x="228600" y="95250"/>
                  </a:lnTo>
                  <a:close/>
                  <a:moveTo>
                    <a:pt x="228600" y="190500"/>
                  </a:moveTo>
                  <a:lnTo>
                    <a:pt x="38100" y="190500"/>
                  </a:lnTo>
                  <a:lnTo>
                    <a:pt x="38100" y="133350"/>
                  </a:lnTo>
                  <a:lnTo>
                    <a:pt x="228600" y="133350"/>
                  </a:lnTo>
                  <a:lnTo>
                    <a:pt x="228600" y="190500"/>
                  </a:lnTo>
                  <a:close/>
                  <a:moveTo>
                    <a:pt x="133350" y="476250"/>
                  </a:moveTo>
                  <a:cubicBezTo>
                    <a:pt x="117158" y="476250"/>
                    <a:pt x="104775" y="463867"/>
                    <a:pt x="104775" y="447675"/>
                  </a:cubicBezTo>
                  <a:cubicBezTo>
                    <a:pt x="104775" y="431483"/>
                    <a:pt x="117158" y="419100"/>
                    <a:pt x="133350" y="419100"/>
                  </a:cubicBezTo>
                  <a:cubicBezTo>
                    <a:pt x="149542" y="419100"/>
                    <a:pt x="161925" y="431483"/>
                    <a:pt x="161925" y="447675"/>
                  </a:cubicBezTo>
                  <a:cubicBezTo>
                    <a:pt x="161925" y="463867"/>
                    <a:pt x="149542" y="476250"/>
                    <a:pt x="133350" y="476250"/>
                  </a:cubicBezTo>
                  <a:close/>
                  <a:moveTo>
                    <a:pt x="228600" y="0"/>
                  </a:moveTo>
                  <a:lnTo>
                    <a:pt x="38100" y="0"/>
                  </a:lnTo>
                  <a:cubicBezTo>
                    <a:pt x="17145" y="0"/>
                    <a:pt x="0" y="17145"/>
                    <a:pt x="0" y="38100"/>
                  </a:cubicBezTo>
                  <a:lnTo>
                    <a:pt x="0" y="495300"/>
                  </a:lnTo>
                  <a:cubicBezTo>
                    <a:pt x="0" y="516255"/>
                    <a:pt x="17145" y="533400"/>
                    <a:pt x="38100" y="533400"/>
                  </a:cubicBezTo>
                  <a:lnTo>
                    <a:pt x="228600" y="533400"/>
                  </a:lnTo>
                  <a:cubicBezTo>
                    <a:pt x="249555" y="533400"/>
                    <a:pt x="266700" y="516255"/>
                    <a:pt x="266700" y="495300"/>
                  </a:cubicBezTo>
                  <a:lnTo>
                    <a:pt x="266700" y="38100"/>
                  </a:lnTo>
                  <a:cubicBezTo>
                    <a:pt x="266700" y="17145"/>
                    <a:pt x="249555" y="0"/>
                    <a:pt x="228600" y="0"/>
                  </a:cubicBezTo>
                  <a:close/>
                </a:path>
              </a:pathLst>
            </a:custGeom>
            <a:solidFill>
              <a:schemeClr val="bg1"/>
            </a:solidFill>
            <a:ln w="19050" cap="flat">
              <a:solidFill>
                <a:schemeClr val="tx1">
                  <a:lumMod val="50000"/>
                </a:schemeClr>
              </a:solidFill>
              <a:prstDash val="solid"/>
              <a:miter/>
            </a:ln>
          </p:spPr>
          <p:txBody>
            <a:bodyPr/>
            <a:lstStyle/>
            <a:p>
              <a:endParaRPr lang="en-US" sz="1765"/>
            </a:p>
          </p:txBody>
        </p:sp>
        <p:sp>
          <p:nvSpPr>
            <p:cNvPr id="35" name="TextBox 34">
              <a:extLst>
                <a:ext uri="{FF2B5EF4-FFF2-40B4-BE49-F238E27FC236}">
                  <a16:creationId xmlns:a16="http://schemas.microsoft.com/office/drawing/2014/main" id="{DAA521A7-3F00-4CAB-8171-691955CABBB5}"/>
                </a:ext>
              </a:extLst>
            </p:cNvPr>
            <p:cNvSpPr txBox="1"/>
            <p:nvPr/>
          </p:nvSpPr>
          <p:spPr>
            <a:xfrm rot="16200000">
              <a:off x="7525896" y="1671957"/>
              <a:ext cx="1852127" cy="397187"/>
            </a:xfrm>
            <a:prstGeom prst="rect">
              <a:avLst/>
            </a:prstGeom>
            <a:noFill/>
          </p:spPr>
          <p:txBody>
            <a:bodyPr wrap="square" rtlCol="0">
              <a:spAutoFit/>
            </a:bodyPr>
            <a:lstStyle/>
            <a:p>
              <a:pPr algn="ctr" defTabSz="914016">
                <a:defRPr/>
              </a:pPr>
              <a:r>
                <a:rPr lang="en-US" dirty="0">
                  <a:solidFill>
                    <a:schemeClr val="tx1">
                      <a:lumMod val="50000"/>
                    </a:schemeClr>
                  </a:solidFill>
                  <a:latin typeface="+mj-lt"/>
                </a:rPr>
                <a:t>Availability</a:t>
              </a:r>
              <a:r>
                <a:rPr lang="en-US" b="1" dirty="0">
                  <a:solidFill>
                    <a:schemeClr val="tx1">
                      <a:lumMod val="50000"/>
                    </a:schemeClr>
                  </a:solidFill>
                  <a:latin typeface="+mj-lt"/>
                  <a:ea typeface="Segoe UI" charset="0"/>
                  <a:cs typeface="Segoe UI" charset="0"/>
                </a:rPr>
                <a:t> </a:t>
              </a:r>
              <a:r>
                <a:rPr lang="en-US" dirty="0">
                  <a:solidFill>
                    <a:schemeClr val="tx1">
                      <a:lumMod val="50000"/>
                    </a:schemeClr>
                  </a:solidFill>
                  <a:latin typeface="+mj-lt"/>
                </a:rPr>
                <a:t>Set</a:t>
              </a:r>
            </a:p>
          </p:txBody>
        </p:sp>
        <p:sp>
          <p:nvSpPr>
            <p:cNvPr id="81" name="Freeform: Shape 80">
              <a:extLst>
                <a:ext uri="{FF2B5EF4-FFF2-40B4-BE49-F238E27FC236}">
                  <a16:creationId xmlns:a16="http://schemas.microsoft.com/office/drawing/2014/main" id="{AE6FD991-0CF6-4662-936A-496F9756A5E7}"/>
                </a:ext>
              </a:extLst>
            </p:cNvPr>
            <p:cNvSpPr/>
            <p:nvPr/>
          </p:nvSpPr>
          <p:spPr>
            <a:xfrm>
              <a:off x="10561637" y="1187726"/>
              <a:ext cx="590550" cy="913133"/>
            </a:xfrm>
            <a:custGeom>
              <a:avLst/>
              <a:gdLst/>
              <a:ahLst/>
              <a:cxnLst/>
              <a:rect l="0" t="0" r="0" b="0"/>
              <a:pathLst>
                <a:path w="266700" h="533400">
                  <a:moveTo>
                    <a:pt x="228600" y="95250"/>
                  </a:moveTo>
                  <a:lnTo>
                    <a:pt x="38100" y="95250"/>
                  </a:lnTo>
                  <a:lnTo>
                    <a:pt x="38100" y="38100"/>
                  </a:lnTo>
                  <a:lnTo>
                    <a:pt x="228600" y="38100"/>
                  </a:lnTo>
                  <a:lnTo>
                    <a:pt x="228600" y="95250"/>
                  </a:lnTo>
                  <a:close/>
                  <a:moveTo>
                    <a:pt x="228600" y="190500"/>
                  </a:moveTo>
                  <a:lnTo>
                    <a:pt x="38100" y="190500"/>
                  </a:lnTo>
                  <a:lnTo>
                    <a:pt x="38100" y="133350"/>
                  </a:lnTo>
                  <a:lnTo>
                    <a:pt x="228600" y="133350"/>
                  </a:lnTo>
                  <a:lnTo>
                    <a:pt x="228600" y="190500"/>
                  </a:lnTo>
                  <a:close/>
                  <a:moveTo>
                    <a:pt x="133350" y="476250"/>
                  </a:moveTo>
                  <a:cubicBezTo>
                    <a:pt x="117158" y="476250"/>
                    <a:pt x="104775" y="463867"/>
                    <a:pt x="104775" y="447675"/>
                  </a:cubicBezTo>
                  <a:cubicBezTo>
                    <a:pt x="104775" y="431483"/>
                    <a:pt x="117158" y="419100"/>
                    <a:pt x="133350" y="419100"/>
                  </a:cubicBezTo>
                  <a:cubicBezTo>
                    <a:pt x="149542" y="419100"/>
                    <a:pt x="161925" y="431483"/>
                    <a:pt x="161925" y="447675"/>
                  </a:cubicBezTo>
                  <a:cubicBezTo>
                    <a:pt x="161925" y="463867"/>
                    <a:pt x="149542" y="476250"/>
                    <a:pt x="133350" y="476250"/>
                  </a:cubicBezTo>
                  <a:close/>
                  <a:moveTo>
                    <a:pt x="228600" y="0"/>
                  </a:moveTo>
                  <a:lnTo>
                    <a:pt x="38100" y="0"/>
                  </a:lnTo>
                  <a:cubicBezTo>
                    <a:pt x="17145" y="0"/>
                    <a:pt x="0" y="17145"/>
                    <a:pt x="0" y="38100"/>
                  </a:cubicBezTo>
                  <a:lnTo>
                    <a:pt x="0" y="495300"/>
                  </a:lnTo>
                  <a:cubicBezTo>
                    <a:pt x="0" y="516255"/>
                    <a:pt x="17145" y="533400"/>
                    <a:pt x="38100" y="533400"/>
                  </a:cubicBezTo>
                  <a:lnTo>
                    <a:pt x="228600" y="533400"/>
                  </a:lnTo>
                  <a:cubicBezTo>
                    <a:pt x="249555" y="533400"/>
                    <a:pt x="266700" y="516255"/>
                    <a:pt x="266700" y="495300"/>
                  </a:cubicBezTo>
                  <a:lnTo>
                    <a:pt x="266700" y="38100"/>
                  </a:lnTo>
                  <a:cubicBezTo>
                    <a:pt x="266700" y="17145"/>
                    <a:pt x="249555" y="0"/>
                    <a:pt x="228600" y="0"/>
                  </a:cubicBezTo>
                  <a:close/>
                </a:path>
              </a:pathLst>
            </a:custGeom>
            <a:solidFill>
              <a:schemeClr val="bg1"/>
            </a:solidFill>
            <a:ln w="19050" cap="flat">
              <a:solidFill>
                <a:schemeClr val="tx1">
                  <a:lumMod val="50000"/>
                </a:schemeClr>
              </a:solidFill>
              <a:prstDash val="solid"/>
              <a:miter/>
            </a:ln>
          </p:spPr>
          <p:txBody>
            <a:bodyPr/>
            <a:lstStyle/>
            <a:p>
              <a:endParaRPr lang="en-US" sz="1765"/>
            </a:p>
          </p:txBody>
        </p:sp>
        <p:sp>
          <p:nvSpPr>
            <p:cNvPr id="82" name="Rectangle: Rounded Corners 81">
              <a:extLst>
                <a:ext uri="{FF2B5EF4-FFF2-40B4-BE49-F238E27FC236}">
                  <a16:creationId xmlns:a16="http://schemas.microsoft.com/office/drawing/2014/main" id="{9B799BE3-0285-412F-A9EA-CBD85ACBF945}"/>
                </a:ext>
              </a:extLst>
            </p:cNvPr>
            <p:cNvSpPr/>
            <p:nvPr/>
          </p:nvSpPr>
          <p:spPr bwMode="auto">
            <a:xfrm>
              <a:off x="8633551" y="943457"/>
              <a:ext cx="2766285" cy="1719405"/>
            </a:xfrm>
            <a:prstGeom prst="roundRect">
              <a:avLst/>
            </a:prstGeom>
            <a:noFill/>
            <a:ln w="28575">
              <a:solidFill>
                <a:schemeClr val="tx1">
                  <a:lumMod val="50000"/>
                </a:schemeClr>
              </a:solidFill>
              <a:prstDash val="sys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TextBox 82">
              <a:extLst>
                <a:ext uri="{FF2B5EF4-FFF2-40B4-BE49-F238E27FC236}">
                  <a16:creationId xmlns:a16="http://schemas.microsoft.com/office/drawing/2014/main" id="{3504A68B-B671-4368-8C79-AB263B0AD498}"/>
                </a:ext>
              </a:extLst>
            </p:cNvPr>
            <p:cNvSpPr txBox="1"/>
            <p:nvPr/>
          </p:nvSpPr>
          <p:spPr>
            <a:xfrm>
              <a:off x="8716440" y="1986527"/>
              <a:ext cx="1176045" cy="664266"/>
            </a:xfrm>
            <a:prstGeom prst="rect">
              <a:avLst/>
            </a:prstGeom>
            <a:noFill/>
          </p:spPr>
          <p:txBody>
            <a:bodyPr wrap="squar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Web1</a:t>
              </a:r>
            </a:p>
          </p:txBody>
        </p:sp>
        <p:sp>
          <p:nvSpPr>
            <p:cNvPr id="84" name="TextBox 83">
              <a:extLst>
                <a:ext uri="{FF2B5EF4-FFF2-40B4-BE49-F238E27FC236}">
                  <a16:creationId xmlns:a16="http://schemas.microsoft.com/office/drawing/2014/main" id="{D1C2DFD9-186D-47FF-B358-0E93365BF105}"/>
                </a:ext>
              </a:extLst>
            </p:cNvPr>
            <p:cNvSpPr txBox="1"/>
            <p:nvPr/>
          </p:nvSpPr>
          <p:spPr>
            <a:xfrm>
              <a:off x="10324628" y="2008385"/>
              <a:ext cx="1176045" cy="664266"/>
            </a:xfrm>
            <a:prstGeom prst="rect">
              <a:avLst/>
            </a:prstGeom>
            <a:noFill/>
          </p:spPr>
          <p:txBody>
            <a:bodyPr wrap="squar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Web2</a:t>
              </a:r>
            </a:p>
          </p:txBody>
        </p:sp>
      </p:grpSp>
      <p:pic>
        <p:nvPicPr>
          <p:cNvPr id="86" name="Graphic 85" descr="Network">
            <a:extLst>
              <a:ext uri="{FF2B5EF4-FFF2-40B4-BE49-F238E27FC236}">
                <a16:creationId xmlns:a16="http://schemas.microsoft.com/office/drawing/2014/main" id="{341CE68F-AD77-41C8-BF78-EDED7A5109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6998" y="2872037"/>
            <a:ext cx="573130" cy="515776"/>
          </a:xfrm>
          <a:prstGeom prst="rect">
            <a:avLst/>
          </a:prstGeom>
        </p:spPr>
      </p:pic>
      <p:grpSp>
        <p:nvGrpSpPr>
          <p:cNvPr id="88" name="Group 87">
            <a:extLst>
              <a:ext uri="{FF2B5EF4-FFF2-40B4-BE49-F238E27FC236}">
                <a16:creationId xmlns:a16="http://schemas.microsoft.com/office/drawing/2014/main" id="{8EFECAE3-3C37-42B6-BD24-A52256D7AA50}"/>
              </a:ext>
            </a:extLst>
          </p:cNvPr>
          <p:cNvGrpSpPr/>
          <p:nvPr/>
        </p:nvGrpSpPr>
        <p:grpSpPr>
          <a:xfrm>
            <a:off x="242649" y="3347013"/>
            <a:ext cx="3020652" cy="1592851"/>
            <a:chOff x="8252206" y="898825"/>
            <a:chExt cx="3248467" cy="1903467"/>
          </a:xfrm>
        </p:grpSpPr>
        <p:sp>
          <p:nvSpPr>
            <p:cNvPr id="89" name="Freeform: Shape 88">
              <a:extLst>
                <a:ext uri="{FF2B5EF4-FFF2-40B4-BE49-F238E27FC236}">
                  <a16:creationId xmlns:a16="http://schemas.microsoft.com/office/drawing/2014/main" id="{C8AC7857-BA9E-4296-B18F-93AA3969C792}"/>
                </a:ext>
              </a:extLst>
            </p:cNvPr>
            <p:cNvSpPr/>
            <p:nvPr/>
          </p:nvSpPr>
          <p:spPr>
            <a:xfrm>
              <a:off x="8914587" y="1187726"/>
              <a:ext cx="590550" cy="913133"/>
            </a:xfrm>
            <a:custGeom>
              <a:avLst/>
              <a:gdLst/>
              <a:ahLst/>
              <a:cxnLst/>
              <a:rect l="0" t="0" r="0" b="0"/>
              <a:pathLst>
                <a:path w="266700" h="533400">
                  <a:moveTo>
                    <a:pt x="228600" y="95250"/>
                  </a:moveTo>
                  <a:lnTo>
                    <a:pt x="38100" y="95250"/>
                  </a:lnTo>
                  <a:lnTo>
                    <a:pt x="38100" y="38100"/>
                  </a:lnTo>
                  <a:lnTo>
                    <a:pt x="228600" y="38100"/>
                  </a:lnTo>
                  <a:lnTo>
                    <a:pt x="228600" y="95250"/>
                  </a:lnTo>
                  <a:close/>
                  <a:moveTo>
                    <a:pt x="228600" y="190500"/>
                  </a:moveTo>
                  <a:lnTo>
                    <a:pt x="38100" y="190500"/>
                  </a:lnTo>
                  <a:lnTo>
                    <a:pt x="38100" y="133350"/>
                  </a:lnTo>
                  <a:lnTo>
                    <a:pt x="228600" y="133350"/>
                  </a:lnTo>
                  <a:lnTo>
                    <a:pt x="228600" y="190500"/>
                  </a:lnTo>
                  <a:close/>
                  <a:moveTo>
                    <a:pt x="133350" y="476250"/>
                  </a:moveTo>
                  <a:cubicBezTo>
                    <a:pt x="117158" y="476250"/>
                    <a:pt x="104775" y="463867"/>
                    <a:pt x="104775" y="447675"/>
                  </a:cubicBezTo>
                  <a:cubicBezTo>
                    <a:pt x="104775" y="431483"/>
                    <a:pt x="117158" y="419100"/>
                    <a:pt x="133350" y="419100"/>
                  </a:cubicBezTo>
                  <a:cubicBezTo>
                    <a:pt x="149542" y="419100"/>
                    <a:pt x="161925" y="431483"/>
                    <a:pt x="161925" y="447675"/>
                  </a:cubicBezTo>
                  <a:cubicBezTo>
                    <a:pt x="161925" y="463867"/>
                    <a:pt x="149542" y="476250"/>
                    <a:pt x="133350" y="476250"/>
                  </a:cubicBezTo>
                  <a:close/>
                  <a:moveTo>
                    <a:pt x="228600" y="0"/>
                  </a:moveTo>
                  <a:lnTo>
                    <a:pt x="38100" y="0"/>
                  </a:lnTo>
                  <a:cubicBezTo>
                    <a:pt x="17145" y="0"/>
                    <a:pt x="0" y="17145"/>
                    <a:pt x="0" y="38100"/>
                  </a:cubicBezTo>
                  <a:lnTo>
                    <a:pt x="0" y="495300"/>
                  </a:lnTo>
                  <a:cubicBezTo>
                    <a:pt x="0" y="516255"/>
                    <a:pt x="17145" y="533400"/>
                    <a:pt x="38100" y="533400"/>
                  </a:cubicBezTo>
                  <a:lnTo>
                    <a:pt x="228600" y="533400"/>
                  </a:lnTo>
                  <a:cubicBezTo>
                    <a:pt x="249555" y="533400"/>
                    <a:pt x="266700" y="516255"/>
                    <a:pt x="266700" y="495300"/>
                  </a:cubicBezTo>
                  <a:lnTo>
                    <a:pt x="266700" y="38100"/>
                  </a:lnTo>
                  <a:cubicBezTo>
                    <a:pt x="266700" y="17145"/>
                    <a:pt x="249555" y="0"/>
                    <a:pt x="228600" y="0"/>
                  </a:cubicBezTo>
                  <a:close/>
                </a:path>
              </a:pathLst>
            </a:custGeom>
            <a:solidFill>
              <a:schemeClr val="bg1"/>
            </a:solidFill>
            <a:ln w="19050" cap="flat">
              <a:solidFill>
                <a:schemeClr val="tx1">
                  <a:lumMod val="50000"/>
                </a:schemeClr>
              </a:solidFill>
              <a:prstDash val="solid"/>
              <a:miter/>
            </a:ln>
          </p:spPr>
          <p:txBody>
            <a:bodyPr/>
            <a:lstStyle/>
            <a:p>
              <a:endParaRPr lang="en-US" sz="1765"/>
            </a:p>
          </p:txBody>
        </p:sp>
        <p:sp>
          <p:nvSpPr>
            <p:cNvPr id="90" name="TextBox 89">
              <a:extLst>
                <a:ext uri="{FF2B5EF4-FFF2-40B4-BE49-F238E27FC236}">
                  <a16:creationId xmlns:a16="http://schemas.microsoft.com/office/drawing/2014/main" id="{DCD04873-A25F-4D0D-B458-01AF287472E0}"/>
                </a:ext>
              </a:extLst>
            </p:cNvPr>
            <p:cNvSpPr txBox="1"/>
            <p:nvPr/>
          </p:nvSpPr>
          <p:spPr>
            <a:xfrm rot="16200000">
              <a:off x="7499066" y="1651965"/>
              <a:ext cx="1903467" cy="397187"/>
            </a:xfrm>
            <a:prstGeom prst="rect">
              <a:avLst/>
            </a:prstGeom>
            <a:noFill/>
          </p:spPr>
          <p:txBody>
            <a:bodyPr wrap="square" rtlCol="0">
              <a:spAutoFit/>
            </a:bodyPr>
            <a:lstStyle/>
            <a:p>
              <a:pPr algn="ctr" defTabSz="914016">
                <a:defRPr/>
              </a:pPr>
              <a:r>
                <a:rPr lang="en-US" dirty="0">
                  <a:solidFill>
                    <a:schemeClr val="tx1">
                      <a:lumMod val="50000"/>
                    </a:schemeClr>
                  </a:solidFill>
                  <a:latin typeface="+mj-lt"/>
                </a:rPr>
                <a:t>Availability</a:t>
              </a:r>
              <a:r>
                <a:rPr lang="en-US" b="1" dirty="0">
                  <a:solidFill>
                    <a:schemeClr val="tx1">
                      <a:lumMod val="50000"/>
                    </a:schemeClr>
                  </a:solidFill>
                  <a:latin typeface="+mj-lt"/>
                  <a:ea typeface="Segoe UI" charset="0"/>
                  <a:cs typeface="Segoe UI" charset="0"/>
                </a:rPr>
                <a:t> </a:t>
              </a:r>
              <a:r>
                <a:rPr lang="en-US" dirty="0">
                  <a:solidFill>
                    <a:schemeClr val="tx1">
                      <a:lumMod val="50000"/>
                    </a:schemeClr>
                  </a:solidFill>
                  <a:latin typeface="+mj-lt"/>
                </a:rPr>
                <a:t>Set</a:t>
              </a:r>
            </a:p>
          </p:txBody>
        </p:sp>
        <p:sp>
          <p:nvSpPr>
            <p:cNvPr id="91" name="Freeform: Shape 90">
              <a:extLst>
                <a:ext uri="{FF2B5EF4-FFF2-40B4-BE49-F238E27FC236}">
                  <a16:creationId xmlns:a16="http://schemas.microsoft.com/office/drawing/2014/main" id="{F695ECFD-38AF-4428-8529-4CE3A6935050}"/>
                </a:ext>
              </a:extLst>
            </p:cNvPr>
            <p:cNvSpPr/>
            <p:nvPr/>
          </p:nvSpPr>
          <p:spPr>
            <a:xfrm>
              <a:off x="10561637" y="1187726"/>
              <a:ext cx="590550" cy="913133"/>
            </a:xfrm>
            <a:custGeom>
              <a:avLst/>
              <a:gdLst/>
              <a:ahLst/>
              <a:cxnLst/>
              <a:rect l="0" t="0" r="0" b="0"/>
              <a:pathLst>
                <a:path w="266700" h="533400">
                  <a:moveTo>
                    <a:pt x="228600" y="95250"/>
                  </a:moveTo>
                  <a:lnTo>
                    <a:pt x="38100" y="95250"/>
                  </a:lnTo>
                  <a:lnTo>
                    <a:pt x="38100" y="38100"/>
                  </a:lnTo>
                  <a:lnTo>
                    <a:pt x="228600" y="38100"/>
                  </a:lnTo>
                  <a:lnTo>
                    <a:pt x="228600" y="95250"/>
                  </a:lnTo>
                  <a:close/>
                  <a:moveTo>
                    <a:pt x="228600" y="190500"/>
                  </a:moveTo>
                  <a:lnTo>
                    <a:pt x="38100" y="190500"/>
                  </a:lnTo>
                  <a:lnTo>
                    <a:pt x="38100" y="133350"/>
                  </a:lnTo>
                  <a:lnTo>
                    <a:pt x="228600" y="133350"/>
                  </a:lnTo>
                  <a:lnTo>
                    <a:pt x="228600" y="190500"/>
                  </a:lnTo>
                  <a:close/>
                  <a:moveTo>
                    <a:pt x="133350" y="476250"/>
                  </a:moveTo>
                  <a:cubicBezTo>
                    <a:pt x="117158" y="476250"/>
                    <a:pt x="104775" y="463867"/>
                    <a:pt x="104775" y="447675"/>
                  </a:cubicBezTo>
                  <a:cubicBezTo>
                    <a:pt x="104775" y="431483"/>
                    <a:pt x="117158" y="419100"/>
                    <a:pt x="133350" y="419100"/>
                  </a:cubicBezTo>
                  <a:cubicBezTo>
                    <a:pt x="149542" y="419100"/>
                    <a:pt x="161925" y="431483"/>
                    <a:pt x="161925" y="447675"/>
                  </a:cubicBezTo>
                  <a:cubicBezTo>
                    <a:pt x="161925" y="463867"/>
                    <a:pt x="149542" y="476250"/>
                    <a:pt x="133350" y="476250"/>
                  </a:cubicBezTo>
                  <a:close/>
                  <a:moveTo>
                    <a:pt x="228600" y="0"/>
                  </a:moveTo>
                  <a:lnTo>
                    <a:pt x="38100" y="0"/>
                  </a:lnTo>
                  <a:cubicBezTo>
                    <a:pt x="17145" y="0"/>
                    <a:pt x="0" y="17145"/>
                    <a:pt x="0" y="38100"/>
                  </a:cubicBezTo>
                  <a:lnTo>
                    <a:pt x="0" y="495300"/>
                  </a:lnTo>
                  <a:cubicBezTo>
                    <a:pt x="0" y="516255"/>
                    <a:pt x="17145" y="533400"/>
                    <a:pt x="38100" y="533400"/>
                  </a:cubicBezTo>
                  <a:lnTo>
                    <a:pt x="228600" y="533400"/>
                  </a:lnTo>
                  <a:cubicBezTo>
                    <a:pt x="249555" y="533400"/>
                    <a:pt x="266700" y="516255"/>
                    <a:pt x="266700" y="495300"/>
                  </a:cubicBezTo>
                  <a:lnTo>
                    <a:pt x="266700" y="38100"/>
                  </a:lnTo>
                  <a:cubicBezTo>
                    <a:pt x="266700" y="17145"/>
                    <a:pt x="249555" y="0"/>
                    <a:pt x="228600" y="0"/>
                  </a:cubicBezTo>
                  <a:close/>
                </a:path>
              </a:pathLst>
            </a:custGeom>
            <a:solidFill>
              <a:schemeClr val="bg1"/>
            </a:solidFill>
            <a:ln w="19050" cap="flat">
              <a:solidFill>
                <a:schemeClr val="tx1">
                  <a:lumMod val="50000"/>
                </a:schemeClr>
              </a:solidFill>
              <a:prstDash val="solid"/>
              <a:miter/>
            </a:ln>
          </p:spPr>
          <p:txBody>
            <a:bodyPr/>
            <a:lstStyle/>
            <a:p>
              <a:endParaRPr lang="en-US" sz="1765"/>
            </a:p>
          </p:txBody>
        </p:sp>
        <p:sp>
          <p:nvSpPr>
            <p:cNvPr id="92" name="Rectangle: Rounded Corners 91">
              <a:extLst>
                <a:ext uri="{FF2B5EF4-FFF2-40B4-BE49-F238E27FC236}">
                  <a16:creationId xmlns:a16="http://schemas.microsoft.com/office/drawing/2014/main" id="{61321338-F46D-4B22-BC8D-F2CBE2C1CEA0}"/>
                </a:ext>
              </a:extLst>
            </p:cNvPr>
            <p:cNvSpPr/>
            <p:nvPr/>
          </p:nvSpPr>
          <p:spPr bwMode="auto">
            <a:xfrm>
              <a:off x="8633551" y="943457"/>
              <a:ext cx="2766285" cy="1719405"/>
            </a:xfrm>
            <a:prstGeom prst="roundRect">
              <a:avLst/>
            </a:prstGeom>
            <a:noFill/>
            <a:ln w="28575">
              <a:solidFill>
                <a:schemeClr val="tx1">
                  <a:lumMod val="50000"/>
                </a:schemeClr>
              </a:solidFill>
              <a:prstDash val="sys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7C904E6C-477E-4FC8-9D71-01BAC7D7E975}"/>
                </a:ext>
              </a:extLst>
            </p:cNvPr>
            <p:cNvSpPr txBox="1"/>
            <p:nvPr/>
          </p:nvSpPr>
          <p:spPr>
            <a:xfrm>
              <a:off x="8716439" y="1986527"/>
              <a:ext cx="1176045" cy="664266"/>
            </a:xfrm>
            <a:prstGeom prst="rect">
              <a:avLst/>
            </a:prstGeom>
            <a:noFill/>
          </p:spPr>
          <p:txBody>
            <a:bodyPr wrap="squar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App1</a:t>
              </a:r>
            </a:p>
          </p:txBody>
        </p:sp>
        <p:sp>
          <p:nvSpPr>
            <p:cNvPr id="94" name="TextBox 93">
              <a:extLst>
                <a:ext uri="{FF2B5EF4-FFF2-40B4-BE49-F238E27FC236}">
                  <a16:creationId xmlns:a16="http://schemas.microsoft.com/office/drawing/2014/main" id="{CBE448DF-5672-466C-BA79-8FCF4F315714}"/>
                </a:ext>
              </a:extLst>
            </p:cNvPr>
            <p:cNvSpPr txBox="1"/>
            <p:nvPr/>
          </p:nvSpPr>
          <p:spPr>
            <a:xfrm>
              <a:off x="10324628" y="2008385"/>
              <a:ext cx="1176045" cy="664266"/>
            </a:xfrm>
            <a:prstGeom prst="rect">
              <a:avLst/>
            </a:prstGeom>
            <a:noFill/>
          </p:spPr>
          <p:txBody>
            <a:bodyPr wrap="squar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App2</a:t>
              </a:r>
            </a:p>
          </p:txBody>
        </p:sp>
      </p:grpSp>
      <p:grpSp>
        <p:nvGrpSpPr>
          <p:cNvPr id="95" name="Group 94">
            <a:extLst>
              <a:ext uri="{FF2B5EF4-FFF2-40B4-BE49-F238E27FC236}">
                <a16:creationId xmlns:a16="http://schemas.microsoft.com/office/drawing/2014/main" id="{559144E6-B1A2-46A1-8BCA-FE5C394D00F1}"/>
              </a:ext>
            </a:extLst>
          </p:cNvPr>
          <p:cNvGrpSpPr/>
          <p:nvPr/>
        </p:nvGrpSpPr>
        <p:grpSpPr>
          <a:xfrm>
            <a:off x="242647" y="5253492"/>
            <a:ext cx="3020654" cy="1604506"/>
            <a:chOff x="8252204" y="917553"/>
            <a:chExt cx="3248469" cy="1917394"/>
          </a:xfrm>
        </p:grpSpPr>
        <p:sp>
          <p:nvSpPr>
            <p:cNvPr id="96" name="Freeform: Shape 95">
              <a:extLst>
                <a:ext uri="{FF2B5EF4-FFF2-40B4-BE49-F238E27FC236}">
                  <a16:creationId xmlns:a16="http://schemas.microsoft.com/office/drawing/2014/main" id="{C7C21CCF-B11F-4E2F-B254-0D48B72D7DBC}"/>
                </a:ext>
              </a:extLst>
            </p:cNvPr>
            <p:cNvSpPr/>
            <p:nvPr/>
          </p:nvSpPr>
          <p:spPr>
            <a:xfrm>
              <a:off x="8914587" y="1187726"/>
              <a:ext cx="590550" cy="913133"/>
            </a:xfrm>
            <a:custGeom>
              <a:avLst/>
              <a:gdLst/>
              <a:ahLst/>
              <a:cxnLst/>
              <a:rect l="0" t="0" r="0" b="0"/>
              <a:pathLst>
                <a:path w="266700" h="533400">
                  <a:moveTo>
                    <a:pt x="228600" y="95250"/>
                  </a:moveTo>
                  <a:lnTo>
                    <a:pt x="38100" y="95250"/>
                  </a:lnTo>
                  <a:lnTo>
                    <a:pt x="38100" y="38100"/>
                  </a:lnTo>
                  <a:lnTo>
                    <a:pt x="228600" y="38100"/>
                  </a:lnTo>
                  <a:lnTo>
                    <a:pt x="228600" y="95250"/>
                  </a:lnTo>
                  <a:close/>
                  <a:moveTo>
                    <a:pt x="228600" y="190500"/>
                  </a:moveTo>
                  <a:lnTo>
                    <a:pt x="38100" y="190500"/>
                  </a:lnTo>
                  <a:lnTo>
                    <a:pt x="38100" y="133350"/>
                  </a:lnTo>
                  <a:lnTo>
                    <a:pt x="228600" y="133350"/>
                  </a:lnTo>
                  <a:lnTo>
                    <a:pt x="228600" y="190500"/>
                  </a:lnTo>
                  <a:close/>
                  <a:moveTo>
                    <a:pt x="133350" y="476250"/>
                  </a:moveTo>
                  <a:cubicBezTo>
                    <a:pt x="117158" y="476250"/>
                    <a:pt x="104775" y="463867"/>
                    <a:pt x="104775" y="447675"/>
                  </a:cubicBezTo>
                  <a:cubicBezTo>
                    <a:pt x="104775" y="431483"/>
                    <a:pt x="117158" y="419100"/>
                    <a:pt x="133350" y="419100"/>
                  </a:cubicBezTo>
                  <a:cubicBezTo>
                    <a:pt x="149542" y="419100"/>
                    <a:pt x="161925" y="431483"/>
                    <a:pt x="161925" y="447675"/>
                  </a:cubicBezTo>
                  <a:cubicBezTo>
                    <a:pt x="161925" y="463867"/>
                    <a:pt x="149542" y="476250"/>
                    <a:pt x="133350" y="476250"/>
                  </a:cubicBezTo>
                  <a:close/>
                  <a:moveTo>
                    <a:pt x="228600" y="0"/>
                  </a:moveTo>
                  <a:lnTo>
                    <a:pt x="38100" y="0"/>
                  </a:lnTo>
                  <a:cubicBezTo>
                    <a:pt x="17145" y="0"/>
                    <a:pt x="0" y="17145"/>
                    <a:pt x="0" y="38100"/>
                  </a:cubicBezTo>
                  <a:lnTo>
                    <a:pt x="0" y="495300"/>
                  </a:lnTo>
                  <a:cubicBezTo>
                    <a:pt x="0" y="516255"/>
                    <a:pt x="17145" y="533400"/>
                    <a:pt x="38100" y="533400"/>
                  </a:cubicBezTo>
                  <a:lnTo>
                    <a:pt x="228600" y="533400"/>
                  </a:lnTo>
                  <a:cubicBezTo>
                    <a:pt x="249555" y="533400"/>
                    <a:pt x="266700" y="516255"/>
                    <a:pt x="266700" y="495300"/>
                  </a:cubicBezTo>
                  <a:lnTo>
                    <a:pt x="266700" y="38100"/>
                  </a:lnTo>
                  <a:cubicBezTo>
                    <a:pt x="266700" y="17145"/>
                    <a:pt x="249555" y="0"/>
                    <a:pt x="228600" y="0"/>
                  </a:cubicBezTo>
                  <a:close/>
                </a:path>
              </a:pathLst>
            </a:custGeom>
            <a:solidFill>
              <a:schemeClr val="bg1"/>
            </a:solidFill>
            <a:ln w="19050" cap="flat">
              <a:solidFill>
                <a:schemeClr val="tx1">
                  <a:lumMod val="50000"/>
                </a:schemeClr>
              </a:solidFill>
              <a:prstDash val="solid"/>
              <a:miter/>
            </a:ln>
          </p:spPr>
          <p:txBody>
            <a:bodyPr/>
            <a:lstStyle/>
            <a:p>
              <a:endParaRPr lang="en-US" sz="1765"/>
            </a:p>
          </p:txBody>
        </p:sp>
        <p:sp>
          <p:nvSpPr>
            <p:cNvPr id="97" name="TextBox 96">
              <a:extLst>
                <a:ext uri="{FF2B5EF4-FFF2-40B4-BE49-F238E27FC236}">
                  <a16:creationId xmlns:a16="http://schemas.microsoft.com/office/drawing/2014/main" id="{2A9518DE-3E46-4587-9B71-4C7E0D5FD526}"/>
                </a:ext>
              </a:extLst>
            </p:cNvPr>
            <p:cNvSpPr txBox="1"/>
            <p:nvPr/>
          </p:nvSpPr>
          <p:spPr>
            <a:xfrm rot="16200000">
              <a:off x="7492101" y="1677656"/>
              <a:ext cx="1917394" cy="397187"/>
            </a:xfrm>
            <a:prstGeom prst="rect">
              <a:avLst/>
            </a:prstGeom>
            <a:noFill/>
          </p:spPr>
          <p:txBody>
            <a:bodyPr wrap="square" rtlCol="0">
              <a:spAutoFit/>
            </a:bodyPr>
            <a:lstStyle/>
            <a:p>
              <a:pPr algn="ctr" defTabSz="914016">
                <a:defRPr/>
              </a:pPr>
              <a:r>
                <a:rPr lang="en-US" dirty="0">
                  <a:solidFill>
                    <a:schemeClr val="tx1">
                      <a:lumMod val="50000"/>
                    </a:schemeClr>
                  </a:solidFill>
                  <a:latin typeface="+mj-lt"/>
                </a:rPr>
                <a:t>Availability</a:t>
              </a:r>
              <a:r>
                <a:rPr lang="en-US" b="1" dirty="0">
                  <a:solidFill>
                    <a:schemeClr val="tx1">
                      <a:lumMod val="50000"/>
                    </a:schemeClr>
                  </a:solidFill>
                  <a:latin typeface="+mj-lt"/>
                  <a:ea typeface="Segoe UI" charset="0"/>
                  <a:cs typeface="Segoe UI" charset="0"/>
                </a:rPr>
                <a:t> </a:t>
              </a:r>
              <a:r>
                <a:rPr lang="en-US" dirty="0">
                  <a:solidFill>
                    <a:schemeClr val="tx1">
                      <a:lumMod val="50000"/>
                    </a:schemeClr>
                  </a:solidFill>
                  <a:latin typeface="+mj-lt"/>
                </a:rPr>
                <a:t>Set</a:t>
              </a:r>
            </a:p>
          </p:txBody>
        </p:sp>
        <p:sp>
          <p:nvSpPr>
            <p:cNvPr id="98" name="Freeform: Shape 97">
              <a:extLst>
                <a:ext uri="{FF2B5EF4-FFF2-40B4-BE49-F238E27FC236}">
                  <a16:creationId xmlns:a16="http://schemas.microsoft.com/office/drawing/2014/main" id="{3DD1437D-D207-4810-A3C3-ED91E12A7B84}"/>
                </a:ext>
              </a:extLst>
            </p:cNvPr>
            <p:cNvSpPr/>
            <p:nvPr/>
          </p:nvSpPr>
          <p:spPr>
            <a:xfrm>
              <a:off x="10561637" y="1187726"/>
              <a:ext cx="590550" cy="913133"/>
            </a:xfrm>
            <a:custGeom>
              <a:avLst/>
              <a:gdLst/>
              <a:ahLst/>
              <a:cxnLst/>
              <a:rect l="0" t="0" r="0" b="0"/>
              <a:pathLst>
                <a:path w="266700" h="533400">
                  <a:moveTo>
                    <a:pt x="228600" y="95250"/>
                  </a:moveTo>
                  <a:lnTo>
                    <a:pt x="38100" y="95250"/>
                  </a:lnTo>
                  <a:lnTo>
                    <a:pt x="38100" y="38100"/>
                  </a:lnTo>
                  <a:lnTo>
                    <a:pt x="228600" y="38100"/>
                  </a:lnTo>
                  <a:lnTo>
                    <a:pt x="228600" y="95250"/>
                  </a:lnTo>
                  <a:close/>
                  <a:moveTo>
                    <a:pt x="228600" y="190500"/>
                  </a:moveTo>
                  <a:lnTo>
                    <a:pt x="38100" y="190500"/>
                  </a:lnTo>
                  <a:lnTo>
                    <a:pt x="38100" y="133350"/>
                  </a:lnTo>
                  <a:lnTo>
                    <a:pt x="228600" y="133350"/>
                  </a:lnTo>
                  <a:lnTo>
                    <a:pt x="228600" y="190500"/>
                  </a:lnTo>
                  <a:close/>
                  <a:moveTo>
                    <a:pt x="133350" y="476250"/>
                  </a:moveTo>
                  <a:cubicBezTo>
                    <a:pt x="117158" y="476250"/>
                    <a:pt x="104775" y="463867"/>
                    <a:pt x="104775" y="447675"/>
                  </a:cubicBezTo>
                  <a:cubicBezTo>
                    <a:pt x="104775" y="431483"/>
                    <a:pt x="117158" y="419100"/>
                    <a:pt x="133350" y="419100"/>
                  </a:cubicBezTo>
                  <a:cubicBezTo>
                    <a:pt x="149542" y="419100"/>
                    <a:pt x="161925" y="431483"/>
                    <a:pt x="161925" y="447675"/>
                  </a:cubicBezTo>
                  <a:cubicBezTo>
                    <a:pt x="161925" y="463867"/>
                    <a:pt x="149542" y="476250"/>
                    <a:pt x="133350" y="476250"/>
                  </a:cubicBezTo>
                  <a:close/>
                  <a:moveTo>
                    <a:pt x="228600" y="0"/>
                  </a:moveTo>
                  <a:lnTo>
                    <a:pt x="38100" y="0"/>
                  </a:lnTo>
                  <a:cubicBezTo>
                    <a:pt x="17145" y="0"/>
                    <a:pt x="0" y="17145"/>
                    <a:pt x="0" y="38100"/>
                  </a:cubicBezTo>
                  <a:lnTo>
                    <a:pt x="0" y="495300"/>
                  </a:lnTo>
                  <a:cubicBezTo>
                    <a:pt x="0" y="516255"/>
                    <a:pt x="17145" y="533400"/>
                    <a:pt x="38100" y="533400"/>
                  </a:cubicBezTo>
                  <a:lnTo>
                    <a:pt x="228600" y="533400"/>
                  </a:lnTo>
                  <a:cubicBezTo>
                    <a:pt x="249555" y="533400"/>
                    <a:pt x="266700" y="516255"/>
                    <a:pt x="266700" y="495300"/>
                  </a:cubicBezTo>
                  <a:lnTo>
                    <a:pt x="266700" y="38100"/>
                  </a:lnTo>
                  <a:cubicBezTo>
                    <a:pt x="266700" y="17145"/>
                    <a:pt x="249555" y="0"/>
                    <a:pt x="228600" y="0"/>
                  </a:cubicBezTo>
                  <a:close/>
                </a:path>
              </a:pathLst>
            </a:custGeom>
            <a:solidFill>
              <a:schemeClr val="bg1"/>
            </a:solidFill>
            <a:ln w="19050" cap="flat">
              <a:solidFill>
                <a:schemeClr val="tx1">
                  <a:lumMod val="50000"/>
                </a:schemeClr>
              </a:solidFill>
              <a:prstDash val="solid"/>
              <a:miter/>
            </a:ln>
          </p:spPr>
          <p:txBody>
            <a:bodyPr/>
            <a:lstStyle/>
            <a:p>
              <a:endParaRPr lang="en-US" sz="1765"/>
            </a:p>
          </p:txBody>
        </p:sp>
        <p:sp>
          <p:nvSpPr>
            <p:cNvPr id="99" name="Rectangle: Rounded Corners 98">
              <a:extLst>
                <a:ext uri="{FF2B5EF4-FFF2-40B4-BE49-F238E27FC236}">
                  <a16:creationId xmlns:a16="http://schemas.microsoft.com/office/drawing/2014/main" id="{A641463C-79B8-4FDE-9818-6AB89A80290B}"/>
                </a:ext>
              </a:extLst>
            </p:cNvPr>
            <p:cNvSpPr/>
            <p:nvPr/>
          </p:nvSpPr>
          <p:spPr bwMode="auto">
            <a:xfrm>
              <a:off x="8633551" y="943457"/>
              <a:ext cx="2766285" cy="1719405"/>
            </a:xfrm>
            <a:prstGeom prst="roundRect">
              <a:avLst/>
            </a:prstGeom>
            <a:noFill/>
            <a:ln w="28575">
              <a:solidFill>
                <a:schemeClr val="tx1">
                  <a:lumMod val="50000"/>
                </a:schemeClr>
              </a:solidFill>
              <a:prstDash val="sys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TextBox 99">
              <a:extLst>
                <a:ext uri="{FF2B5EF4-FFF2-40B4-BE49-F238E27FC236}">
                  <a16:creationId xmlns:a16="http://schemas.microsoft.com/office/drawing/2014/main" id="{BD58F231-3D46-464E-A407-8B54587D8C3E}"/>
                </a:ext>
              </a:extLst>
            </p:cNvPr>
            <p:cNvSpPr txBox="1"/>
            <p:nvPr/>
          </p:nvSpPr>
          <p:spPr>
            <a:xfrm>
              <a:off x="8716440" y="1986528"/>
              <a:ext cx="1176045" cy="664267"/>
            </a:xfrm>
            <a:prstGeom prst="rect">
              <a:avLst/>
            </a:prstGeom>
            <a:noFill/>
          </p:spPr>
          <p:txBody>
            <a:bodyPr wrap="squar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SQL1</a:t>
              </a:r>
            </a:p>
          </p:txBody>
        </p:sp>
        <p:sp>
          <p:nvSpPr>
            <p:cNvPr id="101" name="TextBox 100">
              <a:extLst>
                <a:ext uri="{FF2B5EF4-FFF2-40B4-BE49-F238E27FC236}">
                  <a16:creationId xmlns:a16="http://schemas.microsoft.com/office/drawing/2014/main" id="{8D46601D-B79D-4462-86DD-CB3D0AB21EC2}"/>
                </a:ext>
              </a:extLst>
            </p:cNvPr>
            <p:cNvSpPr txBox="1"/>
            <p:nvPr/>
          </p:nvSpPr>
          <p:spPr>
            <a:xfrm>
              <a:off x="10324628" y="2008385"/>
              <a:ext cx="1176045" cy="664267"/>
            </a:xfrm>
            <a:prstGeom prst="rect">
              <a:avLst/>
            </a:prstGeom>
            <a:noFill/>
          </p:spPr>
          <p:txBody>
            <a:bodyPr wrap="squar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SQL2</a:t>
              </a:r>
            </a:p>
          </p:txBody>
        </p:sp>
      </p:grpSp>
      <p:pic>
        <p:nvPicPr>
          <p:cNvPr id="104" name="Graphic 103" descr="Network">
            <a:extLst>
              <a:ext uri="{FF2B5EF4-FFF2-40B4-BE49-F238E27FC236}">
                <a16:creationId xmlns:a16="http://schemas.microsoft.com/office/drawing/2014/main" id="{0056EEB0-6FC4-443A-A4FD-7ECEA407BC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6997" y="4800916"/>
            <a:ext cx="573130" cy="515776"/>
          </a:xfrm>
          <a:prstGeom prst="rect">
            <a:avLst/>
          </a:prstGeom>
        </p:spPr>
      </p:pic>
      <p:pic>
        <p:nvPicPr>
          <p:cNvPr id="105" name="Graphic 104" descr="Network">
            <a:extLst>
              <a:ext uri="{FF2B5EF4-FFF2-40B4-BE49-F238E27FC236}">
                <a16:creationId xmlns:a16="http://schemas.microsoft.com/office/drawing/2014/main" id="{A040B5DE-226B-493C-B62D-0370E412C3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6996" y="963832"/>
            <a:ext cx="573130" cy="515776"/>
          </a:xfrm>
          <a:prstGeom prst="rect">
            <a:avLst/>
          </a:prstGeom>
        </p:spPr>
      </p:pic>
      <p:grpSp>
        <p:nvGrpSpPr>
          <p:cNvPr id="110" name="Group 109">
            <a:extLst>
              <a:ext uri="{FF2B5EF4-FFF2-40B4-BE49-F238E27FC236}">
                <a16:creationId xmlns:a16="http://schemas.microsoft.com/office/drawing/2014/main" id="{70B29474-1153-4999-A831-44ED554C12BA}"/>
              </a:ext>
            </a:extLst>
          </p:cNvPr>
          <p:cNvGrpSpPr/>
          <p:nvPr/>
        </p:nvGrpSpPr>
        <p:grpSpPr>
          <a:xfrm>
            <a:off x="1499630" y="5606535"/>
            <a:ext cx="867862" cy="708562"/>
            <a:chOff x="5761037" y="3040062"/>
            <a:chExt cx="1137018" cy="914400"/>
          </a:xfrm>
          <a:noFill/>
        </p:grpSpPr>
        <p:pic>
          <p:nvPicPr>
            <p:cNvPr id="108" name="Graphic 107" descr="Line Arrow: Straight">
              <a:extLst>
                <a:ext uri="{FF2B5EF4-FFF2-40B4-BE49-F238E27FC236}">
                  <a16:creationId xmlns:a16="http://schemas.microsoft.com/office/drawing/2014/main" id="{9DFF10CE-18E7-486E-B3F3-6AAAA6C662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61037" y="3040062"/>
              <a:ext cx="914400" cy="914400"/>
            </a:xfrm>
            <a:prstGeom prst="rect">
              <a:avLst/>
            </a:prstGeom>
          </p:spPr>
        </p:pic>
        <p:pic>
          <p:nvPicPr>
            <p:cNvPr id="109" name="Graphic 108" descr="Line Arrow: Straight">
              <a:extLst>
                <a:ext uri="{FF2B5EF4-FFF2-40B4-BE49-F238E27FC236}">
                  <a16:creationId xmlns:a16="http://schemas.microsoft.com/office/drawing/2014/main" id="{11C1B2F3-99A4-4026-AA4B-9C002B0DBF3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5983655" y="3040062"/>
              <a:ext cx="914400" cy="914400"/>
            </a:xfrm>
            <a:prstGeom prst="rect">
              <a:avLst/>
            </a:prstGeom>
          </p:spPr>
        </p:pic>
      </p:grpSp>
      <p:pic>
        <p:nvPicPr>
          <p:cNvPr id="111" name="Graphic 110" descr="Database">
            <a:extLst>
              <a:ext uri="{FF2B5EF4-FFF2-40B4-BE49-F238E27FC236}">
                <a16:creationId xmlns:a16="http://schemas.microsoft.com/office/drawing/2014/main" id="{C9C07A25-39DD-447A-A2DA-8F493ED156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69833" y="5581128"/>
            <a:ext cx="850273" cy="765184"/>
          </a:xfrm>
          <a:prstGeom prst="rect">
            <a:avLst/>
          </a:prstGeom>
        </p:spPr>
      </p:pic>
      <p:grpSp>
        <p:nvGrpSpPr>
          <p:cNvPr id="125" name="Group 124">
            <a:extLst>
              <a:ext uri="{FF2B5EF4-FFF2-40B4-BE49-F238E27FC236}">
                <a16:creationId xmlns:a16="http://schemas.microsoft.com/office/drawing/2014/main" id="{789D1361-BB9C-4C46-9791-A1652C880078}"/>
              </a:ext>
            </a:extLst>
          </p:cNvPr>
          <p:cNvGrpSpPr/>
          <p:nvPr/>
        </p:nvGrpSpPr>
        <p:grpSpPr>
          <a:xfrm rot="16200000">
            <a:off x="3250526" y="3123714"/>
            <a:ext cx="1674110" cy="1658060"/>
            <a:chOff x="6161313" y="2843150"/>
            <a:chExt cx="2000571" cy="1783109"/>
          </a:xfrm>
        </p:grpSpPr>
        <p:grpSp>
          <p:nvGrpSpPr>
            <p:cNvPr id="123" name="Group 122">
              <a:extLst>
                <a:ext uri="{FF2B5EF4-FFF2-40B4-BE49-F238E27FC236}">
                  <a16:creationId xmlns:a16="http://schemas.microsoft.com/office/drawing/2014/main" id="{C4DBE563-317B-476A-8FEC-CBF6BA4EA648}"/>
                </a:ext>
              </a:extLst>
            </p:cNvPr>
            <p:cNvGrpSpPr/>
            <p:nvPr/>
          </p:nvGrpSpPr>
          <p:grpSpPr>
            <a:xfrm>
              <a:off x="6161313" y="3318763"/>
              <a:ext cx="2000571" cy="1307496"/>
              <a:chOff x="5671632" y="3040062"/>
              <a:chExt cx="2000571" cy="1307496"/>
            </a:xfrm>
          </p:grpSpPr>
          <p:grpSp>
            <p:nvGrpSpPr>
              <p:cNvPr id="119" name="Group 118">
                <a:extLst>
                  <a:ext uri="{FF2B5EF4-FFF2-40B4-BE49-F238E27FC236}">
                    <a16:creationId xmlns:a16="http://schemas.microsoft.com/office/drawing/2014/main" id="{26060923-E362-44A4-B955-7E2F3EEE2850}"/>
                  </a:ext>
                </a:extLst>
              </p:cNvPr>
              <p:cNvGrpSpPr/>
              <p:nvPr/>
            </p:nvGrpSpPr>
            <p:grpSpPr>
              <a:xfrm>
                <a:off x="5671632" y="3040062"/>
                <a:ext cx="1176045" cy="1307496"/>
                <a:chOff x="5671632" y="3040062"/>
                <a:chExt cx="1176045" cy="1307496"/>
              </a:xfrm>
            </p:grpSpPr>
            <p:pic>
              <p:nvPicPr>
                <p:cNvPr id="113" name="Graphic 112" descr="Monthly calendar">
                  <a:extLst>
                    <a:ext uri="{FF2B5EF4-FFF2-40B4-BE49-F238E27FC236}">
                      <a16:creationId xmlns:a16="http://schemas.microsoft.com/office/drawing/2014/main" id="{C188B176-E518-44A2-816E-CA19C894993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61037" y="3040062"/>
                  <a:ext cx="914400" cy="914400"/>
                </a:xfrm>
                <a:prstGeom prst="rect">
                  <a:avLst/>
                </a:prstGeom>
              </p:spPr>
            </p:pic>
            <p:sp>
              <p:nvSpPr>
                <p:cNvPr id="116" name="TextBox 115">
                  <a:extLst>
                    <a:ext uri="{FF2B5EF4-FFF2-40B4-BE49-F238E27FC236}">
                      <a16:creationId xmlns:a16="http://schemas.microsoft.com/office/drawing/2014/main" id="{DF40DFD1-A350-4128-BF21-92A703056CDE}"/>
                    </a:ext>
                  </a:extLst>
                </p:cNvPr>
                <p:cNvSpPr txBox="1"/>
                <p:nvPr/>
              </p:nvSpPr>
              <p:spPr>
                <a:xfrm>
                  <a:off x="5671632" y="3685620"/>
                  <a:ext cx="1176045" cy="66193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AD1</a:t>
                  </a:r>
                </a:p>
              </p:txBody>
            </p:sp>
          </p:grpSp>
          <p:grpSp>
            <p:nvGrpSpPr>
              <p:cNvPr id="120" name="Group 119">
                <a:extLst>
                  <a:ext uri="{FF2B5EF4-FFF2-40B4-BE49-F238E27FC236}">
                    <a16:creationId xmlns:a16="http://schemas.microsoft.com/office/drawing/2014/main" id="{C82E4862-3458-4822-8C42-A13E230134E9}"/>
                  </a:ext>
                </a:extLst>
              </p:cNvPr>
              <p:cNvGrpSpPr/>
              <p:nvPr/>
            </p:nvGrpSpPr>
            <p:grpSpPr>
              <a:xfrm>
                <a:off x="6496158" y="3040666"/>
                <a:ext cx="1176045" cy="1306861"/>
                <a:chOff x="5652148" y="3040062"/>
                <a:chExt cx="1176045" cy="1306861"/>
              </a:xfrm>
            </p:grpSpPr>
            <p:pic>
              <p:nvPicPr>
                <p:cNvPr id="121" name="Graphic 120" descr="Monthly calendar">
                  <a:extLst>
                    <a:ext uri="{FF2B5EF4-FFF2-40B4-BE49-F238E27FC236}">
                      <a16:creationId xmlns:a16="http://schemas.microsoft.com/office/drawing/2014/main" id="{9695DF31-0E71-4431-A571-5565B85866B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61037" y="3040062"/>
                  <a:ext cx="914400" cy="914400"/>
                </a:xfrm>
                <a:prstGeom prst="rect">
                  <a:avLst/>
                </a:prstGeom>
              </p:spPr>
            </p:pic>
            <p:sp>
              <p:nvSpPr>
                <p:cNvPr id="122" name="TextBox 121">
                  <a:extLst>
                    <a:ext uri="{FF2B5EF4-FFF2-40B4-BE49-F238E27FC236}">
                      <a16:creationId xmlns:a16="http://schemas.microsoft.com/office/drawing/2014/main" id="{5BE03C60-2C88-43A8-A9A5-21BCD3C527FB}"/>
                    </a:ext>
                  </a:extLst>
                </p:cNvPr>
                <p:cNvSpPr txBox="1"/>
                <p:nvPr/>
              </p:nvSpPr>
              <p:spPr>
                <a:xfrm>
                  <a:off x="5652148" y="3684985"/>
                  <a:ext cx="1176045" cy="66193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AD2</a:t>
                  </a:r>
                </a:p>
              </p:txBody>
            </p:sp>
          </p:grpSp>
        </p:grpSp>
        <p:pic>
          <p:nvPicPr>
            <p:cNvPr id="124" name="Graphic 123" descr="Network">
              <a:extLst>
                <a:ext uri="{FF2B5EF4-FFF2-40B4-BE49-F238E27FC236}">
                  <a16:creationId xmlns:a16="http://schemas.microsoft.com/office/drawing/2014/main" id="{ADA6D1C5-F8A6-4180-A10F-0B5BB5FBAC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20723" y="2843150"/>
              <a:ext cx="616355" cy="616355"/>
            </a:xfrm>
            <a:prstGeom prst="rect">
              <a:avLst/>
            </a:prstGeom>
          </p:spPr>
        </p:pic>
      </p:grpSp>
      <p:sp>
        <p:nvSpPr>
          <p:cNvPr id="47" name="Title 1">
            <a:extLst>
              <a:ext uri="{FF2B5EF4-FFF2-40B4-BE49-F238E27FC236}">
                <a16:creationId xmlns:a16="http://schemas.microsoft.com/office/drawing/2014/main" id="{E2D9B63C-F755-4702-8294-66835732D68F}"/>
              </a:ext>
            </a:extLst>
          </p:cNvPr>
          <p:cNvSpPr>
            <a:spLocks noGrp="1"/>
          </p:cNvSpPr>
          <p:nvPr>
            <p:ph type="title"/>
          </p:nvPr>
        </p:nvSpPr>
        <p:spPr>
          <a:xfrm>
            <a:off x="269241" y="289956"/>
            <a:ext cx="11655840" cy="756201"/>
          </a:xfrm>
        </p:spPr>
        <p:txBody>
          <a:bodyPr/>
          <a:lstStyle/>
          <a:p>
            <a:r>
              <a:rPr lang="en-US" dirty="0"/>
              <a:t>Application-aware Recovery</a:t>
            </a:r>
          </a:p>
        </p:txBody>
      </p:sp>
      <p:sp>
        <p:nvSpPr>
          <p:cNvPr id="4" name="Rectangle 3">
            <a:extLst>
              <a:ext uri="{FF2B5EF4-FFF2-40B4-BE49-F238E27FC236}">
                <a16:creationId xmlns:a16="http://schemas.microsoft.com/office/drawing/2014/main" id="{14E9EB19-DA8D-47A3-8930-5537D558EE9B}"/>
              </a:ext>
            </a:extLst>
          </p:cNvPr>
          <p:cNvSpPr/>
          <p:nvPr/>
        </p:nvSpPr>
        <p:spPr>
          <a:xfrm>
            <a:off x="3799357" y="1343969"/>
            <a:ext cx="4520238" cy="754315"/>
          </a:xfrm>
          <a:prstGeom prst="rect">
            <a:avLst/>
          </a:prstGeom>
          <a:noFill/>
        </p:spPr>
        <p:txBody>
          <a:bodyPr wrap="none" lIns="89642" tIns="44821" rIns="89642" bIns="44821">
            <a:spAutoFit/>
          </a:bodyPr>
          <a:lstStyle/>
          <a:p>
            <a:pPr algn="ctr"/>
            <a:r>
              <a:rPr lang="en-US" sz="4313" dirty="0">
                <a:ln w="0"/>
                <a:solidFill>
                  <a:schemeClr val="accent4"/>
                </a:solidFill>
                <a:effectLst>
                  <a:outerShdw blurRad="38100" dist="25400" dir="5400000" algn="ctr" rotWithShape="0">
                    <a:srgbClr val="6E747A">
                      <a:alpha val="43000"/>
                    </a:srgbClr>
                  </a:outerShdw>
                </a:effectLst>
              </a:rPr>
              <a:t>Enable Replication</a:t>
            </a:r>
          </a:p>
        </p:txBody>
      </p:sp>
      <p:grpSp>
        <p:nvGrpSpPr>
          <p:cNvPr id="2" name="Group 1">
            <a:extLst>
              <a:ext uri="{FF2B5EF4-FFF2-40B4-BE49-F238E27FC236}">
                <a16:creationId xmlns:a16="http://schemas.microsoft.com/office/drawing/2014/main" id="{47DA7ECF-1048-41B9-A45D-D32793D4A37B}"/>
              </a:ext>
            </a:extLst>
          </p:cNvPr>
          <p:cNvGrpSpPr/>
          <p:nvPr/>
        </p:nvGrpSpPr>
        <p:grpSpPr>
          <a:xfrm>
            <a:off x="8950676" y="3588770"/>
            <a:ext cx="2588975" cy="1247951"/>
            <a:chOff x="9130155" y="3660235"/>
            <a:chExt cx="2640889" cy="1272975"/>
          </a:xfrm>
        </p:grpSpPr>
        <p:sp>
          <p:nvSpPr>
            <p:cNvPr id="56" name="Freeform: Shape 55">
              <a:extLst>
                <a:ext uri="{FF2B5EF4-FFF2-40B4-BE49-F238E27FC236}">
                  <a16:creationId xmlns:a16="http://schemas.microsoft.com/office/drawing/2014/main" id="{85DE2426-4208-45EC-BDE6-F5377160E7AE}"/>
                </a:ext>
              </a:extLst>
            </p:cNvPr>
            <p:cNvSpPr/>
            <p:nvPr/>
          </p:nvSpPr>
          <p:spPr>
            <a:xfrm>
              <a:off x="9318101" y="3660235"/>
              <a:ext cx="560146" cy="779446"/>
            </a:xfrm>
            <a:custGeom>
              <a:avLst/>
              <a:gdLst/>
              <a:ahLst/>
              <a:cxnLst/>
              <a:rect l="0" t="0" r="0" b="0"/>
              <a:pathLst>
                <a:path w="266700" h="533400">
                  <a:moveTo>
                    <a:pt x="228600" y="95250"/>
                  </a:moveTo>
                  <a:lnTo>
                    <a:pt x="38100" y="95250"/>
                  </a:lnTo>
                  <a:lnTo>
                    <a:pt x="38100" y="38100"/>
                  </a:lnTo>
                  <a:lnTo>
                    <a:pt x="228600" y="38100"/>
                  </a:lnTo>
                  <a:lnTo>
                    <a:pt x="228600" y="95250"/>
                  </a:lnTo>
                  <a:close/>
                  <a:moveTo>
                    <a:pt x="228600" y="190500"/>
                  </a:moveTo>
                  <a:lnTo>
                    <a:pt x="38100" y="190500"/>
                  </a:lnTo>
                  <a:lnTo>
                    <a:pt x="38100" y="133350"/>
                  </a:lnTo>
                  <a:lnTo>
                    <a:pt x="228600" y="133350"/>
                  </a:lnTo>
                  <a:lnTo>
                    <a:pt x="228600" y="190500"/>
                  </a:lnTo>
                  <a:close/>
                  <a:moveTo>
                    <a:pt x="133350" y="476250"/>
                  </a:moveTo>
                  <a:cubicBezTo>
                    <a:pt x="117158" y="476250"/>
                    <a:pt x="104775" y="463867"/>
                    <a:pt x="104775" y="447675"/>
                  </a:cubicBezTo>
                  <a:cubicBezTo>
                    <a:pt x="104775" y="431483"/>
                    <a:pt x="117158" y="419100"/>
                    <a:pt x="133350" y="419100"/>
                  </a:cubicBezTo>
                  <a:cubicBezTo>
                    <a:pt x="149542" y="419100"/>
                    <a:pt x="161925" y="431483"/>
                    <a:pt x="161925" y="447675"/>
                  </a:cubicBezTo>
                  <a:cubicBezTo>
                    <a:pt x="161925" y="463867"/>
                    <a:pt x="149542" y="476250"/>
                    <a:pt x="133350" y="476250"/>
                  </a:cubicBezTo>
                  <a:close/>
                  <a:moveTo>
                    <a:pt x="228600" y="0"/>
                  </a:moveTo>
                  <a:lnTo>
                    <a:pt x="38100" y="0"/>
                  </a:lnTo>
                  <a:cubicBezTo>
                    <a:pt x="17145" y="0"/>
                    <a:pt x="0" y="17145"/>
                    <a:pt x="0" y="38100"/>
                  </a:cubicBezTo>
                  <a:lnTo>
                    <a:pt x="0" y="495300"/>
                  </a:lnTo>
                  <a:cubicBezTo>
                    <a:pt x="0" y="516255"/>
                    <a:pt x="17145" y="533400"/>
                    <a:pt x="38100" y="533400"/>
                  </a:cubicBezTo>
                  <a:lnTo>
                    <a:pt x="228600" y="533400"/>
                  </a:lnTo>
                  <a:cubicBezTo>
                    <a:pt x="249555" y="533400"/>
                    <a:pt x="266700" y="516255"/>
                    <a:pt x="266700" y="495300"/>
                  </a:cubicBezTo>
                  <a:lnTo>
                    <a:pt x="266700" y="38100"/>
                  </a:lnTo>
                  <a:cubicBezTo>
                    <a:pt x="266700" y="17145"/>
                    <a:pt x="249555" y="0"/>
                    <a:pt x="228600" y="0"/>
                  </a:cubicBezTo>
                  <a:close/>
                </a:path>
              </a:pathLst>
            </a:custGeom>
            <a:solidFill>
              <a:schemeClr val="bg1"/>
            </a:solidFill>
            <a:ln w="19050" cap="flat">
              <a:solidFill>
                <a:schemeClr val="tx1"/>
              </a:solidFill>
              <a:prstDash val="solid"/>
              <a:miter/>
            </a:ln>
          </p:spPr>
          <p:txBody>
            <a:bodyPr/>
            <a:lstStyle/>
            <a:p>
              <a:endParaRPr lang="en-US" sz="1765"/>
            </a:p>
          </p:txBody>
        </p:sp>
        <p:sp>
          <p:nvSpPr>
            <p:cNvPr id="57" name="Freeform: Shape 56">
              <a:extLst>
                <a:ext uri="{FF2B5EF4-FFF2-40B4-BE49-F238E27FC236}">
                  <a16:creationId xmlns:a16="http://schemas.microsoft.com/office/drawing/2014/main" id="{962F3A88-94B0-4649-9F6A-249680E8CEF2}"/>
                </a:ext>
              </a:extLst>
            </p:cNvPr>
            <p:cNvSpPr/>
            <p:nvPr/>
          </p:nvSpPr>
          <p:spPr>
            <a:xfrm>
              <a:off x="10880354" y="3660235"/>
              <a:ext cx="560146" cy="779446"/>
            </a:xfrm>
            <a:custGeom>
              <a:avLst/>
              <a:gdLst/>
              <a:ahLst/>
              <a:cxnLst/>
              <a:rect l="0" t="0" r="0" b="0"/>
              <a:pathLst>
                <a:path w="266700" h="533400">
                  <a:moveTo>
                    <a:pt x="228600" y="95250"/>
                  </a:moveTo>
                  <a:lnTo>
                    <a:pt x="38100" y="95250"/>
                  </a:lnTo>
                  <a:lnTo>
                    <a:pt x="38100" y="38100"/>
                  </a:lnTo>
                  <a:lnTo>
                    <a:pt x="228600" y="38100"/>
                  </a:lnTo>
                  <a:lnTo>
                    <a:pt x="228600" y="95250"/>
                  </a:lnTo>
                  <a:close/>
                  <a:moveTo>
                    <a:pt x="228600" y="190500"/>
                  </a:moveTo>
                  <a:lnTo>
                    <a:pt x="38100" y="190500"/>
                  </a:lnTo>
                  <a:lnTo>
                    <a:pt x="38100" y="133350"/>
                  </a:lnTo>
                  <a:lnTo>
                    <a:pt x="228600" y="133350"/>
                  </a:lnTo>
                  <a:lnTo>
                    <a:pt x="228600" y="190500"/>
                  </a:lnTo>
                  <a:close/>
                  <a:moveTo>
                    <a:pt x="133350" y="476250"/>
                  </a:moveTo>
                  <a:cubicBezTo>
                    <a:pt x="117158" y="476250"/>
                    <a:pt x="104775" y="463867"/>
                    <a:pt x="104775" y="447675"/>
                  </a:cubicBezTo>
                  <a:cubicBezTo>
                    <a:pt x="104775" y="431483"/>
                    <a:pt x="117158" y="419100"/>
                    <a:pt x="133350" y="419100"/>
                  </a:cubicBezTo>
                  <a:cubicBezTo>
                    <a:pt x="149542" y="419100"/>
                    <a:pt x="161925" y="431483"/>
                    <a:pt x="161925" y="447675"/>
                  </a:cubicBezTo>
                  <a:cubicBezTo>
                    <a:pt x="161925" y="463867"/>
                    <a:pt x="149542" y="476250"/>
                    <a:pt x="133350" y="476250"/>
                  </a:cubicBezTo>
                  <a:close/>
                  <a:moveTo>
                    <a:pt x="228600" y="0"/>
                  </a:moveTo>
                  <a:lnTo>
                    <a:pt x="38100" y="0"/>
                  </a:lnTo>
                  <a:cubicBezTo>
                    <a:pt x="17145" y="0"/>
                    <a:pt x="0" y="17145"/>
                    <a:pt x="0" y="38100"/>
                  </a:cubicBezTo>
                  <a:lnTo>
                    <a:pt x="0" y="495300"/>
                  </a:lnTo>
                  <a:cubicBezTo>
                    <a:pt x="0" y="516255"/>
                    <a:pt x="17145" y="533400"/>
                    <a:pt x="38100" y="533400"/>
                  </a:cubicBezTo>
                  <a:lnTo>
                    <a:pt x="228600" y="533400"/>
                  </a:lnTo>
                  <a:cubicBezTo>
                    <a:pt x="249555" y="533400"/>
                    <a:pt x="266700" y="516255"/>
                    <a:pt x="266700" y="495300"/>
                  </a:cubicBezTo>
                  <a:lnTo>
                    <a:pt x="266700" y="38100"/>
                  </a:lnTo>
                  <a:cubicBezTo>
                    <a:pt x="266700" y="17145"/>
                    <a:pt x="249555" y="0"/>
                    <a:pt x="228600" y="0"/>
                  </a:cubicBezTo>
                  <a:close/>
                </a:path>
              </a:pathLst>
            </a:custGeom>
            <a:solidFill>
              <a:schemeClr val="bg1"/>
            </a:solidFill>
            <a:ln w="19050" cap="flat">
              <a:solidFill>
                <a:schemeClr val="tx1"/>
              </a:solidFill>
              <a:prstDash val="solid"/>
              <a:miter/>
            </a:ln>
          </p:spPr>
          <p:txBody>
            <a:bodyPr/>
            <a:lstStyle/>
            <a:p>
              <a:endParaRPr lang="en-US" sz="1765"/>
            </a:p>
          </p:txBody>
        </p:sp>
        <p:sp>
          <p:nvSpPr>
            <p:cNvPr id="58" name="TextBox 57">
              <a:extLst>
                <a:ext uri="{FF2B5EF4-FFF2-40B4-BE49-F238E27FC236}">
                  <a16:creationId xmlns:a16="http://schemas.microsoft.com/office/drawing/2014/main" id="{95F7082C-F577-46D9-9247-AB7641436BD4}"/>
                </a:ext>
              </a:extLst>
            </p:cNvPr>
            <p:cNvSpPr txBox="1"/>
            <p:nvPr/>
          </p:nvSpPr>
          <p:spPr>
            <a:xfrm>
              <a:off x="9130155" y="4342088"/>
              <a:ext cx="1115497" cy="572464"/>
            </a:xfrm>
            <a:prstGeom prst="rect">
              <a:avLst/>
            </a:prstGeom>
            <a:noFill/>
          </p:spPr>
          <p:txBody>
            <a:bodyPr wrap="square" lIns="179285" tIns="143428" rIns="179285" bIns="143428" rtlCol="0">
              <a:spAutoFit/>
            </a:bodyPr>
            <a:lstStyle/>
            <a:p>
              <a:pPr>
                <a:lnSpc>
                  <a:spcPct val="90000"/>
                </a:lnSpc>
                <a:spcAft>
                  <a:spcPts val="588"/>
                </a:spcAft>
              </a:pPr>
              <a:r>
                <a:rPr lang="en-US" sz="1961" dirty="0"/>
                <a:t>App1</a:t>
              </a:r>
            </a:p>
          </p:txBody>
        </p:sp>
        <p:sp>
          <p:nvSpPr>
            <p:cNvPr id="61" name="TextBox 60">
              <a:extLst>
                <a:ext uri="{FF2B5EF4-FFF2-40B4-BE49-F238E27FC236}">
                  <a16:creationId xmlns:a16="http://schemas.microsoft.com/office/drawing/2014/main" id="{22B012BD-20A1-4C61-9F6F-E76095AB4FD5}"/>
                </a:ext>
              </a:extLst>
            </p:cNvPr>
            <p:cNvSpPr txBox="1"/>
            <p:nvPr/>
          </p:nvSpPr>
          <p:spPr>
            <a:xfrm>
              <a:off x="10655547" y="4360746"/>
              <a:ext cx="1115497" cy="572464"/>
            </a:xfrm>
            <a:prstGeom prst="rect">
              <a:avLst/>
            </a:prstGeom>
            <a:noFill/>
          </p:spPr>
          <p:txBody>
            <a:bodyPr wrap="square" lIns="179285" tIns="143428" rIns="179285" bIns="143428" rtlCol="0">
              <a:spAutoFit/>
            </a:bodyPr>
            <a:lstStyle/>
            <a:p>
              <a:pPr>
                <a:lnSpc>
                  <a:spcPct val="90000"/>
                </a:lnSpc>
                <a:spcAft>
                  <a:spcPts val="588"/>
                </a:spcAft>
              </a:pPr>
              <a:r>
                <a:rPr lang="en-US" sz="1961" dirty="0"/>
                <a:t>App2</a:t>
              </a:r>
            </a:p>
          </p:txBody>
        </p:sp>
      </p:grpSp>
      <p:grpSp>
        <p:nvGrpSpPr>
          <p:cNvPr id="3" name="Group 2">
            <a:extLst>
              <a:ext uri="{FF2B5EF4-FFF2-40B4-BE49-F238E27FC236}">
                <a16:creationId xmlns:a16="http://schemas.microsoft.com/office/drawing/2014/main" id="{351D3F98-A5B4-4FAF-9502-774A1E3728B3}"/>
              </a:ext>
            </a:extLst>
          </p:cNvPr>
          <p:cNvGrpSpPr/>
          <p:nvPr/>
        </p:nvGrpSpPr>
        <p:grpSpPr>
          <a:xfrm>
            <a:off x="8917348" y="1653656"/>
            <a:ext cx="2588975" cy="1247951"/>
            <a:chOff x="9096159" y="1686318"/>
            <a:chExt cx="2640889" cy="1272975"/>
          </a:xfrm>
        </p:grpSpPr>
        <p:sp>
          <p:nvSpPr>
            <p:cNvPr id="62" name="Freeform: Shape 61">
              <a:extLst>
                <a:ext uri="{FF2B5EF4-FFF2-40B4-BE49-F238E27FC236}">
                  <a16:creationId xmlns:a16="http://schemas.microsoft.com/office/drawing/2014/main" id="{53B62C7E-FCD9-4B8D-833C-497ECE5D55A3}"/>
                </a:ext>
              </a:extLst>
            </p:cNvPr>
            <p:cNvSpPr/>
            <p:nvPr/>
          </p:nvSpPr>
          <p:spPr>
            <a:xfrm>
              <a:off x="9284105" y="1686318"/>
              <a:ext cx="560146" cy="779447"/>
            </a:xfrm>
            <a:custGeom>
              <a:avLst/>
              <a:gdLst/>
              <a:ahLst/>
              <a:cxnLst/>
              <a:rect l="0" t="0" r="0" b="0"/>
              <a:pathLst>
                <a:path w="266700" h="533400">
                  <a:moveTo>
                    <a:pt x="228600" y="95250"/>
                  </a:moveTo>
                  <a:lnTo>
                    <a:pt x="38100" y="95250"/>
                  </a:lnTo>
                  <a:lnTo>
                    <a:pt x="38100" y="38100"/>
                  </a:lnTo>
                  <a:lnTo>
                    <a:pt x="228600" y="38100"/>
                  </a:lnTo>
                  <a:lnTo>
                    <a:pt x="228600" y="95250"/>
                  </a:lnTo>
                  <a:close/>
                  <a:moveTo>
                    <a:pt x="228600" y="190500"/>
                  </a:moveTo>
                  <a:lnTo>
                    <a:pt x="38100" y="190500"/>
                  </a:lnTo>
                  <a:lnTo>
                    <a:pt x="38100" y="133350"/>
                  </a:lnTo>
                  <a:lnTo>
                    <a:pt x="228600" y="133350"/>
                  </a:lnTo>
                  <a:lnTo>
                    <a:pt x="228600" y="190500"/>
                  </a:lnTo>
                  <a:close/>
                  <a:moveTo>
                    <a:pt x="133350" y="476250"/>
                  </a:moveTo>
                  <a:cubicBezTo>
                    <a:pt x="117158" y="476250"/>
                    <a:pt x="104775" y="463867"/>
                    <a:pt x="104775" y="447675"/>
                  </a:cubicBezTo>
                  <a:cubicBezTo>
                    <a:pt x="104775" y="431483"/>
                    <a:pt x="117158" y="419100"/>
                    <a:pt x="133350" y="419100"/>
                  </a:cubicBezTo>
                  <a:cubicBezTo>
                    <a:pt x="149542" y="419100"/>
                    <a:pt x="161925" y="431483"/>
                    <a:pt x="161925" y="447675"/>
                  </a:cubicBezTo>
                  <a:cubicBezTo>
                    <a:pt x="161925" y="463867"/>
                    <a:pt x="149542" y="476250"/>
                    <a:pt x="133350" y="476250"/>
                  </a:cubicBezTo>
                  <a:close/>
                  <a:moveTo>
                    <a:pt x="228600" y="0"/>
                  </a:moveTo>
                  <a:lnTo>
                    <a:pt x="38100" y="0"/>
                  </a:lnTo>
                  <a:cubicBezTo>
                    <a:pt x="17145" y="0"/>
                    <a:pt x="0" y="17145"/>
                    <a:pt x="0" y="38100"/>
                  </a:cubicBezTo>
                  <a:lnTo>
                    <a:pt x="0" y="495300"/>
                  </a:lnTo>
                  <a:cubicBezTo>
                    <a:pt x="0" y="516255"/>
                    <a:pt x="17145" y="533400"/>
                    <a:pt x="38100" y="533400"/>
                  </a:cubicBezTo>
                  <a:lnTo>
                    <a:pt x="228600" y="533400"/>
                  </a:lnTo>
                  <a:cubicBezTo>
                    <a:pt x="249555" y="533400"/>
                    <a:pt x="266700" y="516255"/>
                    <a:pt x="266700" y="495300"/>
                  </a:cubicBezTo>
                  <a:lnTo>
                    <a:pt x="266700" y="38100"/>
                  </a:lnTo>
                  <a:cubicBezTo>
                    <a:pt x="266700" y="17145"/>
                    <a:pt x="249555" y="0"/>
                    <a:pt x="228600" y="0"/>
                  </a:cubicBezTo>
                  <a:close/>
                </a:path>
              </a:pathLst>
            </a:custGeom>
            <a:solidFill>
              <a:schemeClr val="bg1"/>
            </a:solidFill>
            <a:ln w="19050" cap="flat">
              <a:solidFill>
                <a:schemeClr val="tx1"/>
              </a:solidFill>
              <a:prstDash val="solid"/>
              <a:miter/>
            </a:ln>
          </p:spPr>
          <p:txBody>
            <a:bodyPr/>
            <a:lstStyle/>
            <a:p>
              <a:endParaRPr lang="en-US" sz="1765"/>
            </a:p>
          </p:txBody>
        </p:sp>
        <p:sp>
          <p:nvSpPr>
            <p:cNvPr id="66" name="Freeform: Shape 65">
              <a:extLst>
                <a:ext uri="{FF2B5EF4-FFF2-40B4-BE49-F238E27FC236}">
                  <a16:creationId xmlns:a16="http://schemas.microsoft.com/office/drawing/2014/main" id="{13C6D0CF-BBA7-4AD4-88EC-3EFC20130B4A}"/>
                </a:ext>
              </a:extLst>
            </p:cNvPr>
            <p:cNvSpPr/>
            <p:nvPr/>
          </p:nvSpPr>
          <p:spPr>
            <a:xfrm>
              <a:off x="10846358" y="1686318"/>
              <a:ext cx="560146" cy="779447"/>
            </a:xfrm>
            <a:custGeom>
              <a:avLst/>
              <a:gdLst/>
              <a:ahLst/>
              <a:cxnLst/>
              <a:rect l="0" t="0" r="0" b="0"/>
              <a:pathLst>
                <a:path w="266700" h="533400">
                  <a:moveTo>
                    <a:pt x="228600" y="95250"/>
                  </a:moveTo>
                  <a:lnTo>
                    <a:pt x="38100" y="95250"/>
                  </a:lnTo>
                  <a:lnTo>
                    <a:pt x="38100" y="38100"/>
                  </a:lnTo>
                  <a:lnTo>
                    <a:pt x="228600" y="38100"/>
                  </a:lnTo>
                  <a:lnTo>
                    <a:pt x="228600" y="95250"/>
                  </a:lnTo>
                  <a:close/>
                  <a:moveTo>
                    <a:pt x="228600" y="190500"/>
                  </a:moveTo>
                  <a:lnTo>
                    <a:pt x="38100" y="190500"/>
                  </a:lnTo>
                  <a:lnTo>
                    <a:pt x="38100" y="133350"/>
                  </a:lnTo>
                  <a:lnTo>
                    <a:pt x="228600" y="133350"/>
                  </a:lnTo>
                  <a:lnTo>
                    <a:pt x="228600" y="190500"/>
                  </a:lnTo>
                  <a:close/>
                  <a:moveTo>
                    <a:pt x="133350" y="476250"/>
                  </a:moveTo>
                  <a:cubicBezTo>
                    <a:pt x="117158" y="476250"/>
                    <a:pt x="104775" y="463867"/>
                    <a:pt x="104775" y="447675"/>
                  </a:cubicBezTo>
                  <a:cubicBezTo>
                    <a:pt x="104775" y="431483"/>
                    <a:pt x="117158" y="419100"/>
                    <a:pt x="133350" y="419100"/>
                  </a:cubicBezTo>
                  <a:cubicBezTo>
                    <a:pt x="149542" y="419100"/>
                    <a:pt x="161925" y="431483"/>
                    <a:pt x="161925" y="447675"/>
                  </a:cubicBezTo>
                  <a:cubicBezTo>
                    <a:pt x="161925" y="463867"/>
                    <a:pt x="149542" y="476250"/>
                    <a:pt x="133350" y="476250"/>
                  </a:cubicBezTo>
                  <a:close/>
                  <a:moveTo>
                    <a:pt x="228600" y="0"/>
                  </a:moveTo>
                  <a:lnTo>
                    <a:pt x="38100" y="0"/>
                  </a:lnTo>
                  <a:cubicBezTo>
                    <a:pt x="17145" y="0"/>
                    <a:pt x="0" y="17145"/>
                    <a:pt x="0" y="38100"/>
                  </a:cubicBezTo>
                  <a:lnTo>
                    <a:pt x="0" y="495300"/>
                  </a:lnTo>
                  <a:cubicBezTo>
                    <a:pt x="0" y="516255"/>
                    <a:pt x="17145" y="533400"/>
                    <a:pt x="38100" y="533400"/>
                  </a:cubicBezTo>
                  <a:lnTo>
                    <a:pt x="228600" y="533400"/>
                  </a:lnTo>
                  <a:cubicBezTo>
                    <a:pt x="249555" y="533400"/>
                    <a:pt x="266700" y="516255"/>
                    <a:pt x="266700" y="495300"/>
                  </a:cubicBezTo>
                  <a:lnTo>
                    <a:pt x="266700" y="38100"/>
                  </a:lnTo>
                  <a:cubicBezTo>
                    <a:pt x="266700" y="17145"/>
                    <a:pt x="249555" y="0"/>
                    <a:pt x="228600" y="0"/>
                  </a:cubicBezTo>
                  <a:close/>
                </a:path>
              </a:pathLst>
            </a:custGeom>
            <a:solidFill>
              <a:schemeClr val="bg1"/>
            </a:solidFill>
            <a:ln w="19050" cap="flat">
              <a:solidFill>
                <a:schemeClr val="tx1"/>
              </a:solidFill>
              <a:prstDash val="solid"/>
              <a:miter/>
            </a:ln>
          </p:spPr>
          <p:txBody>
            <a:bodyPr/>
            <a:lstStyle/>
            <a:p>
              <a:endParaRPr lang="en-US" sz="1765"/>
            </a:p>
          </p:txBody>
        </p:sp>
        <p:sp>
          <p:nvSpPr>
            <p:cNvPr id="67" name="TextBox 66">
              <a:extLst>
                <a:ext uri="{FF2B5EF4-FFF2-40B4-BE49-F238E27FC236}">
                  <a16:creationId xmlns:a16="http://schemas.microsoft.com/office/drawing/2014/main" id="{F2BBB5D5-E1C3-4ED8-B53A-49149DB435C4}"/>
                </a:ext>
              </a:extLst>
            </p:cNvPr>
            <p:cNvSpPr txBox="1"/>
            <p:nvPr/>
          </p:nvSpPr>
          <p:spPr>
            <a:xfrm>
              <a:off x="9096159" y="2368171"/>
              <a:ext cx="1115497" cy="572464"/>
            </a:xfrm>
            <a:prstGeom prst="rect">
              <a:avLst/>
            </a:prstGeom>
            <a:noFill/>
          </p:spPr>
          <p:txBody>
            <a:bodyPr wrap="square" lIns="179285" tIns="143428" rIns="179285" bIns="143428" rtlCol="0">
              <a:spAutoFit/>
            </a:bodyPr>
            <a:lstStyle/>
            <a:p>
              <a:pPr>
                <a:lnSpc>
                  <a:spcPct val="90000"/>
                </a:lnSpc>
                <a:spcAft>
                  <a:spcPts val="588"/>
                </a:spcAft>
              </a:pPr>
              <a:r>
                <a:rPr lang="en-US" sz="1961" dirty="0"/>
                <a:t>Web1</a:t>
              </a:r>
            </a:p>
          </p:txBody>
        </p:sp>
        <p:sp>
          <p:nvSpPr>
            <p:cNvPr id="68" name="TextBox 67">
              <a:extLst>
                <a:ext uri="{FF2B5EF4-FFF2-40B4-BE49-F238E27FC236}">
                  <a16:creationId xmlns:a16="http://schemas.microsoft.com/office/drawing/2014/main" id="{1AF94C65-20A2-4C63-A3CB-3E79B5293E48}"/>
                </a:ext>
              </a:extLst>
            </p:cNvPr>
            <p:cNvSpPr txBox="1"/>
            <p:nvPr/>
          </p:nvSpPr>
          <p:spPr>
            <a:xfrm>
              <a:off x="10621551" y="2386829"/>
              <a:ext cx="1115497" cy="572464"/>
            </a:xfrm>
            <a:prstGeom prst="rect">
              <a:avLst/>
            </a:prstGeom>
            <a:noFill/>
          </p:spPr>
          <p:txBody>
            <a:bodyPr wrap="square" lIns="179285" tIns="143428" rIns="179285" bIns="143428" rtlCol="0">
              <a:spAutoFit/>
            </a:bodyPr>
            <a:lstStyle/>
            <a:p>
              <a:pPr>
                <a:lnSpc>
                  <a:spcPct val="90000"/>
                </a:lnSpc>
                <a:spcAft>
                  <a:spcPts val="588"/>
                </a:spcAft>
              </a:pPr>
              <a:r>
                <a:rPr lang="en-US" sz="1961" dirty="0"/>
                <a:t>Web2</a:t>
              </a:r>
            </a:p>
          </p:txBody>
        </p:sp>
      </p:grpSp>
      <p:pic>
        <p:nvPicPr>
          <p:cNvPr id="71" name="Graphic 70" descr="Network">
            <a:extLst>
              <a:ext uri="{FF2B5EF4-FFF2-40B4-BE49-F238E27FC236}">
                <a16:creationId xmlns:a16="http://schemas.microsoft.com/office/drawing/2014/main" id="{309CBACE-AE70-40DA-BC5C-A5649EE624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25399" y="951461"/>
            <a:ext cx="573130" cy="515776"/>
          </a:xfrm>
          <a:prstGeom prst="rect">
            <a:avLst/>
          </a:prstGeom>
        </p:spPr>
      </p:pic>
      <p:pic>
        <p:nvPicPr>
          <p:cNvPr id="72" name="Graphic 71" descr="Network">
            <a:extLst>
              <a:ext uri="{FF2B5EF4-FFF2-40B4-BE49-F238E27FC236}">
                <a16:creationId xmlns:a16="http://schemas.microsoft.com/office/drawing/2014/main" id="{ADAA0BE4-4FC0-47F9-B72A-66B8F6D58E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25399" y="2886575"/>
            <a:ext cx="573130" cy="515776"/>
          </a:xfrm>
          <a:prstGeom prst="rect">
            <a:avLst/>
          </a:prstGeom>
        </p:spPr>
      </p:pic>
      <p:pic>
        <p:nvPicPr>
          <p:cNvPr id="73" name="Graphic 72" descr="Network">
            <a:extLst>
              <a:ext uri="{FF2B5EF4-FFF2-40B4-BE49-F238E27FC236}">
                <a16:creationId xmlns:a16="http://schemas.microsoft.com/office/drawing/2014/main" id="{673C3CC7-23BA-4A01-AE49-96EDBA6AD2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25739" y="4800916"/>
            <a:ext cx="573130" cy="515776"/>
          </a:xfrm>
          <a:prstGeom prst="rect">
            <a:avLst/>
          </a:prstGeom>
        </p:spPr>
      </p:pic>
      <p:sp>
        <p:nvSpPr>
          <p:cNvPr id="76" name="Rectangle 75">
            <a:extLst>
              <a:ext uri="{FF2B5EF4-FFF2-40B4-BE49-F238E27FC236}">
                <a16:creationId xmlns:a16="http://schemas.microsoft.com/office/drawing/2014/main" id="{C54E8962-3258-4661-899F-23724DBC4E8A}"/>
              </a:ext>
            </a:extLst>
          </p:cNvPr>
          <p:cNvSpPr/>
          <p:nvPr/>
        </p:nvSpPr>
        <p:spPr>
          <a:xfrm>
            <a:off x="5105439" y="1976813"/>
            <a:ext cx="1992714" cy="754315"/>
          </a:xfrm>
          <a:prstGeom prst="rect">
            <a:avLst/>
          </a:prstGeom>
          <a:noFill/>
        </p:spPr>
        <p:txBody>
          <a:bodyPr wrap="none" lIns="89642" tIns="44821" rIns="89642" bIns="44821">
            <a:spAutoFit/>
          </a:bodyPr>
          <a:lstStyle/>
          <a:p>
            <a:r>
              <a:rPr lang="en-US" sz="4313" dirty="0">
                <a:ln w="0"/>
                <a:solidFill>
                  <a:schemeClr val="accent1"/>
                </a:solidFill>
                <a:effectLst>
                  <a:outerShdw blurRad="38100" dist="25400" dir="5400000" algn="ctr" rotWithShape="0">
                    <a:srgbClr val="6E747A">
                      <a:alpha val="43000"/>
                    </a:srgbClr>
                  </a:outerShdw>
                </a:effectLst>
              </a:rPr>
              <a:t>Failover</a:t>
            </a:r>
          </a:p>
        </p:txBody>
      </p:sp>
      <p:pic>
        <p:nvPicPr>
          <p:cNvPr id="13" name="Graphic 12" descr="High Voltage">
            <a:extLst>
              <a:ext uri="{FF2B5EF4-FFF2-40B4-BE49-F238E27FC236}">
                <a16:creationId xmlns:a16="http://schemas.microsoft.com/office/drawing/2014/main" id="{4968EE92-954E-497A-BA78-E714FDEADB4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73344" y="1519741"/>
            <a:ext cx="624487" cy="624487"/>
          </a:xfrm>
          <a:prstGeom prst="rect">
            <a:avLst/>
          </a:prstGeom>
        </p:spPr>
      </p:pic>
      <p:pic>
        <p:nvPicPr>
          <p:cNvPr id="79" name="Graphic 78" descr="High Voltage">
            <a:extLst>
              <a:ext uri="{FF2B5EF4-FFF2-40B4-BE49-F238E27FC236}">
                <a16:creationId xmlns:a16="http://schemas.microsoft.com/office/drawing/2014/main" id="{42D45F17-52F1-4E99-BF1F-63EBA6BA47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89565" y="1520912"/>
            <a:ext cx="624487" cy="624487"/>
          </a:xfrm>
          <a:prstGeom prst="rect">
            <a:avLst/>
          </a:prstGeom>
        </p:spPr>
      </p:pic>
      <p:pic>
        <p:nvPicPr>
          <p:cNvPr id="80" name="Graphic 79" descr="High Voltage">
            <a:extLst>
              <a:ext uri="{FF2B5EF4-FFF2-40B4-BE49-F238E27FC236}">
                <a16:creationId xmlns:a16="http://schemas.microsoft.com/office/drawing/2014/main" id="{BD018C5D-6706-49B7-9887-263C7FF3799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73344" y="3481032"/>
            <a:ext cx="624487" cy="624487"/>
          </a:xfrm>
          <a:prstGeom prst="rect">
            <a:avLst/>
          </a:prstGeom>
        </p:spPr>
      </p:pic>
      <p:pic>
        <p:nvPicPr>
          <p:cNvPr id="85" name="Graphic 84" descr="High Voltage">
            <a:extLst>
              <a:ext uri="{FF2B5EF4-FFF2-40B4-BE49-F238E27FC236}">
                <a16:creationId xmlns:a16="http://schemas.microsoft.com/office/drawing/2014/main" id="{7459AB67-A585-4777-840E-02BF16CBB10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190" y="3522751"/>
            <a:ext cx="624487" cy="624487"/>
          </a:xfrm>
          <a:prstGeom prst="rect">
            <a:avLst/>
          </a:prstGeom>
        </p:spPr>
      </p:pic>
      <p:pic>
        <p:nvPicPr>
          <p:cNvPr id="102" name="Graphic 101" descr="High Voltage">
            <a:extLst>
              <a:ext uri="{FF2B5EF4-FFF2-40B4-BE49-F238E27FC236}">
                <a16:creationId xmlns:a16="http://schemas.microsoft.com/office/drawing/2014/main" id="{0B027082-2999-45D7-9C29-00632C21CB5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36316" y="5387297"/>
            <a:ext cx="624487" cy="624487"/>
          </a:xfrm>
          <a:prstGeom prst="rect">
            <a:avLst/>
          </a:prstGeom>
        </p:spPr>
      </p:pic>
      <p:pic>
        <p:nvPicPr>
          <p:cNvPr id="103" name="Graphic 102" descr="High Voltage">
            <a:extLst>
              <a:ext uri="{FF2B5EF4-FFF2-40B4-BE49-F238E27FC236}">
                <a16:creationId xmlns:a16="http://schemas.microsoft.com/office/drawing/2014/main" id="{739A4DDE-CBB4-409D-BA30-44A54184A84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63807" y="5417588"/>
            <a:ext cx="624487" cy="624487"/>
          </a:xfrm>
          <a:prstGeom prst="rect">
            <a:avLst/>
          </a:prstGeom>
        </p:spPr>
      </p:pic>
      <p:pic>
        <p:nvPicPr>
          <p:cNvPr id="21" name="Graphic 20" descr="Power">
            <a:extLst>
              <a:ext uri="{FF2B5EF4-FFF2-40B4-BE49-F238E27FC236}">
                <a16:creationId xmlns:a16="http://schemas.microsoft.com/office/drawing/2014/main" id="{2A6E7C1D-8FFB-47B5-A556-D9DB2F2DAC6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77974" y="1584108"/>
            <a:ext cx="557619" cy="557619"/>
          </a:xfrm>
          <a:prstGeom prst="rect">
            <a:avLst/>
          </a:prstGeom>
        </p:spPr>
      </p:pic>
      <p:pic>
        <p:nvPicPr>
          <p:cNvPr id="112" name="Graphic 111" descr="Power">
            <a:extLst>
              <a:ext uri="{FF2B5EF4-FFF2-40B4-BE49-F238E27FC236}">
                <a16:creationId xmlns:a16="http://schemas.microsoft.com/office/drawing/2014/main" id="{792358E6-9BBF-4475-9542-BF93D97082B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066334" y="1553174"/>
            <a:ext cx="557619" cy="557619"/>
          </a:xfrm>
          <a:prstGeom prst="rect">
            <a:avLst/>
          </a:prstGeom>
        </p:spPr>
      </p:pic>
      <p:pic>
        <p:nvPicPr>
          <p:cNvPr id="114" name="Graphic 113" descr="Power">
            <a:extLst>
              <a:ext uri="{FF2B5EF4-FFF2-40B4-BE49-F238E27FC236}">
                <a16:creationId xmlns:a16="http://schemas.microsoft.com/office/drawing/2014/main" id="{B72EC75A-204B-4015-88EA-C24C23BD141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77974" y="3505524"/>
            <a:ext cx="557619" cy="557619"/>
          </a:xfrm>
          <a:prstGeom prst="rect">
            <a:avLst/>
          </a:prstGeom>
        </p:spPr>
      </p:pic>
      <p:pic>
        <p:nvPicPr>
          <p:cNvPr id="115" name="Graphic 114" descr="Power">
            <a:extLst>
              <a:ext uri="{FF2B5EF4-FFF2-40B4-BE49-F238E27FC236}">
                <a16:creationId xmlns:a16="http://schemas.microsoft.com/office/drawing/2014/main" id="{030F355A-E648-451A-A633-4FD68E2A326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101038" y="3489745"/>
            <a:ext cx="557619" cy="557619"/>
          </a:xfrm>
          <a:prstGeom prst="rect">
            <a:avLst/>
          </a:prstGeom>
        </p:spPr>
      </p:pic>
      <p:pic>
        <p:nvPicPr>
          <p:cNvPr id="117" name="Graphic 116" descr="Power">
            <a:extLst>
              <a:ext uri="{FF2B5EF4-FFF2-40B4-BE49-F238E27FC236}">
                <a16:creationId xmlns:a16="http://schemas.microsoft.com/office/drawing/2014/main" id="{44D9909C-F722-446E-91E8-999EA13B39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503422" y="5371254"/>
            <a:ext cx="557619" cy="557619"/>
          </a:xfrm>
          <a:prstGeom prst="rect">
            <a:avLst/>
          </a:prstGeom>
        </p:spPr>
      </p:pic>
      <p:pic>
        <p:nvPicPr>
          <p:cNvPr id="53" name="Graphic 52" descr="Database">
            <a:extLst>
              <a:ext uri="{FF2B5EF4-FFF2-40B4-BE49-F238E27FC236}">
                <a16:creationId xmlns:a16="http://schemas.microsoft.com/office/drawing/2014/main" id="{B38CB495-EA99-47FB-B8B7-1B99D5196A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09029" y="2761871"/>
            <a:ext cx="850273" cy="765184"/>
          </a:xfrm>
          <a:prstGeom prst="rect">
            <a:avLst/>
          </a:prstGeom>
        </p:spPr>
      </p:pic>
      <p:pic>
        <p:nvPicPr>
          <p:cNvPr id="54" name="Graphic 53" descr="Database">
            <a:extLst>
              <a:ext uri="{FF2B5EF4-FFF2-40B4-BE49-F238E27FC236}">
                <a16:creationId xmlns:a16="http://schemas.microsoft.com/office/drawing/2014/main" id="{40C4521C-399A-4FA4-8903-24F8FB2DF8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5959" y="2747333"/>
            <a:ext cx="850273" cy="765184"/>
          </a:xfrm>
          <a:prstGeom prst="rect">
            <a:avLst/>
          </a:prstGeom>
        </p:spPr>
      </p:pic>
      <p:pic>
        <p:nvPicPr>
          <p:cNvPr id="10" name="Graphic 9" descr="Line Arrow: Straight">
            <a:extLst>
              <a:ext uri="{FF2B5EF4-FFF2-40B4-BE49-F238E27FC236}">
                <a16:creationId xmlns:a16="http://schemas.microsoft.com/office/drawing/2014/main" id="{BD155C01-2F8A-4B87-B06F-479C61DF08F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0800000">
            <a:off x="4383709" y="2603480"/>
            <a:ext cx="1025349" cy="1025349"/>
          </a:xfrm>
          <a:prstGeom prst="rect">
            <a:avLst/>
          </a:prstGeom>
        </p:spPr>
      </p:pic>
      <p:sp>
        <p:nvSpPr>
          <p:cNvPr id="49" name="Freeform: Shape 48">
            <a:extLst>
              <a:ext uri="{FF2B5EF4-FFF2-40B4-BE49-F238E27FC236}">
                <a16:creationId xmlns:a16="http://schemas.microsoft.com/office/drawing/2014/main" id="{4DB101E1-C10F-47C8-B2E7-B90D8FF38F92}"/>
              </a:ext>
            </a:extLst>
          </p:cNvPr>
          <p:cNvSpPr/>
          <p:nvPr/>
        </p:nvSpPr>
        <p:spPr>
          <a:xfrm>
            <a:off x="9980507" y="5477371"/>
            <a:ext cx="549135" cy="764124"/>
          </a:xfrm>
          <a:custGeom>
            <a:avLst/>
            <a:gdLst/>
            <a:ahLst/>
            <a:cxnLst/>
            <a:rect l="0" t="0" r="0" b="0"/>
            <a:pathLst>
              <a:path w="266700" h="533400">
                <a:moveTo>
                  <a:pt x="228600" y="95250"/>
                </a:moveTo>
                <a:lnTo>
                  <a:pt x="38100" y="95250"/>
                </a:lnTo>
                <a:lnTo>
                  <a:pt x="38100" y="38100"/>
                </a:lnTo>
                <a:lnTo>
                  <a:pt x="228600" y="38100"/>
                </a:lnTo>
                <a:lnTo>
                  <a:pt x="228600" y="95250"/>
                </a:lnTo>
                <a:close/>
                <a:moveTo>
                  <a:pt x="228600" y="190500"/>
                </a:moveTo>
                <a:lnTo>
                  <a:pt x="38100" y="190500"/>
                </a:lnTo>
                <a:lnTo>
                  <a:pt x="38100" y="133350"/>
                </a:lnTo>
                <a:lnTo>
                  <a:pt x="228600" y="133350"/>
                </a:lnTo>
                <a:lnTo>
                  <a:pt x="228600" y="190500"/>
                </a:lnTo>
                <a:close/>
                <a:moveTo>
                  <a:pt x="133350" y="476250"/>
                </a:moveTo>
                <a:cubicBezTo>
                  <a:pt x="117158" y="476250"/>
                  <a:pt x="104775" y="463867"/>
                  <a:pt x="104775" y="447675"/>
                </a:cubicBezTo>
                <a:cubicBezTo>
                  <a:pt x="104775" y="431483"/>
                  <a:pt x="117158" y="419100"/>
                  <a:pt x="133350" y="419100"/>
                </a:cubicBezTo>
                <a:cubicBezTo>
                  <a:pt x="149542" y="419100"/>
                  <a:pt x="161925" y="431483"/>
                  <a:pt x="161925" y="447675"/>
                </a:cubicBezTo>
                <a:cubicBezTo>
                  <a:pt x="161925" y="463867"/>
                  <a:pt x="149542" y="476250"/>
                  <a:pt x="133350" y="476250"/>
                </a:cubicBezTo>
                <a:close/>
                <a:moveTo>
                  <a:pt x="228600" y="0"/>
                </a:moveTo>
                <a:lnTo>
                  <a:pt x="38100" y="0"/>
                </a:lnTo>
                <a:cubicBezTo>
                  <a:pt x="17145" y="0"/>
                  <a:pt x="0" y="17145"/>
                  <a:pt x="0" y="38100"/>
                </a:cubicBezTo>
                <a:lnTo>
                  <a:pt x="0" y="495300"/>
                </a:lnTo>
                <a:cubicBezTo>
                  <a:pt x="0" y="516255"/>
                  <a:pt x="17145" y="533400"/>
                  <a:pt x="38100" y="533400"/>
                </a:cubicBezTo>
                <a:lnTo>
                  <a:pt x="228600" y="533400"/>
                </a:lnTo>
                <a:cubicBezTo>
                  <a:pt x="249555" y="533400"/>
                  <a:pt x="266700" y="516255"/>
                  <a:pt x="266700" y="495300"/>
                </a:cubicBezTo>
                <a:lnTo>
                  <a:pt x="266700" y="38100"/>
                </a:lnTo>
                <a:cubicBezTo>
                  <a:pt x="266700" y="17145"/>
                  <a:pt x="249555" y="0"/>
                  <a:pt x="228600" y="0"/>
                </a:cubicBezTo>
                <a:close/>
              </a:path>
            </a:pathLst>
          </a:custGeom>
          <a:solidFill>
            <a:schemeClr val="bg1"/>
          </a:solidFill>
          <a:ln w="19050" cap="flat">
            <a:solidFill>
              <a:schemeClr val="tx1">
                <a:lumMod val="50000"/>
              </a:schemeClr>
            </a:solidFill>
            <a:prstDash val="solid"/>
            <a:miter/>
          </a:ln>
        </p:spPr>
        <p:txBody>
          <a:bodyPr/>
          <a:lstStyle/>
          <a:p>
            <a:endParaRPr lang="en-US" sz="1765" dirty="0"/>
          </a:p>
        </p:txBody>
      </p:sp>
      <p:sp>
        <p:nvSpPr>
          <p:cNvPr id="48" name="Rectangle: Rounded Corners 47">
            <a:extLst>
              <a:ext uri="{FF2B5EF4-FFF2-40B4-BE49-F238E27FC236}">
                <a16:creationId xmlns:a16="http://schemas.microsoft.com/office/drawing/2014/main" id="{9EB1ABBC-A053-46A6-9664-446CC8284FD2}"/>
              </a:ext>
            </a:extLst>
          </p:cNvPr>
          <p:cNvSpPr/>
          <p:nvPr/>
        </p:nvSpPr>
        <p:spPr bwMode="auto">
          <a:xfrm>
            <a:off x="8859977" y="5275169"/>
            <a:ext cx="2572285" cy="1438825"/>
          </a:xfrm>
          <a:prstGeom prst="roundRect">
            <a:avLst/>
          </a:prstGeom>
          <a:noFill/>
          <a:ln w="28575">
            <a:solidFill>
              <a:schemeClr val="tx1">
                <a:lumMod val="50000"/>
              </a:schemeClr>
            </a:solidFill>
            <a:prstDash val="sys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09FC4454-AAD1-42C9-B2D9-198225B0BF44}"/>
              </a:ext>
            </a:extLst>
          </p:cNvPr>
          <p:cNvSpPr txBox="1"/>
          <p:nvPr/>
        </p:nvSpPr>
        <p:spPr>
          <a:xfrm>
            <a:off x="9621966" y="6163091"/>
            <a:ext cx="1266217" cy="561211"/>
          </a:xfrm>
          <a:prstGeom prst="rect">
            <a:avLst/>
          </a:prstGeom>
          <a:noFill/>
        </p:spPr>
        <p:txBody>
          <a:bodyPr wrap="square" lIns="179285" tIns="143428" rIns="179285" bIns="143428" rtlCol="0">
            <a:spAutoFit/>
          </a:bodyPr>
          <a:lstStyle/>
          <a:p>
            <a:pPr algn="ctr">
              <a:lnSpc>
                <a:spcPct val="90000"/>
              </a:lnSpc>
              <a:spcAft>
                <a:spcPts val="588"/>
              </a:spcAft>
            </a:pPr>
            <a:r>
              <a:rPr lang="en-US" sz="1961" dirty="0">
                <a:gradFill>
                  <a:gsLst>
                    <a:gs pos="2917">
                      <a:schemeClr val="tx1"/>
                    </a:gs>
                    <a:gs pos="30000">
                      <a:schemeClr val="tx1"/>
                    </a:gs>
                  </a:gsLst>
                  <a:lin ang="5400000" scaled="0"/>
                </a:gradFill>
              </a:rPr>
              <a:t>SQL-AG</a:t>
            </a:r>
          </a:p>
        </p:txBody>
      </p:sp>
      <p:sp>
        <p:nvSpPr>
          <p:cNvPr id="51" name="Rectangle: Rounded Corners 50">
            <a:extLst>
              <a:ext uri="{FF2B5EF4-FFF2-40B4-BE49-F238E27FC236}">
                <a16:creationId xmlns:a16="http://schemas.microsoft.com/office/drawing/2014/main" id="{3BDA0214-FA1E-4313-90FF-3BB54538BA42}"/>
              </a:ext>
            </a:extLst>
          </p:cNvPr>
          <p:cNvSpPr/>
          <p:nvPr/>
        </p:nvSpPr>
        <p:spPr bwMode="auto">
          <a:xfrm>
            <a:off x="8859977" y="3392384"/>
            <a:ext cx="2572285" cy="1438826"/>
          </a:xfrm>
          <a:prstGeom prst="roundRect">
            <a:avLst/>
          </a:prstGeom>
          <a:noFill/>
          <a:ln w="28575">
            <a:solidFill>
              <a:schemeClr val="tx1">
                <a:lumMod val="50000"/>
              </a:schemeClr>
            </a:solidFill>
            <a:prstDash val="sys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08F2E566-10D8-4D1B-9EC3-8A70338D2269}"/>
              </a:ext>
            </a:extLst>
          </p:cNvPr>
          <p:cNvSpPr/>
          <p:nvPr/>
        </p:nvSpPr>
        <p:spPr bwMode="auto">
          <a:xfrm>
            <a:off x="8859977" y="1449247"/>
            <a:ext cx="2572285" cy="1438826"/>
          </a:xfrm>
          <a:prstGeom prst="roundRect">
            <a:avLst/>
          </a:prstGeom>
          <a:noFill/>
          <a:ln w="28575">
            <a:solidFill>
              <a:schemeClr val="tx1">
                <a:lumMod val="50000"/>
              </a:schemeClr>
            </a:solidFill>
            <a:prstDash val="sys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Graphic 58" descr="Monthly calendar">
            <a:extLst>
              <a:ext uri="{FF2B5EF4-FFF2-40B4-BE49-F238E27FC236}">
                <a16:creationId xmlns:a16="http://schemas.microsoft.com/office/drawing/2014/main" id="{B7623FF4-ACA3-4326-A40A-5DDD4B6C344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7788521" y="3549173"/>
            <a:ext cx="765184" cy="850273"/>
          </a:xfrm>
          <a:prstGeom prst="rect">
            <a:avLst/>
          </a:prstGeom>
        </p:spPr>
      </p:pic>
      <p:sp>
        <p:nvSpPr>
          <p:cNvPr id="60" name="TextBox 59">
            <a:extLst>
              <a:ext uri="{FF2B5EF4-FFF2-40B4-BE49-F238E27FC236}">
                <a16:creationId xmlns:a16="http://schemas.microsoft.com/office/drawing/2014/main" id="{08700F31-A0FD-468F-8C6B-C5A288205E0D}"/>
              </a:ext>
            </a:extLst>
          </p:cNvPr>
          <p:cNvSpPr txBox="1"/>
          <p:nvPr/>
        </p:nvSpPr>
        <p:spPr>
          <a:xfrm rot="16200000">
            <a:off x="8003138" y="3700943"/>
            <a:ext cx="1332331"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AD-DR</a:t>
            </a:r>
          </a:p>
        </p:txBody>
      </p:sp>
      <p:sp>
        <p:nvSpPr>
          <p:cNvPr id="63" name="TextBox 62">
            <a:extLst>
              <a:ext uri="{FF2B5EF4-FFF2-40B4-BE49-F238E27FC236}">
                <a16:creationId xmlns:a16="http://schemas.microsoft.com/office/drawing/2014/main" id="{B5FBD273-AF5A-4C84-BFE9-C6D207CE34C6}"/>
              </a:ext>
            </a:extLst>
          </p:cNvPr>
          <p:cNvSpPr txBox="1"/>
          <p:nvPr/>
        </p:nvSpPr>
        <p:spPr>
          <a:xfrm rot="16200000">
            <a:off x="10889491" y="3982036"/>
            <a:ext cx="1651422" cy="369332"/>
          </a:xfrm>
          <a:prstGeom prst="rect">
            <a:avLst/>
          </a:prstGeom>
          <a:noFill/>
        </p:spPr>
        <p:txBody>
          <a:bodyPr wrap="square" rtlCol="0">
            <a:spAutoFit/>
          </a:bodyPr>
          <a:lstStyle/>
          <a:p>
            <a:pPr algn="ctr" defTabSz="914016">
              <a:defRPr/>
            </a:pPr>
            <a:r>
              <a:rPr lang="en-US" dirty="0">
                <a:solidFill>
                  <a:schemeClr val="tx1">
                    <a:lumMod val="50000"/>
                  </a:schemeClr>
                </a:solidFill>
                <a:latin typeface="+mj-lt"/>
              </a:rPr>
              <a:t>Availability</a:t>
            </a:r>
            <a:r>
              <a:rPr lang="en-US" b="1" dirty="0">
                <a:solidFill>
                  <a:schemeClr val="tx1">
                    <a:lumMod val="50000"/>
                  </a:schemeClr>
                </a:solidFill>
                <a:latin typeface="+mj-lt"/>
                <a:ea typeface="Segoe UI" charset="0"/>
                <a:cs typeface="Segoe UI" charset="0"/>
              </a:rPr>
              <a:t> </a:t>
            </a:r>
            <a:r>
              <a:rPr lang="en-US" dirty="0">
                <a:solidFill>
                  <a:schemeClr val="tx1">
                    <a:lumMod val="50000"/>
                  </a:schemeClr>
                </a:solidFill>
                <a:latin typeface="+mj-lt"/>
              </a:rPr>
              <a:t>Set</a:t>
            </a:r>
          </a:p>
        </p:txBody>
      </p:sp>
      <p:sp>
        <p:nvSpPr>
          <p:cNvPr id="64" name="TextBox 63">
            <a:extLst>
              <a:ext uri="{FF2B5EF4-FFF2-40B4-BE49-F238E27FC236}">
                <a16:creationId xmlns:a16="http://schemas.microsoft.com/office/drawing/2014/main" id="{A0EE8A70-E25D-46FB-8372-C416C337B78B}"/>
              </a:ext>
            </a:extLst>
          </p:cNvPr>
          <p:cNvSpPr txBox="1"/>
          <p:nvPr/>
        </p:nvSpPr>
        <p:spPr>
          <a:xfrm rot="16200000">
            <a:off x="10881257" y="2014478"/>
            <a:ext cx="1601708" cy="369332"/>
          </a:xfrm>
          <a:prstGeom prst="rect">
            <a:avLst/>
          </a:prstGeom>
          <a:noFill/>
        </p:spPr>
        <p:txBody>
          <a:bodyPr wrap="square" rtlCol="0">
            <a:spAutoFit/>
          </a:bodyPr>
          <a:lstStyle/>
          <a:p>
            <a:pPr algn="ctr" defTabSz="914016">
              <a:defRPr/>
            </a:pPr>
            <a:r>
              <a:rPr lang="en-US" dirty="0">
                <a:solidFill>
                  <a:schemeClr val="tx1">
                    <a:lumMod val="50000"/>
                  </a:schemeClr>
                </a:solidFill>
                <a:latin typeface="+mj-lt"/>
              </a:rPr>
              <a:t>Availability</a:t>
            </a:r>
            <a:r>
              <a:rPr lang="en-US" b="1" dirty="0">
                <a:solidFill>
                  <a:schemeClr val="tx1">
                    <a:lumMod val="50000"/>
                  </a:schemeClr>
                </a:solidFill>
                <a:latin typeface="+mj-lt"/>
                <a:ea typeface="Segoe UI" charset="0"/>
                <a:cs typeface="Segoe UI" charset="0"/>
              </a:rPr>
              <a:t> </a:t>
            </a:r>
            <a:r>
              <a:rPr lang="en-US" dirty="0">
                <a:solidFill>
                  <a:schemeClr val="tx1">
                    <a:lumMod val="50000"/>
                  </a:schemeClr>
                </a:solidFill>
                <a:latin typeface="+mj-lt"/>
              </a:rPr>
              <a:t>Set</a:t>
            </a:r>
          </a:p>
        </p:txBody>
      </p:sp>
      <p:pic>
        <p:nvPicPr>
          <p:cNvPr id="65" name="Graphic 64" descr="Line Arrow: Straight">
            <a:extLst>
              <a:ext uri="{FF2B5EF4-FFF2-40B4-BE49-F238E27FC236}">
                <a16:creationId xmlns:a16="http://schemas.microsoft.com/office/drawing/2014/main" id="{DE74B351-91C6-4184-B34A-2704612A512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0800000">
            <a:off x="6848346" y="2627413"/>
            <a:ext cx="1033381" cy="1033381"/>
          </a:xfrm>
          <a:prstGeom prst="rect">
            <a:avLst/>
          </a:prstGeom>
        </p:spPr>
      </p:pic>
      <p:cxnSp>
        <p:nvCxnSpPr>
          <p:cNvPr id="26" name="Straight Arrow Connector 25">
            <a:extLst>
              <a:ext uri="{FF2B5EF4-FFF2-40B4-BE49-F238E27FC236}">
                <a16:creationId xmlns:a16="http://schemas.microsoft.com/office/drawing/2014/main" id="{521E127F-51A3-4F1D-B549-3AE556707958}"/>
              </a:ext>
            </a:extLst>
          </p:cNvPr>
          <p:cNvCxnSpPr/>
          <p:nvPr/>
        </p:nvCxnSpPr>
        <p:spPr>
          <a:xfrm>
            <a:off x="4900206" y="3978762"/>
            <a:ext cx="2823899" cy="29943"/>
          </a:xfrm>
          <a:prstGeom prst="straightConnector1">
            <a:avLst/>
          </a:prstGeom>
          <a:ln w="762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8F4CBE8-D0DF-40CE-B338-3E74B9D45246}"/>
              </a:ext>
            </a:extLst>
          </p:cNvPr>
          <p:cNvCxnSpPr>
            <a:cxnSpLocks/>
            <a:stCxn id="111" idx="3"/>
          </p:cNvCxnSpPr>
          <p:nvPr/>
        </p:nvCxnSpPr>
        <p:spPr>
          <a:xfrm>
            <a:off x="3920105" y="5963720"/>
            <a:ext cx="4702697" cy="30862"/>
          </a:xfrm>
          <a:prstGeom prst="straightConnector1">
            <a:avLst/>
          </a:prstGeom>
          <a:ln w="762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6" name="Graphic 125" descr="Database">
            <a:extLst>
              <a:ext uri="{FF2B5EF4-FFF2-40B4-BE49-F238E27FC236}">
                <a16:creationId xmlns:a16="http://schemas.microsoft.com/office/drawing/2014/main" id="{D7C3F307-9A59-4B1C-BD8A-9EC7870A9E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79848" y="5544857"/>
            <a:ext cx="850273" cy="765184"/>
          </a:xfrm>
          <a:prstGeom prst="rect">
            <a:avLst/>
          </a:prstGeom>
        </p:spPr>
      </p:pic>
      <p:pic>
        <p:nvPicPr>
          <p:cNvPr id="127" name="Graphic 126" descr="High Voltage">
            <a:extLst>
              <a:ext uri="{FF2B5EF4-FFF2-40B4-BE49-F238E27FC236}">
                <a16:creationId xmlns:a16="http://schemas.microsoft.com/office/drawing/2014/main" id="{A5337981-E744-4764-9377-1BEC5F07694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55356" y="3613509"/>
            <a:ext cx="624487" cy="624487"/>
          </a:xfrm>
          <a:prstGeom prst="rect">
            <a:avLst/>
          </a:prstGeom>
        </p:spPr>
      </p:pic>
      <p:pic>
        <p:nvPicPr>
          <p:cNvPr id="128" name="Graphic 127" descr="High Voltage">
            <a:extLst>
              <a:ext uri="{FF2B5EF4-FFF2-40B4-BE49-F238E27FC236}">
                <a16:creationId xmlns:a16="http://schemas.microsoft.com/office/drawing/2014/main" id="{223D2D5B-64E7-459F-A00C-6DAEF4F53B2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57956" y="5598339"/>
            <a:ext cx="624487" cy="624487"/>
          </a:xfrm>
          <a:prstGeom prst="rect">
            <a:avLst/>
          </a:prstGeom>
        </p:spPr>
      </p:pic>
      <p:pic>
        <p:nvPicPr>
          <p:cNvPr id="129" name="Graphic 128" descr="High Voltage">
            <a:extLst>
              <a:ext uri="{FF2B5EF4-FFF2-40B4-BE49-F238E27FC236}">
                <a16:creationId xmlns:a16="http://schemas.microsoft.com/office/drawing/2014/main" id="{ECC3F472-015F-4865-9CB1-005609545D2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45717" y="2457543"/>
            <a:ext cx="624487" cy="624487"/>
          </a:xfrm>
          <a:prstGeom prst="rect">
            <a:avLst/>
          </a:prstGeom>
        </p:spPr>
      </p:pic>
      <p:pic>
        <p:nvPicPr>
          <p:cNvPr id="130" name="Graphic 129" descr="High Voltage">
            <a:extLst>
              <a:ext uri="{FF2B5EF4-FFF2-40B4-BE49-F238E27FC236}">
                <a16:creationId xmlns:a16="http://schemas.microsoft.com/office/drawing/2014/main" id="{A57A1F96-BA22-43AA-B302-8B543BC008A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91487" y="2465809"/>
            <a:ext cx="624487" cy="624487"/>
          </a:xfrm>
          <a:prstGeom prst="rect">
            <a:avLst/>
          </a:prstGeom>
        </p:spPr>
      </p:pic>
      <p:pic>
        <p:nvPicPr>
          <p:cNvPr id="31" name="Graphic 30" descr="Thumbs Up Sign">
            <a:extLst>
              <a:ext uri="{FF2B5EF4-FFF2-40B4-BE49-F238E27FC236}">
                <a16:creationId xmlns:a16="http://schemas.microsoft.com/office/drawing/2014/main" id="{C5D4FCF3-9947-46ED-A5B9-0DDB2EC2368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436213" y="457565"/>
            <a:ext cx="996048" cy="996048"/>
          </a:xfrm>
          <a:prstGeom prst="rect">
            <a:avLst/>
          </a:prstGeom>
        </p:spPr>
      </p:pic>
    </p:spTree>
    <p:extLst>
      <p:ext uri="{BB962C8B-B14F-4D97-AF65-F5344CB8AC3E}">
        <p14:creationId xmlns:p14="http://schemas.microsoft.com/office/powerpoint/2010/main" val="244623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64"/>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6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5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47" presetClass="exit" presetSubtype="0" fill="hold" grpId="1" nodeType="clickEffect">
                                  <p:stCondLst>
                                    <p:cond delay="0"/>
                                  </p:stCondLst>
                                  <p:childTnLst>
                                    <p:animEffect transition="out" filter="fade">
                                      <p:cBhvr>
                                        <p:cTn id="51" dur="1000"/>
                                        <p:tgtEl>
                                          <p:spTgt spid="4"/>
                                        </p:tgtEl>
                                      </p:cBhvr>
                                    </p:animEffect>
                                    <p:anim calcmode="lin" valueType="num">
                                      <p:cBhvr>
                                        <p:cTn id="52" dur="1000"/>
                                        <p:tgtEl>
                                          <p:spTgt spid="4"/>
                                        </p:tgtEl>
                                        <p:attrNameLst>
                                          <p:attrName>ppt_x</p:attrName>
                                        </p:attrNameLst>
                                      </p:cBhvr>
                                      <p:tavLst>
                                        <p:tav tm="0">
                                          <p:val>
                                            <p:strVal val="ppt_x"/>
                                          </p:val>
                                        </p:tav>
                                        <p:tav tm="100000">
                                          <p:val>
                                            <p:strVal val="ppt_x"/>
                                          </p:val>
                                        </p:tav>
                                      </p:tavLst>
                                    </p:anim>
                                    <p:anim calcmode="lin" valueType="num">
                                      <p:cBhvr>
                                        <p:cTn id="53" dur="1000"/>
                                        <p:tgtEl>
                                          <p:spTgt spid="4"/>
                                        </p:tgtEl>
                                        <p:attrNameLst>
                                          <p:attrName>ppt_y</p:attrName>
                                        </p:attrNameLst>
                                      </p:cBhvr>
                                      <p:tavLst>
                                        <p:tav tm="0">
                                          <p:val>
                                            <p:strVal val="ppt_y"/>
                                          </p:val>
                                        </p:tav>
                                        <p:tav tm="100000">
                                          <p:val>
                                            <p:strVal val="ppt_y-.1"/>
                                          </p:val>
                                        </p:tav>
                                      </p:tavLst>
                                    </p:anim>
                                    <p:set>
                                      <p:cBhvr>
                                        <p:cTn id="54" dur="1" fill="hold">
                                          <p:stCondLst>
                                            <p:cond delay="999"/>
                                          </p:stCondLst>
                                        </p:cTn>
                                        <p:tgtEl>
                                          <p:spTgt spid="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2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76"/>
                                        </p:tgtEl>
                                        <p:attrNameLst>
                                          <p:attrName>style.visibility</p:attrName>
                                        </p:attrNameLst>
                                      </p:cBhvr>
                                      <p:to>
                                        <p:strVal val="visible"/>
                                      </p:to>
                                    </p:set>
                                    <p:anim calcmode="lin" valueType="num">
                                      <p:cBhvr additive="base">
                                        <p:cTn id="81" dur="500" fill="hold"/>
                                        <p:tgtEl>
                                          <p:spTgt spid="76"/>
                                        </p:tgtEl>
                                        <p:attrNameLst>
                                          <p:attrName>ppt_x</p:attrName>
                                        </p:attrNameLst>
                                      </p:cBhvr>
                                      <p:tavLst>
                                        <p:tav tm="0">
                                          <p:val>
                                            <p:strVal val="#ppt_x"/>
                                          </p:val>
                                        </p:tav>
                                        <p:tav tm="100000">
                                          <p:val>
                                            <p:strVal val="#ppt_x"/>
                                          </p:val>
                                        </p:tav>
                                      </p:tavLst>
                                    </p:anim>
                                    <p:anim calcmode="lin" valueType="num">
                                      <p:cBhvr additive="base">
                                        <p:cTn id="82"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1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1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7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7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7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6" grpId="0"/>
      <p:bldP spid="49" grpId="0" animBg="1"/>
      <p:bldP spid="48" grpId="0" animBg="1"/>
      <p:bldP spid="50" grpId="0"/>
      <p:bldP spid="51" grpId="0" animBg="1"/>
      <p:bldP spid="52" grpId="0" animBg="1"/>
      <p:bldP spid="60" grpId="0"/>
      <p:bldP spid="63" grpId="0"/>
      <p:bldP spid="6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itle 1">
            <a:extLst>
              <a:ext uri="{FF2B5EF4-FFF2-40B4-BE49-F238E27FC236}">
                <a16:creationId xmlns:a16="http://schemas.microsoft.com/office/drawing/2014/main" id="{D34478AD-5E54-4924-A0F2-F444B66E2832}"/>
              </a:ext>
            </a:extLst>
          </p:cNvPr>
          <p:cNvSpPr>
            <a:spLocks noGrp="1"/>
          </p:cNvSpPr>
          <p:nvPr>
            <p:ph type="title"/>
          </p:nvPr>
        </p:nvSpPr>
        <p:spPr>
          <a:xfrm>
            <a:off x="269241" y="289957"/>
            <a:ext cx="11655840" cy="899537"/>
          </a:xfrm>
        </p:spPr>
        <p:txBody>
          <a:bodyPr/>
          <a:lstStyle/>
          <a:p>
            <a:r>
              <a:rPr lang="en-US" dirty="0"/>
              <a:t>Disaster Recovery for Hyper-V</a:t>
            </a:r>
          </a:p>
        </p:txBody>
      </p:sp>
      <p:pic>
        <p:nvPicPr>
          <p:cNvPr id="52" name="Picture 98" descr="Cloud">
            <a:extLst>
              <a:ext uri="{FF2B5EF4-FFF2-40B4-BE49-F238E27FC236}">
                <a16:creationId xmlns:a16="http://schemas.microsoft.com/office/drawing/2014/main" id="{FFC52D2C-15F4-497F-9EC9-C827B2E45AFA}"/>
              </a:ext>
            </a:extLst>
          </p:cNvPr>
          <p:cNvPicPr>
            <a:picLocks noChangeAspect="1" noChangeArrowheads="1"/>
          </p:cNvPicPr>
          <p:nvPr/>
        </p:nvPicPr>
        <p:blipFill>
          <a:blip r:embed="rId3"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5248" y="1903245"/>
            <a:ext cx="4690360" cy="2056241"/>
          </a:xfrm>
          <a:prstGeom prst="rect">
            <a:avLst/>
          </a:prstGeom>
          <a:noFill/>
          <a:ln w="9525">
            <a:noFill/>
            <a:miter lim="800000"/>
            <a:headEnd/>
            <a:tailEnd/>
          </a:ln>
          <a:effectLst>
            <a:glow>
              <a:schemeClr val="accent1">
                <a:alpha val="0"/>
              </a:schemeClr>
            </a:glow>
          </a:effectLst>
        </p:spPr>
      </p:pic>
      <p:sp>
        <p:nvSpPr>
          <p:cNvPr id="53" name="TextBox 52">
            <a:extLst>
              <a:ext uri="{FF2B5EF4-FFF2-40B4-BE49-F238E27FC236}">
                <a16:creationId xmlns:a16="http://schemas.microsoft.com/office/drawing/2014/main" id="{46F85FCC-B9AE-49F3-8275-620B7A2C2F9C}"/>
              </a:ext>
            </a:extLst>
          </p:cNvPr>
          <p:cNvSpPr txBox="1"/>
          <p:nvPr/>
        </p:nvSpPr>
        <p:spPr>
          <a:xfrm>
            <a:off x="506075" y="4069605"/>
            <a:ext cx="3651621" cy="553998"/>
          </a:xfrm>
          <a:prstGeom prst="rect">
            <a:avLst/>
          </a:prstGeom>
          <a:noFill/>
        </p:spPr>
        <p:txBody>
          <a:bodyPr wrap="square" lIns="0" tIns="0" rIns="0" bIns="0" rtlCol="0">
            <a:spAutoFit/>
          </a:bodyPr>
          <a:lstStyle/>
          <a:p>
            <a:pPr algn="ctr" defTabSz="914034">
              <a:lnSpc>
                <a:spcPct val="90000"/>
              </a:lnSpc>
            </a:pPr>
            <a:r>
              <a:rPr lang="en-US" sz="2400" b="1" spc="-51" dirty="0"/>
              <a:t>Source: Hyper-V</a:t>
            </a:r>
            <a:br>
              <a:rPr lang="en-US" sz="2400" b="1" spc="-51" dirty="0"/>
            </a:br>
            <a:endParaRPr lang="en-US" sz="2400" b="1" spc="-51" baseline="-25000" dirty="0"/>
          </a:p>
        </p:txBody>
      </p:sp>
      <p:sp>
        <p:nvSpPr>
          <p:cNvPr id="57" name="TextBox 56">
            <a:extLst>
              <a:ext uri="{FF2B5EF4-FFF2-40B4-BE49-F238E27FC236}">
                <a16:creationId xmlns:a16="http://schemas.microsoft.com/office/drawing/2014/main" id="{988B29DF-974C-4ADB-8445-26A1147D55EF}"/>
              </a:ext>
            </a:extLst>
          </p:cNvPr>
          <p:cNvSpPr txBox="1"/>
          <p:nvPr/>
        </p:nvSpPr>
        <p:spPr>
          <a:xfrm>
            <a:off x="9538194" y="1930191"/>
            <a:ext cx="961172" cy="135463"/>
          </a:xfrm>
          <a:prstGeom prst="rect">
            <a:avLst/>
          </a:prstGeom>
          <a:noFill/>
        </p:spPr>
        <p:txBody>
          <a:bodyPr wrap="square" lIns="0" tIns="0" rIns="0" bIns="0" rtlCol="0">
            <a:spAutoFit/>
          </a:bodyPr>
          <a:lstStyle/>
          <a:p>
            <a:pPr algn="ctr" defTabSz="914034">
              <a:lnSpc>
                <a:spcPct val="90000"/>
              </a:lnSpc>
            </a:pPr>
            <a:endParaRPr lang="en-US" sz="1467" b="1" spc="-51" baseline="-25000" dirty="0"/>
          </a:p>
        </p:txBody>
      </p:sp>
      <p:grpSp>
        <p:nvGrpSpPr>
          <p:cNvPr id="58" name="Group 57">
            <a:extLst>
              <a:ext uri="{FF2B5EF4-FFF2-40B4-BE49-F238E27FC236}">
                <a16:creationId xmlns:a16="http://schemas.microsoft.com/office/drawing/2014/main" id="{BDE6A1C8-69F4-4912-85CD-7D9826B55255}"/>
              </a:ext>
            </a:extLst>
          </p:cNvPr>
          <p:cNvGrpSpPr/>
          <p:nvPr/>
        </p:nvGrpSpPr>
        <p:grpSpPr>
          <a:xfrm>
            <a:off x="1021567" y="5595363"/>
            <a:ext cx="3445331" cy="747897"/>
            <a:chOff x="9361607" y="5941207"/>
            <a:chExt cx="3514416" cy="762893"/>
          </a:xfrm>
        </p:grpSpPr>
        <p:sp>
          <p:nvSpPr>
            <p:cNvPr id="59" name="TextBox 58">
              <a:extLst>
                <a:ext uri="{FF2B5EF4-FFF2-40B4-BE49-F238E27FC236}">
                  <a16:creationId xmlns:a16="http://schemas.microsoft.com/office/drawing/2014/main" id="{30EC6B60-7BBF-45B1-A831-891A3CEAB120}"/>
                </a:ext>
              </a:extLst>
            </p:cNvPr>
            <p:cNvSpPr txBox="1"/>
            <p:nvPr/>
          </p:nvSpPr>
          <p:spPr>
            <a:xfrm>
              <a:off x="9979194" y="5941207"/>
              <a:ext cx="2896829" cy="762893"/>
            </a:xfrm>
            <a:prstGeom prst="rect">
              <a:avLst/>
            </a:prstGeom>
            <a:noFill/>
          </p:spPr>
          <p:txBody>
            <a:bodyPr wrap="square" lIns="0" tIns="0" rIns="0" bIns="0" rtlCol="0">
              <a:spAutoFit/>
            </a:bodyPr>
            <a:lstStyle/>
            <a:p>
              <a:pPr defTabSz="914034">
                <a:lnSpc>
                  <a:spcPct val="90000"/>
                </a:lnSpc>
              </a:pPr>
              <a:r>
                <a:rPr lang="en-US" sz="2000" b="1" dirty="0">
                  <a:solidFill>
                    <a:srgbClr val="0072C6"/>
                  </a:solidFill>
                  <a:latin typeface="Segoe UI Light"/>
                </a:rPr>
                <a:t>Microsoft Azure Recovery Services Agent </a:t>
              </a:r>
              <a:endParaRPr lang="en-US" sz="1600" b="1" spc="-51" dirty="0"/>
            </a:p>
            <a:p>
              <a:pPr defTabSz="914034">
                <a:lnSpc>
                  <a:spcPct val="90000"/>
                </a:lnSpc>
              </a:pPr>
              <a:r>
                <a:rPr lang="en-US" sz="1400" dirty="0">
                  <a:gradFill>
                    <a:gsLst>
                      <a:gs pos="2917">
                        <a:srgbClr val="505050"/>
                      </a:gs>
                      <a:gs pos="30000">
                        <a:srgbClr val="505050"/>
                      </a:gs>
                    </a:gsLst>
                    <a:lin ang="5400000" scaled="0"/>
                  </a:gradFill>
                </a:rPr>
                <a:t>Replicates data to Azure</a:t>
              </a:r>
            </a:p>
          </p:txBody>
        </p:sp>
        <p:pic>
          <p:nvPicPr>
            <p:cNvPr id="60" name="Picture 59">
              <a:extLst>
                <a:ext uri="{FF2B5EF4-FFF2-40B4-BE49-F238E27FC236}">
                  <a16:creationId xmlns:a16="http://schemas.microsoft.com/office/drawing/2014/main" id="{5FFCA77C-DFE2-4595-82AB-28DEB2B677D7}"/>
                </a:ext>
              </a:extLst>
            </p:cNvPr>
            <p:cNvPicPr>
              <a:picLocks noChangeAspect="1"/>
            </p:cNvPicPr>
            <p:nvPr/>
          </p:nvPicPr>
          <p:blipFill>
            <a:blip r:embed="rId4"/>
            <a:stretch>
              <a:fillRect/>
            </a:stretch>
          </p:blipFill>
          <p:spPr>
            <a:xfrm>
              <a:off x="9361607" y="5954100"/>
              <a:ext cx="554002" cy="549425"/>
            </a:xfrm>
            <a:prstGeom prst="rect">
              <a:avLst/>
            </a:prstGeom>
          </p:spPr>
        </p:pic>
      </p:grpSp>
      <p:pic>
        <p:nvPicPr>
          <p:cNvPr id="65" name="Picture 64">
            <a:extLst>
              <a:ext uri="{FF2B5EF4-FFF2-40B4-BE49-F238E27FC236}">
                <a16:creationId xmlns:a16="http://schemas.microsoft.com/office/drawing/2014/main" id="{A59E4548-8BEF-4F2F-9E08-054630D44D14}"/>
              </a:ext>
            </a:extLst>
          </p:cNvPr>
          <p:cNvPicPr>
            <a:picLocks noChangeAspect="1"/>
          </p:cNvPicPr>
          <p:nvPr/>
        </p:nvPicPr>
        <p:blipFill>
          <a:blip r:embed="rId5"/>
          <a:stretch>
            <a:fillRect/>
          </a:stretch>
        </p:blipFill>
        <p:spPr>
          <a:xfrm>
            <a:off x="7946662" y="1709471"/>
            <a:ext cx="3773275" cy="2474433"/>
          </a:xfrm>
          <a:prstGeom prst="rect">
            <a:avLst/>
          </a:prstGeom>
        </p:spPr>
      </p:pic>
      <p:grpSp>
        <p:nvGrpSpPr>
          <p:cNvPr id="67" name="Group 66">
            <a:extLst>
              <a:ext uri="{FF2B5EF4-FFF2-40B4-BE49-F238E27FC236}">
                <a16:creationId xmlns:a16="http://schemas.microsoft.com/office/drawing/2014/main" id="{143324B9-66A1-4437-86C9-58B22B98C28D}"/>
              </a:ext>
            </a:extLst>
          </p:cNvPr>
          <p:cNvGrpSpPr/>
          <p:nvPr/>
        </p:nvGrpSpPr>
        <p:grpSpPr>
          <a:xfrm>
            <a:off x="2068713" y="1572932"/>
            <a:ext cx="408349" cy="823827"/>
            <a:chOff x="1245849" y="2481571"/>
            <a:chExt cx="416537" cy="840346"/>
          </a:xfrm>
        </p:grpSpPr>
        <p:pic>
          <p:nvPicPr>
            <p:cNvPr id="68" name="Picture 67">
              <a:extLst>
                <a:ext uri="{FF2B5EF4-FFF2-40B4-BE49-F238E27FC236}">
                  <a16:creationId xmlns:a16="http://schemas.microsoft.com/office/drawing/2014/main" id="{5AAE93D2-6EF9-4622-8142-56C521F479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9563" y="2910378"/>
              <a:ext cx="412823" cy="411539"/>
            </a:xfrm>
            <a:prstGeom prst="rect">
              <a:avLst/>
            </a:prstGeom>
          </p:spPr>
        </p:pic>
        <p:pic>
          <p:nvPicPr>
            <p:cNvPr id="69" name="Picture 68">
              <a:extLst>
                <a:ext uri="{FF2B5EF4-FFF2-40B4-BE49-F238E27FC236}">
                  <a16:creationId xmlns:a16="http://schemas.microsoft.com/office/drawing/2014/main" id="{57A78C63-5F71-4726-804A-726136D789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5849" y="2481571"/>
              <a:ext cx="398674" cy="414346"/>
            </a:xfrm>
            <a:prstGeom prst="rect">
              <a:avLst/>
            </a:prstGeom>
          </p:spPr>
        </p:pic>
      </p:grpSp>
      <p:pic>
        <p:nvPicPr>
          <p:cNvPr id="70" name="Picture 69">
            <a:extLst>
              <a:ext uri="{FF2B5EF4-FFF2-40B4-BE49-F238E27FC236}">
                <a16:creationId xmlns:a16="http://schemas.microsoft.com/office/drawing/2014/main" id="{0F76DD36-D51A-4D36-9073-DCB9249DBEF4}"/>
              </a:ext>
            </a:extLst>
          </p:cNvPr>
          <p:cNvPicPr>
            <a:picLocks noChangeAspect="1"/>
          </p:cNvPicPr>
          <p:nvPr/>
        </p:nvPicPr>
        <p:blipFill>
          <a:blip r:embed="rId8"/>
          <a:stretch>
            <a:fillRect/>
          </a:stretch>
        </p:blipFill>
        <p:spPr>
          <a:xfrm>
            <a:off x="1853423" y="2483057"/>
            <a:ext cx="707615" cy="1044303"/>
          </a:xfrm>
          <a:prstGeom prst="rect">
            <a:avLst/>
          </a:prstGeom>
          <a:ln>
            <a:solidFill>
              <a:srgbClr val="00B0F0"/>
            </a:solidFill>
          </a:ln>
        </p:spPr>
      </p:pic>
      <p:grpSp>
        <p:nvGrpSpPr>
          <p:cNvPr id="71" name="Group 70">
            <a:extLst>
              <a:ext uri="{FF2B5EF4-FFF2-40B4-BE49-F238E27FC236}">
                <a16:creationId xmlns:a16="http://schemas.microsoft.com/office/drawing/2014/main" id="{1AE53CB9-B011-4703-AEE6-131C28C99E4E}"/>
              </a:ext>
            </a:extLst>
          </p:cNvPr>
          <p:cNvGrpSpPr/>
          <p:nvPr/>
        </p:nvGrpSpPr>
        <p:grpSpPr>
          <a:xfrm>
            <a:off x="2585916" y="1646837"/>
            <a:ext cx="1481764" cy="1152721"/>
            <a:chOff x="9354961" y="2521836"/>
            <a:chExt cx="1099486" cy="703461"/>
          </a:xfrm>
          <a:solidFill>
            <a:srgbClr val="00B0F0"/>
          </a:solidFill>
        </p:grpSpPr>
        <p:pic>
          <p:nvPicPr>
            <p:cNvPr id="72" name="Picture 71">
              <a:extLst>
                <a:ext uri="{FF2B5EF4-FFF2-40B4-BE49-F238E27FC236}">
                  <a16:creationId xmlns:a16="http://schemas.microsoft.com/office/drawing/2014/main" id="{68037C19-F3D2-4F7F-A0EB-97D84A011809}"/>
                </a:ext>
              </a:extLst>
            </p:cNvPr>
            <p:cNvPicPr>
              <a:picLocks noChangeAspect="1"/>
            </p:cNvPicPr>
            <p:nvPr/>
          </p:nvPicPr>
          <p:blipFill>
            <a:blip r:embed="rId9"/>
            <a:stretch>
              <a:fillRect/>
            </a:stretch>
          </p:blipFill>
          <p:spPr>
            <a:xfrm>
              <a:off x="9354961" y="2521836"/>
              <a:ext cx="530221" cy="703461"/>
            </a:xfrm>
            <a:prstGeom prst="rect">
              <a:avLst/>
            </a:prstGeom>
            <a:grpFill/>
            <a:ln>
              <a:solidFill>
                <a:srgbClr val="00B0F0"/>
              </a:solidFill>
            </a:ln>
          </p:spPr>
        </p:pic>
        <p:pic>
          <p:nvPicPr>
            <p:cNvPr id="73" name="Picture 72">
              <a:extLst>
                <a:ext uri="{FF2B5EF4-FFF2-40B4-BE49-F238E27FC236}">
                  <a16:creationId xmlns:a16="http://schemas.microsoft.com/office/drawing/2014/main" id="{0C17E14C-C526-4549-B093-342C742F3AA3}"/>
                </a:ext>
              </a:extLst>
            </p:cNvPr>
            <p:cNvPicPr>
              <a:picLocks noChangeAspect="1"/>
            </p:cNvPicPr>
            <p:nvPr/>
          </p:nvPicPr>
          <p:blipFill>
            <a:blip r:embed="rId10"/>
            <a:stretch>
              <a:fillRect/>
            </a:stretch>
          </p:blipFill>
          <p:spPr>
            <a:xfrm>
              <a:off x="9924226" y="2702950"/>
              <a:ext cx="530221" cy="522347"/>
            </a:xfrm>
            <a:prstGeom prst="rect">
              <a:avLst/>
            </a:prstGeom>
            <a:grpFill/>
            <a:ln>
              <a:solidFill>
                <a:srgbClr val="00B0F0"/>
              </a:solidFill>
            </a:ln>
          </p:spPr>
        </p:pic>
      </p:grpSp>
      <p:pic>
        <p:nvPicPr>
          <p:cNvPr id="74" name="Picture 73">
            <a:extLst>
              <a:ext uri="{FF2B5EF4-FFF2-40B4-BE49-F238E27FC236}">
                <a16:creationId xmlns:a16="http://schemas.microsoft.com/office/drawing/2014/main" id="{2350EE2F-378F-476A-953A-C14EFA169ACC}"/>
              </a:ext>
            </a:extLst>
          </p:cNvPr>
          <p:cNvPicPr>
            <a:picLocks noChangeAspect="1"/>
          </p:cNvPicPr>
          <p:nvPr/>
        </p:nvPicPr>
        <p:blipFill>
          <a:blip r:embed="rId4"/>
          <a:stretch>
            <a:fillRect/>
          </a:stretch>
        </p:blipFill>
        <p:spPr>
          <a:xfrm>
            <a:off x="1564678" y="3346484"/>
            <a:ext cx="416838" cy="413394"/>
          </a:xfrm>
          <a:prstGeom prst="rect">
            <a:avLst/>
          </a:prstGeom>
        </p:spPr>
      </p:pic>
      <p:sp>
        <p:nvSpPr>
          <p:cNvPr id="75" name="TextBox 74">
            <a:extLst>
              <a:ext uri="{FF2B5EF4-FFF2-40B4-BE49-F238E27FC236}">
                <a16:creationId xmlns:a16="http://schemas.microsoft.com/office/drawing/2014/main" id="{94CBF375-6DF3-4D8D-A001-2AC01527EE5B}"/>
              </a:ext>
            </a:extLst>
          </p:cNvPr>
          <p:cNvSpPr txBox="1"/>
          <p:nvPr/>
        </p:nvSpPr>
        <p:spPr>
          <a:xfrm>
            <a:off x="896999" y="2867242"/>
            <a:ext cx="905595" cy="553998"/>
          </a:xfrm>
          <a:prstGeom prst="rect">
            <a:avLst/>
          </a:prstGeom>
          <a:noFill/>
        </p:spPr>
        <p:txBody>
          <a:bodyPr wrap="square" lIns="0" tIns="0" rIns="0" bIns="0" rtlCol="0">
            <a:spAutoFit/>
          </a:bodyPr>
          <a:lstStyle/>
          <a:p>
            <a:pPr defTabSz="914034">
              <a:lnSpc>
                <a:spcPct val="90000"/>
              </a:lnSpc>
            </a:pPr>
            <a:r>
              <a:rPr lang="en-US" sz="2000" i="1" dirty="0">
                <a:solidFill>
                  <a:srgbClr val="0072C6"/>
                </a:solidFill>
              </a:rPr>
              <a:t>Hyper-V</a:t>
            </a:r>
            <a:br>
              <a:rPr lang="en-US" sz="2000" i="1" dirty="0">
                <a:solidFill>
                  <a:srgbClr val="0072C6"/>
                </a:solidFill>
              </a:rPr>
            </a:br>
            <a:r>
              <a:rPr lang="en-US" sz="2000" i="1" dirty="0">
                <a:solidFill>
                  <a:srgbClr val="0072C6"/>
                </a:solidFill>
              </a:rPr>
              <a:t>Server</a:t>
            </a:r>
          </a:p>
        </p:txBody>
      </p:sp>
      <p:grpSp>
        <p:nvGrpSpPr>
          <p:cNvPr id="76" name="Group 75">
            <a:extLst>
              <a:ext uri="{FF2B5EF4-FFF2-40B4-BE49-F238E27FC236}">
                <a16:creationId xmlns:a16="http://schemas.microsoft.com/office/drawing/2014/main" id="{9FBED0E1-9F32-47C4-9D4D-051A5CFABCC4}"/>
              </a:ext>
            </a:extLst>
          </p:cNvPr>
          <p:cNvGrpSpPr/>
          <p:nvPr/>
        </p:nvGrpSpPr>
        <p:grpSpPr>
          <a:xfrm>
            <a:off x="4795606" y="2378087"/>
            <a:ext cx="3151055" cy="3101893"/>
            <a:chOff x="4827441" y="2686226"/>
            <a:chExt cx="3214240" cy="3164093"/>
          </a:xfrm>
        </p:grpSpPr>
        <p:grpSp>
          <p:nvGrpSpPr>
            <p:cNvPr id="77" name="Group 76">
              <a:extLst>
                <a:ext uri="{FF2B5EF4-FFF2-40B4-BE49-F238E27FC236}">
                  <a16:creationId xmlns:a16="http://schemas.microsoft.com/office/drawing/2014/main" id="{F67DC7D4-406B-4197-A466-4211BE886681}"/>
                </a:ext>
              </a:extLst>
            </p:cNvPr>
            <p:cNvGrpSpPr/>
            <p:nvPr/>
          </p:nvGrpSpPr>
          <p:grpSpPr>
            <a:xfrm>
              <a:off x="5508510" y="2686226"/>
              <a:ext cx="1581178" cy="1089728"/>
              <a:chOff x="4413198" y="2108497"/>
              <a:chExt cx="1581178" cy="1089728"/>
            </a:xfrm>
          </p:grpSpPr>
          <p:pic>
            <p:nvPicPr>
              <p:cNvPr id="82" name="Picture 81">
                <a:extLst>
                  <a:ext uri="{FF2B5EF4-FFF2-40B4-BE49-F238E27FC236}">
                    <a16:creationId xmlns:a16="http://schemas.microsoft.com/office/drawing/2014/main" id="{DB2EFDF8-9531-457D-8DF6-7B0998FE0701}"/>
                  </a:ext>
                </a:extLst>
              </p:cNvPr>
              <p:cNvPicPr>
                <a:picLocks noChangeAspect="1"/>
              </p:cNvPicPr>
              <p:nvPr/>
            </p:nvPicPr>
            <p:blipFill>
              <a:blip r:embed="rId11"/>
              <a:stretch>
                <a:fillRect/>
              </a:stretch>
            </p:blipFill>
            <p:spPr>
              <a:xfrm>
                <a:off x="4413198" y="2108497"/>
                <a:ext cx="1581178" cy="1050845"/>
              </a:xfrm>
              <a:prstGeom prst="rect">
                <a:avLst/>
              </a:prstGeom>
            </p:spPr>
          </p:pic>
          <p:sp>
            <p:nvSpPr>
              <p:cNvPr id="83" name="TextBox 82">
                <a:extLst>
                  <a:ext uri="{FF2B5EF4-FFF2-40B4-BE49-F238E27FC236}">
                    <a16:creationId xmlns:a16="http://schemas.microsoft.com/office/drawing/2014/main" id="{4B0D72EB-FA71-43F0-9F1D-5DF9BF1562EC}"/>
                  </a:ext>
                </a:extLst>
              </p:cNvPr>
              <p:cNvSpPr txBox="1"/>
              <p:nvPr/>
            </p:nvSpPr>
            <p:spPr>
              <a:xfrm>
                <a:off x="4488287" y="2631569"/>
                <a:ext cx="1431001" cy="566656"/>
              </a:xfrm>
              <a:prstGeom prst="rect">
                <a:avLst/>
              </a:prstGeom>
              <a:noFill/>
            </p:spPr>
            <p:txBody>
              <a:bodyPr wrap="square" lIns="175761" tIns="140609" rIns="175761" bIns="140609" rtlCol="0">
                <a:spAutoFit/>
              </a:bodyPr>
              <a:lstStyle/>
              <a:p>
                <a:pPr algn="ctr" defTabSz="896354">
                  <a:lnSpc>
                    <a:spcPct val="90000"/>
                  </a:lnSpc>
                  <a:spcBef>
                    <a:spcPct val="0"/>
                  </a:spcBef>
                  <a:defRPr/>
                </a:pPr>
                <a:r>
                  <a:rPr lang="en-US" sz="980" b="1" dirty="0">
                    <a:solidFill>
                      <a:srgbClr val="000000"/>
                    </a:solidFill>
                    <a:latin typeface="Segoe UI"/>
                    <a:ea typeface="Segoe UI" panose="020B0502040204020203" pitchFamily="34" charset="0"/>
                    <a:cs typeface="Segoe UI" panose="020B0502040204020203" pitchFamily="34" charset="0"/>
                  </a:rPr>
                  <a:t>Azure Site Recovery</a:t>
                </a:r>
              </a:p>
            </p:txBody>
          </p:sp>
          <p:pic>
            <p:nvPicPr>
              <p:cNvPr id="84" name="Picture 83">
                <a:extLst>
                  <a:ext uri="{FF2B5EF4-FFF2-40B4-BE49-F238E27FC236}">
                    <a16:creationId xmlns:a16="http://schemas.microsoft.com/office/drawing/2014/main" id="{241AD5AC-8F57-463A-A51F-6C1836FB1110}"/>
                  </a:ext>
                </a:extLst>
              </p:cNvPr>
              <p:cNvPicPr>
                <a:picLocks noChangeAspect="1"/>
              </p:cNvPicPr>
              <p:nvPr/>
            </p:nvPicPr>
            <p:blipFill>
              <a:blip r:embed="rId12"/>
              <a:stretch>
                <a:fillRect/>
              </a:stretch>
            </p:blipFill>
            <p:spPr>
              <a:xfrm>
                <a:off x="4937975" y="2219240"/>
                <a:ext cx="535697" cy="533109"/>
              </a:xfrm>
              <a:prstGeom prst="rect">
                <a:avLst/>
              </a:prstGeom>
            </p:spPr>
          </p:pic>
        </p:grpSp>
        <p:sp>
          <p:nvSpPr>
            <p:cNvPr id="78" name="TextBox 77">
              <a:extLst>
                <a:ext uri="{FF2B5EF4-FFF2-40B4-BE49-F238E27FC236}">
                  <a16:creationId xmlns:a16="http://schemas.microsoft.com/office/drawing/2014/main" id="{C5A95A2E-8AAB-498C-A87C-71EEC6E1DA00}"/>
                </a:ext>
              </a:extLst>
            </p:cNvPr>
            <p:cNvSpPr txBox="1"/>
            <p:nvPr/>
          </p:nvSpPr>
          <p:spPr>
            <a:xfrm>
              <a:off x="4827441" y="4160558"/>
              <a:ext cx="3214240" cy="1689761"/>
            </a:xfrm>
            <a:prstGeom prst="rect">
              <a:avLst/>
            </a:prstGeom>
            <a:noFill/>
          </p:spPr>
          <p:txBody>
            <a:bodyPr wrap="square" lIns="0" tIns="0" rIns="0" bIns="0" rtlCol="0">
              <a:spAutoFit/>
            </a:bodyPr>
            <a:lstStyle/>
            <a:p>
              <a:pPr algn="ctr" defTabSz="914034">
                <a:lnSpc>
                  <a:spcPct val="90000"/>
                </a:lnSpc>
                <a:defRPr/>
              </a:pPr>
              <a:r>
                <a:rPr lang="en-US" sz="2800" kern="0" spc="-51" dirty="0">
                  <a:solidFill>
                    <a:srgbClr val="505050"/>
                  </a:solidFill>
                  <a:latin typeface="Segoe UI"/>
                </a:rPr>
                <a:t>Data Channel</a:t>
              </a:r>
            </a:p>
            <a:p>
              <a:pPr algn="ctr" defTabSz="914034">
                <a:lnSpc>
                  <a:spcPct val="90000"/>
                </a:lnSpc>
                <a:defRPr/>
              </a:pPr>
              <a:endParaRPr lang="en-US" sz="1961" kern="0" spc="-51" dirty="0">
                <a:solidFill>
                  <a:srgbClr val="505050"/>
                </a:solidFill>
                <a:latin typeface="Segoe UI"/>
              </a:endParaRPr>
            </a:p>
            <a:p>
              <a:pPr algn="ctr" defTabSz="914034">
                <a:lnSpc>
                  <a:spcPct val="90000"/>
                </a:lnSpc>
                <a:defRPr/>
              </a:pPr>
              <a:r>
                <a:rPr lang="en-US" sz="2400" i="1" kern="0" spc="-51" dirty="0">
                  <a:solidFill>
                    <a:srgbClr val="505050"/>
                  </a:solidFill>
                  <a:latin typeface="Segoe UI"/>
                </a:rPr>
                <a:t>Public Internet or ExpressRoute with Public Peering</a:t>
              </a:r>
              <a:endParaRPr lang="en-US" sz="2400" i="1" kern="0" spc="-51" baseline="-25000" dirty="0">
                <a:solidFill>
                  <a:srgbClr val="505050"/>
                </a:solidFill>
                <a:latin typeface="Segoe UI"/>
              </a:endParaRPr>
            </a:p>
          </p:txBody>
        </p:sp>
        <p:grpSp>
          <p:nvGrpSpPr>
            <p:cNvPr id="79" name="Group 78">
              <a:extLst>
                <a:ext uri="{FF2B5EF4-FFF2-40B4-BE49-F238E27FC236}">
                  <a16:creationId xmlns:a16="http://schemas.microsoft.com/office/drawing/2014/main" id="{262157E1-56E1-42C1-89BD-655EBDE38BAD}"/>
                </a:ext>
              </a:extLst>
            </p:cNvPr>
            <p:cNvGrpSpPr/>
            <p:nvPr/>
          </p:nvGrpSpPr>
          <p:grpSpPr>
            <a:xfrm>
              <a:off x="4861364" y="3573462"/>
              <a:ext cx="2728473" cy="544765"/>
              <a:chOff x="4861364" y="3573462"/>
              <a:chExt cx="2728473" cy="544765"/>
            </a:xfrm>
          </p:grpSpPr>
          <p:cxnSp>
            <p:nvCxnSpPr>
              <p:cNvPr id="80" name="Straight Arrow Connector 79">
                <a:extLst>
                  <a:ext uri="{FF2B5EF4-FFF2-40B4-BE49-F238E27FC236}">
                    <a16:creationId xmlns:a16="http://schemas.microsoft.com/office/drawing/2014/main" id="{A593C542-388C-4046-8E79-98AE344A1306}"/>
                  </a:ext>
                </a:extLst>
              </p:cNvPr>
              <p:cNvCxnSpPr/>
              <p:nvPr/>
            </p:nvCxnSpPr>
            <p:spPr>
              <a:xfrm>
                <a:off x="5075237" y="4030662"/>
                <a:ext cx="2514600" cy="0"/>
              </a:xfrm>
              <a:prstGeom prst="straightConnector1">
                <a:avLst/>
              </a:prstGeom>
              <a:noFill/>
              <a:ln w="57150" cap="flat" cmpd="sng" algn="ctr">
                <a:solidFill>
                  <a:srgbClr val="0078D7"/>
                </a:solidFill>
                <a:prstDash val="solid"/>
                <a:round/>
                <a:headEnd type="none" w="med" len="med"/>
                <a:tailEnd type="arrow" w="med" len="med"/>
              </a:ln>
              <a:effectLst/>
            </p:spPr>
          </p:cxnSp>
          <p:sp>
            <p:nvSpPr>
              <p:cNvPr id="81" name="TextBox 80">
                <a:extLst>
                  <a:ext uri="{FF2B5EF4-FFF2-40B4-BE49-F238E27FC236}">
                    <a16:creationId xmlns:a16="http://schemas.microsoft.com/office/drawing/2014/main" id="{690E90C3-AFA0-4398-A0DE-2D5FA695C92E}"/>
                  </a:ext>
                </a:extLst>
              </p:cNvPr>
              <p:cNvSpPr txBox="1"/>
              <p:nvPr/>
            </p:nvSpPr>
            <p:spPr>
              <a:xfrm>
                <a:off x="4861364" y="3573462"/>
                <a:ext cx="2153235" cy="544765"/>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i="1" kern="0" dirty="0">
                    <a:gradFill>
                      <a:gsLst>
                        <a:gs pos="2917">
                          <a:srgbClr val="505050"/>
                        </a:gs>
                        <a:gs pos="30000">
                          <a:srgbClr val="505050"/>
                        </a:gs>
                      </a:gsLst>
                      <a:lin ang="5400000" scaled="0"/>
                    </a:gradFill>
                    <a:latin typeface="Segoe UI"/>
                  </a:rPr>
                  <a:t>443 (HTTPS)</a:t>
                </a:r>
              </a:p>
            </p:txBody>
          </p:sp>
        </p:grpSp>
      </p:grpSp>
      <p:sp>
        <p:nvSpPr>
          <p:cNvPr id="85" name="Rectangle 84">
            <a:extLst>
              <a:ext uri="{FF2B5EF4-FFF2-40B4-BE49-F238E27FC236}">
                <a16:creationId xmlns:a16="http://schemas.microsoft.com/office/drawing/2014/main" id="{FDE80C44-9E87-44C6-B7FF-C384B49CFE39}"/>
              </a:ext>
            </a:extLst>
          </p:cNvPr>
          <p:cNvSpPr/>
          <p:nvPr/>
        </p:nvSpPr>
        <p:spPr>
          <a:xfrm>
            <a:off x="495676" y="6415562"/>
            <a:ext cx="11543462" cy="633625"/>
          </a:xfrm>
          <a:prstGeom prst="rect">
            <a:avLst/>
          </a:prstGeom>
        </p:spPr>
        <p:txBody>
          <a:bodyPr wrap="square">
            <a:spAutoFit/>
          </a:bodyPr>
          <a:lstStyle/>
          <a:p>
            <a:r>
              <a:rPr lang="en-US" sz="1176" b="1" dirty="0">
                <a:solidFill>
                  <a:srgbClr val="505050"/>
                </a:solidFill>
                <a:latin typeface="Segoe UI"/>
              </a:rPr>
              <a:t>Documentation: </a:t>
            </a:r>
            <a:r>
              <a:rPr lang="en-US" sz="1176" dirty="0">
                <a:solidFill>
                  <a:srgbClr val="505050"/>
                </a:solidFill>
                <a:latin typeface="Segoe UI"/>
                <a:hlinkClick r:id="rId13"/>
              </a:rPr>
              <a:t>https://aka.ms/asr_hyperv</a:t>
            </a:r>
            <a:endParaRPr lang="en-US" sz="1176" dirty="0">
              <a:solidFill>
                <a:srgbClr val="505050"/>
              </a:solidFill>
              <a:latin typeface="Segoe UI"/>
            </a:endParaRPr>
          </a:p>
          <a:p>
            <a:r>
              <a:rPr lang="en-US" sz="1176" b="1" dirty="0">
                <a:solidFill>
                  <a:srgbClr val="505050"/>
                </a:solidFill>
                <a:latin typeface="Segoe UI"/>
              </a:rPr>
              <a:t>Videos:</a:t>
            </a:r>
            <a:r>
              <a:rPr lang="en-US" sz="1176" dirty="0">
                <a:solidFill>
                  <a:srgbClr val="505050"/>
                </a:solidFill>
                <a:latin typeface="Segoe UI"/>
              </a:rPr>
              <a:t> </a:t>
            </a:r>
            <a:r>
              <a:rPr lang="en-US" sz="1176" dirty="0">
                <a:solidFill>
                  <a:srgbClr val="505050"/>
                </a:solidFill>
                <a:latin typeface="Segoe UI"/>
                <a:hlinkClick r:id="rId14"/>
              </a:rPr>
              <a:t>https://aka.ms/asr_videos</a:t>
            </a:r>
            <a:endParaRPr lang="en-US" sz="1176" dirty="0">
              <a:solidFill>
                <a:srgbClr val="505050"/>
              </a:solidFill>
              <a:latin typeface="Segoe UI"/>
            </a:endParaRPr>
          </a:p>
          <a:p>
            <a:endParaRPr lang="en-US" sz="1176" dirty="0">
              <a:solidFill>
                <a:srgbClr val="505050"/>
              </a:solidFill>
              <a:latin typeface="Segoe UI"/>
            </a:endParaRPr>
          </a:p>
        </p:txBody>
      </p:sp>
      <p:sp>
        <p:nvSpPr>
          <p:cNvPr id="86" name="Freeform 386">
            <a:extLst>
              <a:ext uri="{FF2B5EF4-FFF2-40B4-BE49-F238E27FC236}">
                <a16:creationId xmlns:a16="http://schemas.microsoft.com/office/drawing/2014/main" id="{C437B6D0-B489-4E76-874B-BC332564428D}"/>
              </a:ext>
            </a:extLst>
          </p:cNvPr>
          <p:cNvSpPr>
            <a:spLocks/>
          </p:cNvSpPr>
          <p:nvPr/>
        </p:nvSpPr>
        <p:spPr bwMode="auto">
          <a:xfrm>
            <a:off x="343941" y="6415561"/>
            <a:ext cx="151735" cy="329622"/>
          </a:xfrm>
          <a:custGeom>
            <a:avLst/>
            <a:gdLst>
              <a:gd name="T0" fmla="*/ 58 w 58"/>
              <a:gd name="T1" fmla="*/ 120 h 120"/>
              <a:gd name="T2" fmla="*/ 28 w 58"/>
              <a:gd name="T3" fmla="*/ 101 h 120"/>
              <a:gd name="T4" fmla="*/ 0 w 58"/>
              <a:gd name="T5" fmla="*/ 120 h 120"/>
              <a:gd name="T6" fmla="*/ 0 w 58"/>
              <a:gd name="T7" fmla="*/ 0 h 120"/>
              <a:gd name="T8" fmla="*/ 58 w 58"/>
              <a:gd name="T9" fmla="*/ 0 h 120"/>
              <a:gd name="T10" fmla="*/ 58 w 58"/>
              <a:gd name="T11" fmla="*/ 120 h 120"/>
            </a:gdLst>
            <a:ahLst/>
            <a:cxnLst>
              <a:cxn ang="0">
                <a:pos x="T0" y="T1"/>
              </a:cxn>
              <a:cxn ang="0">
                <a:pos x="T2" y="T3"/>
              </a:cxn>
              <a:cxn ang="0">
                <a:pos x="T4" y="T5"/>
              </a:cxn>
              <a:cxn ang="0">
                <a:pos x="T6" y="T7"/>
              </a:cxn>
              <a:cxn ang="0">
                <a:pos x="T8" y="T9"/>
              </a:cxn>
              <a:cxn ang="0">
                <a:pos x="T10" y="T11"/>
              </a:cxn>
            </a:cxnLst>
            <a:rect l="0" t="0" r="r" b="b"/>
            <a:pathLst>
              <a:path w="58" h="120">
                <a:moveTo>
                  <a:pt x="58" y="120"/>
                </a:moveTo>
                <a:lnTo>
                  <a:pt x="28" y="101"/>
                </a:lnTo>
                <a:lnTo>
                  <a:pt x="0" y="120"/>
                </a:lnTo>
                <a:lnTo>
                  <a:pt x="0" y="0"/>
                </a:lnTo>
                <a:lnTo>
                  <a:pt x="58" y="0"/>
                </a:lnTo>
                <a:lnTo>
                  <a:pt x="58" y="120"/>
                </a:lnTo>
                <a:close/>
              </a:path>
            </a:pathLst>
          </a:custGeom>
          <a:solidFill>
            <a:schemeClr val="accent2"/>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pic>
        <p:nvPicPr>
          <p:cNvPr id="31" name="Picture 30">
            <a:extLst>
              <a:ext uri="{FF2B5EF4-FFF2-40B4-BE49-F238E27FC236}">
                <a16:creationId xmlns:a16="http://schemas.microsoft.com/office/drawing/2014/main" id="{6747CA43-8FA3-4C67-A091-98CF8E867FE0}"/>
              </a:ext>
            </a:extLst>
          </p:cNvPr>
          <p:cNvPicPr>
            <a:picLocks noChangeAspect="1"/>
          </p:cNvPicPr>
          <p:nvPr/>
        </p:nvPicPr>
        <p:blipFill>
          <a:blip r:embed="rId15">
            <a:biLevel thresh="25000"/>
          </a:blip>
          <a:stretch>
            <a:fillRect/>
          </a:stretch>
        </p:blipFill>
        <p:spPr>
          <a:xfrm>
            <a:off x="8357036" y="3017756"/>
            <a:ext cx="2952526" cy="764182"/>
          </a:xfrm>
          <a:prstGeom prst="rect">
            <a:avLst/>
          </a:prstGeom>
        </p:spPr>
      </p:pic>
    </p:spTree>
    <p:extLst>
      <p:ext uri="{BB962C8B-B14F-4D97-AF65-F5344CB8AC3E}">
        <p14:creationId xmlns:p14="http://schemas.microsoft.com/office/powerpoint/2010/main" val="57755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7" presetClass="path" presetSubtype="0" accel="50000" decel="50000" fill="hold" nodeType="clickEffect">
                                  <p:stCondLst>
                                    <p:cond delay="0"/>
                                  </p:stCondLst>
                                  <p:childTnLst>
                                    <p:animMotion origin="layout" path="M 6.53561E-7 4.53473E-6 L 0.12624 -0.11825 C 0.15267 -0.14503 0.19211 -0.15979 0.23347 -0.15979 C 0.2807 -0.15979 0.31848 -0.14503 0.34491 -0.11825 L 0.47128 4.53473E-6 " pathEditMode="relative" rAng="0" ptsTypes="AAAAA">
                                      <p:cBhvr>
                                        <p:cTn id="16" dur="2000" fill="hold"/>
                                        <p:tgtEl>
                                          <p:spTgt spid="71"/>
                                        </p:tgtEl>
                                        <p:attrNameLst>
                                          <p:attrName>ppt_x</p:attrName>
                                          <p:attrName>ppt_y</p:attrName>
                                        </p:attrNameLst>
                                      </p:cBhvr>
                                      <p:rCtr x="23564" y="-7989"/>
                                    </p:animMotion>
                                  </p:childTnLst>
                                </p:cTn>
                              </p:par>
                              <p:par>
                                <p:cTn id="17" presetID="37" presetClass="path" presetSubtype="0" accel="50000" decel="50000" fill="hold" nodeType="withEffect">
                                  <p:stCondLst>
                                    <p:cond delay="0"/>
                                  </p:stCondLst>
                                  <p:childTnLst>
                                    <p:animMotion origin="layout" path="M -1.16926E-6 -9.07853E-8 L 0.12637 -0.10191 C 0.1528 -0.12483 0.19224 -0.13754 0.23373 -0.13754 C 0.28096 -0.13754 0.31874 -0.12483 0.34516 -0.10191 L 0.47192 -9.07853E-8 " pathEditMode="relative" rAng="0" ptsTypes="AAAAA">
                                      <p:cBhvr>
                                        <p:cTn id="18" dur="2000" fill="hold"/>
                                        <p:tgtEl>
                                          <p:spTgt spid="67"/>
                                        </p:tgtEl>
                                        <p:attrNameLst>
                                          <p:attrName>ppt_x</p:attrName>
                                          <p:attrName>ppt_y</p:attrName>
                                        </p:attrNameLst>
                                      </p:cBhvr>
                                      <p:rCtr x="23589" y="-68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4">
            <a:extLst>
              <a:ext uri="{FF2B5EF4-FFF2-40B4-BE49-F238E27FC236}">
                <a16:creationId xmlns:a16="http://schemas.microsoft.com/office/drawing/2014/main" id="{03CAA376-E463-490C-9540-13119A55F2BB}"/>
              </a:ext>
            </a:extLst>
          </p:cNvPr>
          <p:cNvPicPr>
            <a:picLocks noChangeAspect="1"/>
          </p:cNvPicPr>
          <p:nvPr/>
        </p:nvPicPr>
        <p:blipFill>
          <a:blip r:embed="rId3"/>
          <a:stretch>
            <a:fillRect/>
          </a:stretch>
        </p:blipFill>
        <p:spPr>
          <a:xfrm>
            <a:off x="7951316" y="1723711"/>
            <a:ext cx="3773275" cy="2474433"/>
          </a:xfrm>
          <a:prstGeom prst="rect">
            <a:avLst/>
          </a:prstGeom>
        </p:spPr>
      </p:pic>
      <p:pic>
        <p:nvPicPr>
          <p:cNvPr id="96" name="Picture 98" descr="Cloud">
            <a:extLst>
              <a:ext uri="{FF2B5EF4-FFF2-40B4-BE49-F238E27FC236}">
                <a16:creationId xmlns:a16="http://schemas.microsoft.com/office/drawing/2014/main" id="{97290284-E5C4-4CB1-82A3-1C2A445C1B8B}"/>
              </a:ext>
            </a:extLst>
          </p:cNvPr>
          <p:cNvPicPr>
            <a:picLocks noChangeAspect="1" noChangeArrowheads="1"/>
          </p:cNvPicPr>
          <p:nvPr/>
        </p:nvPicPr>
        <p:blipFill>
          <a:blip r:embed="rId4" cstate="screen">
            <a:duotone>
              <a:srgbClr val="002050">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9902" y="1917485"/>
            <a:ext cx="4690360" cy="2056241"/>
          </a:xfrm>
          <a:prstGeom prst="rect">
            <a:avLst/>
          </a:prstGeom>
          <a:noFill/>
          <a:ln w="9525">
            <a:noFill/>
            <a:miter lim="800000"/>
            <a:headEnd/>
            <a:tailEnd/>
          </a:ln>
          <a:effectLst>
            <a:glow>
              <a:srgbClr val="D83B01">
                <a:alpha val="0"/>
              </a:srgbClr>
            </a:glow>
          </a:effectLst>
        </p:spPr>
      </p:pic>
      <p:grpSp>
        <p:nvGrpSpPr>
          <p:cNvPr id="97" name="Group 96">
            <a:extLst>
              <a:ext uri="{FF2B5EF4-FFF2-40B4-BE49-F238E27FC236}">
                <a16:creationId xmlns:a16="http://schemas.microsoft.com/office/drawing/2014/main" id="{C3A09DAA-E0C4-469F-87B2-3353AB92FD62}"/>
              </a:ext>
            </a:extLst>
          </p:cNvPr>
          <p:cNvGrpSpPr/>
          <p:nvPr/>
        </p:nvGrpSpPr>
        <p:grpSpPr>
          <a:xfrm>
            <a:off x="1307910" y="1934511"/>
            <a:ext cx="1512602" cy="1117712"/>
            <a:chOff x="1615161" y="2990536"/>
            <a:chExt cx="1095658" cy="699671"/>
          </a:xfrm>
        </p:grpSpPr>
        <p:pic>
          <p:nvPicPr>
            <p:cNvPr id="98" name="Picture 97">
              <a:extLst>
                <a:ext uri="{FF2B5EF4-FFF2-40B4-BE49-F238E27FC236}">
                  <a16:creationId xmlns:a16="http://schemas.microsoft.com/office/drawing/2014/main" id="{6708805A-3538-4DA2-A985-38E8C43B5B83}"/>
                </a:ext>
              </a:extLst>
            </p:cNvPr>
            <p:cNvPicPr>
              <a:picLocks noChangeAspect="1"/>
            </p:cNvPicPr>
            <p:nvPr/>
          </p:nvPicPr>
          <p:blipFill>
            <a:blip r:embed="rId5"/>
            <a:stretch>
              <a:fillRect/>
            </a:stretch>
          </p:blipFill>
          <p:spPr>
            <a:xfrm>
              <a:off x="1615161" y="2990536"/>
              <a:ext cx="535632" cy="167053"/>
            </a:xfrm>
            <a:prstGeom prst="rect">
              <a:avLst/>
            </a:prstGeom>
          </p:spPr>
        </p:pic>
        <p:pic>
          <p:nvPicPr>
            <p:cNvPr id="99" name="Picture 98">
              <a:extLst>
                <a:ext uri="{FF2B5EF4-FFF2-40B4-BE49-F238E27FC236}">
                  <a16:creationId xmlns:a16="http://schemas.microsoft.com/office/drawing/2014/main" id="{396A1102-5554-4F25-9D02-A8F15CE7476E}"/>
                </a:ext>
              </a:extLst>
            </p:cNvPr>
            <p:cNvPicPr>
              <a:picLocks noChangeAspect="1"/>
            </p:cNvPicPr>
            <p:nvPr/>
          </p:nvPicPr>
          <p:blipFill>
            <a:blip r:embed="rId5"/>
            <a:stretch>
              <a:fillRect/>
            </a:stretch>
          </p:blipFill>
          <p:spPr>
            <a:xfrm>
              <a:off x="1615161" y="3523154"/>
              <a:ext cx="535632" cy="167053"/>
            </a:xfrm>
            <a:prstGeom prst="rect">
              <a:avLst/>
            </a:prstGeom>
          </p:spPr>
        </p:pic>
        <p:pic>
          <p:nvPicPr>
            <p:cNvPr id="100" name="Picture 99">
              <a:extLst>
                <a:ext uri="{FF2B5EF4-FFF2-40B4-BE49-F238E27FC236}">
                  <a16:creationId xmlns:a16="http://schemas.microsoft.com/office/drawing/2014/main" id="{2E316F9F-266B-458E-8694-B6A2649C6CE2}"/>
                </a:ext>
              </a:extLst>
            </p:cNvPr>
            <p:cNvPicPr>
              <a:picLocks noChangeAspect="1"/>
            </p:cNvPicPr>
            <p:nvPr/>
          </p:nvPicPr>
          <p:blipFill>
            <a:blip r:embed="rId5"/>
            <a:stretch>
              <a:fillRect/>
            </a:stretch>
          </p:blipFill>
          <p:spPr>
            <a:xfrm>
              <a:off x="1615161" y="3346494"/>
              <a:ext cx="535632" cy="167053"/>
            </a:xfrm>
            <a:prstGeom prst="rect">
              <a:avLst/>
            </a:prstGeom>
          </p:spPr>
        </p:pic>
        <p:pic>
          <p:nvPicPr>
            <p:cNvPr id="101" name="Picture 100">
              <a:extLst>
                <a:ext uri="{FF2B5EF4-FFF2-40B4-BE49-F238E27FC236}">
                  <a16:creationId xmlns:a16="http://schemas.microsoft.com/office/drawing/2014/main" id="{2E3DD7A5-F594-4381-8F63-A5891B5CF4EF}"/>
                </a:ext>
              </a:extLst>
            </p:cNvPr>
            <p:cNvPicPr>
              <a:picLocks noChangeAspect="1"/>
            </p:cNvPicPr>
            <p:nvPr/>
          </p:nvPicPr>
          <p:blipFill>
            <a:blip r:embed="rId5"/>
            <a:stretch>
              <a:fillRect/>
            </a:stretch>
          </p:blipFill>
          <p:spPr>
            <a:xfrm>
              <a:off x="1615161" y="3169835"/>
              <a:ext cx="535632" cy="167053"/>
            </a:xfrm>
            <a:prstGeom prst="rect">
              <a:avLst/>
            </a:prstGeom>
          </p:spPr>
        </p:pic>
        <p:pic>
          <p:nvPicPr>
            <p:cNvPr id="102" name="Picture 101">
              <a:extLst>
                <a:ext uri="{FF2B5EF4-FFF2-40B4-BE49-F238E27FC236}">
                  <a16:creationId xmlns:a16="http://schemas.microsoft.com/office/drawing/2014/main" id="{D9168D2D-DDE5-4AD5-A02E-158575E4C1DE}"/>
                </a:ext>
              </a:extLst>
            </p:cNvPr>
            <p:cNvPicPr>
              <a:picLocks noChangeAspect="1"/>
            </p:cNvPicPr>
            <p:nvPr/>
          </p:nvPicPr>
          <p:blipFill>
            <a:blip r:embed="rId5"/>
            <a:stretch>
              <a:fillRect/>
            </a:stretch>
          </p:blipFill>
          <p:spPr>
            <a:xfrm>
              <a:off x="2175187" y="3523154"/>
              <a:ext cx="535632" cy="167053"/>
            </a:xfrm>
            <a:prstGeom prst="rect">
              <a:avLst/>
            </a:prstGeom>
          </p:spPr>
        </p:pic>
        <p:pic>
          <p:nvPicPr>
            <p:cNvPr id="103" name="Picture 102">
              <a:extLst>
                <a:ext uri="{FF2B5EF4-FFF2-40B4-BE49-F238E27FC236}">
                  <a16:creationId xmlns:a16="http://schemas.microsoft.com/office/drawing/2014/main" id="{E3A346BF-849B-46AB-94EC-02ED7B47A07B}"/>
                </a:ext>
              </a:extLst>
            </p:cNvPr>
            <p:cNvPicPr>
              <a:picLocks noChangeAspect="1"/>
            </p:cNvPicPr>
            <p:nvPr/>
          </p:nvPicPr>
          <p:blipFill>
            <a:blip r:embed="rId5"/>
            <a:stretch>
              <a:fillRect/>
            </a:stretch>
          </p:blipFill>
          <p:spPr>
            <a:xfrm>
              <a:off x="2175187" y="3346494"/>
              <a:ext cx="535632" cy="167053"/>
            </a:xfrm>
            <a:prstGeom prst="rect">
              <a:avLst/>
            </a:prstGeom>
          </p:spPr>
        </p:pic>
        <p:pic>
          <p:nvPicPr>
            <p:cNvPr id="104" name="Picture 103">
              <a:extLst>
                <a:ext uri="{FF2B5EF4-FFF2-40B4-BE49-F238E27FC236}">
                  <a16:creationId xmlns:a16="http://schemas.microsoft.com/office/drawing/2014/main" id="{95ADAB00-28B6-4895-BEEB-ECEB18469720}"/>
                </a:ext>
              </a:extLst>
            </p:cNvPr>
            <p:cNvPicPr>
              <a:picLocks noChangeAspect="1"/>
            </p:cNvPicPr>
            <p:nvPr/>
          </p:nvPicPr>
          <p:blipFill>
            <a:blip r:embed="rId5"/>
            <a:stretch>
              <a:fillRect/>
            </a:stretch>
          </p:blipFill>
          <p:spPr>
            <a:xfrm>
              <a:off x="2175187" y="3169835"/>
              <a:ext cx="535632" cy="167053"/>
            </a:xfrm>
            <a:prstGeom prst="rect">
              <a:avLst/>
            </a:prstGeom>
          </p:spPr>
        </p:pic>
      </p:grpSp>
      <p:grpSp>
        <p:nvGrpSpPr>
          <p:cNvPr id="105" name="Group 104">
            <a:extLst>
              <a:ext uri="{FF2B5EF4-FFF2-40B4-BE49-F238E27FC236}">
                <a16:creationId xmlns:a16="http://schemas.microsoft.com/office/drawing/2014/main" id="{134323EA-3C45-43A8-B072-707ED03246B9}"/>
              </a:ext>
            </a:extLst>
          </p:cNvPr>
          <p:cNvGrpSpPr/>
          <p:nvPr/>
        </p:nvGrpSpPr>
        <p:grpSpPr>
          <a:xfrm>
            <a:off x="1308081" y="1917485"/>
            <a:ext cx="1481764" cy="1152721"/>
            <a:chOff x="9354961" y="2521836"/>
            <a:chExt cx="1099486" cy="703461"/>
          </a:xfrm>
        </p:grpSpPr>
        <p:pic>
          <p:nvPicPr>
            <p:cNvPr id="106" name="Picture 105">
              <a:extLst>
                <a:ext uri="{FF2B5EF4-FFF2-40B4-BE49-F238E27FC236}">
                  <a16:creationId xmlns:a16="http://schemas.microsoft.com/office/drawing/2014/main" id="{B899D720-694D-498F-B99B-81546FF2D62E}"/>
                </a:ext>
              </a:extLst>
            </p:cNvPr>
            <p:cNvPicPr>
              <a:picLocks noChangeAspect="1"/>
            </p:cNvPicPr>
            <p:nvPr/>
          </p:nvPicPr>
          <p:blipFill>
            <a:blip r:embed="rId6"/>
            <a:stretch>
              <a:fillRect/>
            </a:stretch>
          </p:blipFill>
          <p:spPr>
            <a:xfrm>
              <a:off x="9354961" y="2521836"/>
              <a:ext cx="530221" cy="703461"/>
            </a:xfrm>
            <a:prstGeom prst="rect">
              <a:avLst/>
            </a:prstGeom>
          </p:spPr>
        </p:pic>
        <p:pic>
          <p:nvPicPr>
            <p:cNvPr id="107" name="Picture 106">
              <a:extLst>
                <a:ext uri="{FF2B5EF4-FFF2-40B4-BE49-F238E27FC236}">
                  <a16:creationId xmlns:a16="http://schemas.microsoft.com/office/drawing/2014/main" id="{4E982F7D-EAA4-4F59-A56A-1905B5DCBF91}"/>
                </a:ext>
              </a:extLst>
            </p:cNvPr>
            <p:cNvPicPr>
              <a:picLocks noChangeAspect="1"/>
            </p:cNvPicPr>
            <p:nvPr/>
          </p:nvPicPr>
          <p:blipFill>
            <a:blip r:embed="rId7"/>
            <a:stretch>
              <a:fillRect/>
            </a:stretch>
          </p:blipFill>
          <p:spPr>
            <a:xfrm>
              <a:off x="9924226" y="2702950"/>
              <a:ext cx="530221" cy="522347"/>
            </a:xfrm>
            <a:prstGeom prst="rect">
              <a:avLst/>
            </a:prstGeom>
          </p:spPr>
        </p:pic>
      </p:grpSp>
      <p:sp>
        <p:nvSpPr>
          <p:cNvPr id="108" name="TextBox 107">
            <a:extLst>
              <a:ext uri="{FF2B5EF4-FFF2-40B4-BE49-F238E27FC236}">
                <a16:creationId xmlns:a16="http://schemas.microsoft.com/office/drawing/2014/main" id="{1313BE4A-B3B9-4EF9-8E27-7C30CBB16F01}"/>
              </a:ext>
            </a:extLst>
          </p:cNvPr>
          <p:cNvSpPr txBox="1"/>
          <p:nvPr/>
        </p:nvSpPr>
        <p:spPr>
          <a:xfrm>
            <a:off x="510729" y="4083845"/>
            <a:ext cx="3651621" cy="664797"/>
          </a:xfrm>
          <a:prstGeom prst="rect">
            <a:avLst/>
          </a:prstGeom>
          <a:noFill/>
        </p:spPr>
        <p:txBody>
          <a:bodyPr wrap="square" lIns="0" tIns="0" rIns="0" bIns="0" rtlCol="0">
            <a:spAutoFit/>
          </a:bodyPr>
          <a:lstStyle/>
          <a:p>
            <a:pPr algn="ctr" defTabSz="914034">
              <a:lnSpc>
                <a:spcPct val="90000"/>
              </a:lnSpc>
            </a:pPr>
            <a:r>
              <a:rPr lang="en-US" sz="2400" b="1" spc="-51" dirty="0"/>
              <a:t>Source: VMware, AWS</a:t>
            </a:r>
            <a:br>
              <a:rPr lang="en-US" sz="2400" b="1" spc="-51" dirty="0"/>
            </a:br>
            <a:r>
              <a:rPr lang="en-US" sz="2400" b="1" spc="-51" dirty="0"/>
              <a:t>&amp; Physical Servers</a:t>
            </a:r>
          </a:p>
        </p:txBody>
      </p:sp>
      <p:sp>
        <p:nvSpPr>
          <p:cNvPr id="109" name="TextBox 108">
            <a:extLst>
              <a:ext uri="{FF2B5EF4-FFF2-40B4-BE49-F238E27FC236}">
                <a16:creationId xmlns:a16="http://schemas.microsoft.com/office/drawing/2014/main" id="{C89D6291-28CA-4E4C-87C6-527D9AFAA6E5}"/>
              </a:ext>
            </a:extLst>
          </p:cNvPr>
          <p:cNvSpPr txBox="1"/>
          <p:nvPr/>
        </p:nvSpPr>
        <p:spPr>
          <a:xfrm>
            <a:off x="9542848" y="1944431"/>
            <a:ext cx="961172" cy="135463"/>
          </a:xfrm>
          <a:prstGeom prst="rect">
            <a:avLst/>
          </a:prstGeom>
          <a:noFill/>
        </p:spPr>
        <p:txBody>
          <a:bodyPr wrap="square" lIns="0" tIns="0" rIns="0" bIns="0" rtlCol="0">
            <a:spAutoFit/>
          </a:bodyPr>
          <a:lstStyle/>
          <a:p>
            <a:pPr algn="ctr" defTabSz="914034">
              <a:lnSpc>
                <a:spcPct val="90000"/>
              </a:lnSpc>
            </a:pPr>
            <a:endParaRPr lang="en-US" sz="1467" b="1" spc="-51" baseline="-25000" dirty="0">
              <a:solidFill>
                <a:srgbClr val="505050"/>
              </a:solidFill>
              <a:latin typeface="Segoe UI"/>
            </a:endParaRPr>
          </a:p>
        </p:txBody>
      </p:sp>
      <p:grpSp>
        <p:nvGrpSpPr>
          <p:cNvPr id="115" name="Group 114">
            <a:extLst>
              <a:ext uri="{FF2B5EF4-FFF2-40B4-BE49-F238E27FC236}">
                <a16:creationId xmlns:a16="http://schemas.microsoft.com/office/drawing/2014/main" id="{9A9543B5-9362-4DC8-A61B-E63DECF1A3CA}"/>
              </a:ext>
            </a:extLst>
          </p:cNvPr>
          <p:cNvGrpSpPr/>
          <p:nvPr/>
        </p:nvGrpSpPr>
        <p:grpSpPr>
          <a:xfrm>
            <a:off x="805404" y="1779453"/>
            <a:ext cx="6735537" cy="4759774"/>
            <a:chOff x="513249" y="1819495"/>
            <a:chExt cx="6870598" cy="4855218"/>
          </a:xfrm>
        </p:grpSpPr>
        <p:sp>
          <p:nvSpPr>
            <p:cNvPr id="116" name="TextBox 115">
              <a:extLst>
                <a:ext uri="{FF2B5EF4-FFF2-40B4-BE49-F238E27FC236}">
                  <a16:creationId xmlns:a16="http://schemas.microsoft.com/office/drawing/2014/main" id="{71C948C9-6298-4BF3-B465-73CB71BE75A8}"/>
                </a:ext>
              </a:extLst>
            </p:cNvPr>
            <p:cNvSpPr txBox="1"/>
            <p:nvPr/>
          </p:nvSpPr>
          <p:spPr>
            <a:xfrm>
              <a:off x="3015205" y="2402364"/>
              <a:ext cx="813975" cy="387798"/>
            </a:xfrm>
            <a:prstGeom prst="rect">
              <a:avLst/>
            </a:prstGeom>
            <a:noFill/>
          </p:spPr>
          <p:txBody>
            <a:bodyPr wrap="square" lIns="0" tIns="0" rIns="0" bIns="0" rtlCol="0">
              <a:spAutoFit/>
            </a:bodyPr>
            <a:lstStyle/>
            <a:p>
              <a:pPr defTabSz="914034">
                <a:lnSpc>
                  <a:spcPct val="90000"/>
                </a:lnSpc>
              </a:pPr>
              <a:r>
                <a:rPr lang="en-US" sz="1372" i="1" dirty="0">
                  <a:solidFill>
                    <a:srgbClr val="0072C6"/>
                  </a:solidFill>
                  <a:latin typeface="Segoe UI"/>
                </a:rPr>
                <a:t>Process</a:t>
              </a:r>
              <a:br>
                <a:rPr lang="en-US" sz="1372" i="1" dirty="0">
                  <a:solidFill>
                    <a:srgbClr val="0072C6"/>
                  </a:solidFill>
                  <a:latin typeface="Segoe UI"/>
                </a:rPr>
              </a:br>
              <a:r>
                <a:rPr lang="en-US" sz="1372" i="1" dirty="0">
                  <a:solidFill>
                    <a:srgbClr val="0072C6"/>
                  </a:solidFill>
                  <a:latin typeface="Segoe UI"/>
                </a:rPr>
                <a:t>Server</a:t>
              </a:r>
            </a:p>
          </p:txBody>
        </p:sp>
        <p:sp>
          <p:nvSpPr>
            <p:cNvPr id="117" name="TextBox 116">
              <a:extLst>
                <a:ext uri="{FF2B5EF4-FFF2-40B4-BE49-F238E27FC236}">
                  <a16:creationId xmlns:a16="http://schemas.microsoft.com/office/drawing/2014/main" id="{78A38C27-24D3-4D43-876A-2C018A988E8D}"/>
                </a:ext>
              </a:extLst>
            </p:cNvPr>
            <p:cNvSpPr txBox="1"/>
            <p:nvPr/>
          </p:nvSpPr>
          <p:spPr>
            <a:xfrm>
              <a:off x="3119861" y="1844068"/>
              <a:ext cx="813975" cy="387798"/>
            </a:xfrm>
            <a:prstGeom prst="rect">
              <a:avLst/>
            </a:prstGeom>
            <a:noFill/>
          </p:spPr>
          <p:txBody>
            <a:bodyPr wrap="square" lIns="0" tIns="0" rIns="0" bIns="0" rtlCol="0">
              <a:spAutoFit/>
            </a:bodyPr>
            <a:lstStyle/>
            <a:p>
              <a:pPr defTabSz="914034">
                <a:lnSpc>
                  <a:spcPct val="90000"/>
                </a:lnSpc>
              </a:pPr>
              <a:r>
                <a:rPr lang="en-US" sz="1372" i="1" dirty="0">
                  <a:solidFill>
                    <a:srgbClr val="0072C6"/>
                  </a:solidFill>
                  <a:latin typeface="Segoe UI"/>
                </a:rPr>
                <a:t>Config</a:t>
              </a:r>
              <a:br>
                <a:rPr lang="en-US" sz="1372" i="1" dirty="0">
                  <a:solidFill>
                    <a:srgbClr val="0072C6"/>
                  </a:solidFill>
                  <a:latin typeface="Segoe UI"/>
                </a:rPr>
              </a:br>
              <a:r>
                <a:rPr lang="en-US" sz="1372" i="1" dirty="0">
                  <a:solidFill>
                    <a:srgbClr val="0072C6"/>
                  </a:solidFill>
                  <a:latin typeface="Segoe UI"/>
                </a:rPr>
                <a:t>Server</a:t>
              </a:r>
            </a:p>
          </p:txBody>
        </p:sp>
        <p:pic>
          <p:nvPicPr>
            <p:cNvPr id="118" name="Picture 117">
              <a:extLst>
                <a:ext uri="{FF2B5EF4-FFF2-40B4-BE49-F238E27FC236}">
                  <a16:creationId xmlns:a16="http://schemas.microsoft.com/office/drawing/2014/main" id="{B453F8AA-680B-441C-9EC3-F894065DB08E}"/>
                </a:ext>
              </a:extLst>
            </p:cNvPr>
            <p:cNvPicPr>
              <a:picLocks noChangeAspect="1"/>
            </p:cNvPicPr>
            <p:nvPr/>
          </p:nvPicPr>
          <p:blipFill>
            <a:blip r:embed="rId8"/>
            <a:stretch>
              <a:fillRect/>
            </a:stretch>
          </p:blipFill>
          <p:spPr>
            <a:xfrm>
              <a:off x="3763322" y="1819495"/>
              <a:ext cx="853349" cy="1261943"/>
            </a:xfrm>
            <a:prstGeom prst="rect">
              <a:avLst/>
            </a:prstGeom>
          </p:spPr>
        </p:pic>
        <p:grpSp>
          <p:nvGrpSpPr>
            <p:cNvPr id="119" name="Group 118">
              <a:extLst>
                <a:ext uri="{FF2B5EF4-FFF2-40B4-BE49-F238E27FC236}">
                  <a16:creationId xmlns:a16="http://schemas.microsoft.com/office/drawing/2014/main" id="{DE37876C-069E-4469-A159-C1C4B23C6F45}"/>
                </a:ext>
              </a:extLst>
            </p:cNvPr>
            <p:cNvGrpSpPr/>
            <p:nvPr/>
          </p:nvGrpSpPr>
          <p:grpSpPr>
            <a:xfrm>
              <a:off x="513249" y="5554662"/>
              <a:ext cx="6870598" cy="1120051"/>
              <a:chOff x="1531056" y="5451739"/>
              <a:chExt cx="6870598" cy="1120051"/>
            </a:xfrm>
          </p:grpSpPr>
          <p:sp>
            <p:nvSpPr>
              <p:cNvPr id="120" name="TextBox 119">
                <a:extLst>
                  <a:ext uri="{FF2B5EF4-FFF2-40B4-BE49-F238E27FC236}">
                    <a16:creationId xmlns:a16="http://schemas.microsoft.com/office/drawing/2014/main" id="{A078FB5F-EAEF-496C-82B9-DB9E54A90093}"/>
                  </a:ext>
                </a:extLst>
              </p:cNvPr>
              <p:cNvSpPr txBox="1"/>
              <p:nvPr/>
            </p:nvSpPr>
            <p:spPr>
              <a:xfrm>
                <a:off x="1897490" y="5451739"/>
                <a:ext cx="2966003" cy="1120051"/>
              </a:xfrm>
              <a:prstGeom prst="rect">
                <a:avLst/>
              </a:prstGeom>
              <a:noFill/>
            </p:spPr>
            <p:txBody>
              <a:bodyPr wrap="square" lIns="175761" tIns="140609" rIns="175761" bIns="140609" rtlCol="0">
                <a:spAutoFit/>
              </a:bodyPr>
              <a:lstStyle/>
              <a:p>
                <a:pPr defTabSz="896354">
                  <a:lnSpc>
                    <a:spcPct val="90000"/>
                  </a:lnSpc>
                  <a:spcBef>
                    <a:spcPts val="288"/>
                  </a:spcBef>
                </a:pPr>
                <a:r>
                  <a:rPr lang="en-US" sz="2400" b="1" dirty="0">
                    <a:solidFill>
                      <a:srgbClr val="0072C6"/>
                    </a:solidFill>
                    <a:latin typeface="Segoe UI Light"/>
                  </a:rPr>
                  <a:t>Process Server</a:t>
                </a:r>
              </a:p>
              <a:p>
                <a:pPr defTabSz="896354">
                  <a:lnSpc>
                    <a:spcPct val="90000"/>
                  </a:lnSpc>
                  <a:spcBef>
                    <a:spcPts val="288"/>
                  </a:spcBef>
                </a:pPr>
                <a:r>
                  <a:rPr lang="en-US" sz="1600" dirty="0">
                    <a:gradFill>
                      <a:gsLst>
                        <a:gs pos="2917">
                          <a:srgbClr val="505050"/>
                        </a:gs>
                        <a:gs pos="30000">
                          <a:srgbClr val="505050"/>
                        </a:gs>
                      </a:gsLst>
                      <a:lin ang="5400000" scaled="0"/>
                    </a:gradFill>
                    <a:latin typeface="Segoe UI"/>
                  </a:rPr>
                  <a:t>Used for caching, compression, and encryption</a:t>
                </a:r>
              </a:p>
            </p:txBody>
          </p:sp>
          <p:sp>
            <p:nvSpPr>
              <p:cNvPr id="121" name="TextBox 120">
                <a:extLst>
                  <a:ext uri="{FF2B5EF4-FFF2-40B4-BE49-F238E27FC236}">
                    <a16:creationId xmlns:a16="http://schemas.microsoft.com/office/drawing/2014/main" id="{E7BBBBC8-08B2-4BC4-A1D8-CC625D78FBEF}"/>
                  </a:ext>
                </a:extLst>
              </p:cNvPr>
              <p:cNvSpPr txBox="1"/>
              <p:nvPr/>
            </p:nvSpPr>
            <p:spPr>
              <a:xfrm>
                <a:off x="5306865" y="5451739"/>
                <a:ext cx="3094789" cy="1120051"/>
              </a:xfrm>
              <a:prstGeom prst="rect">
                <a:avLst/>
              </a:prstGeom>
              <a:noFill/>
            </p:spPr>
            <p:txBody>
              <a:bodyPr wrap="square" lIns="175761" tIns="140609" rIns="175761" bIns="140609" rtlCol="0">
                <a:spAutoFit/>
              </a:bodyPr>
              <a:lstStyle/>
              <a:p>
                <a:pPr defTabSz="896354">
                  <a:lnSpc>
                    <a:spcPct val="90000"/>
                  </a:lnSpc>
                  <a:spcBef>
                    <a:spcPts val="288"/>
                  </a:spcBef>
                </a:pPr>
                <a:r>
                  <a:rPr lang="en-US" sz="2400" b="1" dirty="0">
                    <a:solidFill>
                      <a:srgbClr val="0072C6"/>
                    </a:solidFill>
                    <a:latin typeface="Segoe UI Light"/>
                  </a:rPr>
                  <a:t>Configuration Server</a:t>
                </a:r>
              </a:p>
              <a:p>
                <a:pPr defTabSz="896354">
                  <a:lnSpc>
                    <a:spcPct val="90000"/>
                  </a:lnSpc>
                  <a:spcBef>
                    <a:spcPts val="288"/>
                  </a:spcBef>
                </a:pPr>
                <a:r>
                  <a:rPr lang="en-US" sz="1600" dirty="0">
                    <a:gradFill>
                      <a:gsLst>
                        <a:gs pos="2917">
                          <a:srgbClr val="505050"/>
                        </a:gs>
                        <a:gs pos="30000">
                          <a:srgbClr val="505050"/>
                        </a:gs>
                      </a:gsLst>
                      <a:lin ang="5400000" scaled="0"/>
                    </a:gradFill>
                    <a:latin typeface="Segoe UI"/>
                  </a:rPr>
                  <a:t>Used for centralized management</a:t>
                </a:r>
              </a:p>
            </p:txBody>
          </p:sp>
          <p:pic>
            <p:nvPicPr>
              <p:cNvPr id="122" name="Picture 121">
                <a:extLst>
                  <a:ext uri="{FF2B5EF4-FFF2-40B4-BE49-F238E27FC236}">
                    <a16:creationId xmlns:a16="http://schemas.microsoft.com/office/drawing/2014/main" id="{F2FCCA39-3754-4D00-B0B2-7656695A6453}"/>
                  </a:ext>
                </a:extLst>
              </p:cNvPr>
              <p:cNvPicPr>
                <a:picLocks noChangeAspect="1"/>
              </p:cNvPicPr>
              <p:nvPr/>
            </p:nvPicPr>
            <p:blipFill>
              <a:blip r:embed="rId9"/>
              <a:stretch>
                <a:fillRect/>
              </a:stretch>
            </p:blipFill>
            <p:spPr>
              <a:xfrm>
                <a:off x="1531056" y="5576911"/>
                <a:ext cx="435738" cy="643065"/>
              </a:xfrm>
              <a:prstGeom prst="rect">
                <a:avLst/>
              </a:prstGeom>
            </p:spPr>
          </p:pic>
          <p:pic>
            <p:nvPicPr>
              <p:cNvPr id="123" name="Picture 122">
                <a:extLst>
                  <a:ext uri="{FF2B5EF4-FFF2-40B4-BE49-F238E27FC236}">
                    <a16:creationId xmlns:a16="http://schemas.microsoft.com/office/drawing/2014/main" id="{20535ED1-3A76-4A62-B266-B0F32E2B1B57}"/>
                  </a:ext>
                </a:extLst>
              </p:cNvPr>
              <p:cNvPicPr>
                <a:picLocks noChangeAspect="1"/>
              </p:cNvPicPr>
              <p:nvPr/>
            </p:nvPicPr>
            <p:blipFill>
              <a:blip r:embed="rId10"/>
              <a:stretch>
                <a:fillRect/>
              </a:stretch>
            </p:blipFill>
            <p:spPr>
              <a:xfrm>
                <a:off x="4919512" y="5613917"/>
                <a:ext cx="435738" cy="643065"/>
              </a:xfrm>
              <a:prstGeom prst="rect">
                <a:avLst/>
              </a:prstGeom>
            </p:spPr>
          </p:pic>
        </p:grpSp>
      </p:grpSp>
      <p:grpSp>
        <p:nvGrpSpPr>
          <p:cNvPr id="127" name="Group 126">
            <a:extLst>
              <a:ext uri="{FF2B5EF4-FFF2-40B4-BE49-F238E27FC236}">
                <a16:creationId xmlns:a16="http://schemas.microsoft.com/office/drawing/2014/main" id="{7162A5BF-CE29-48FF-B3C3-66135364DA08}"/>
              </a:ext>
            </a:extLst>
          </p:cNvPr>
          <p:cNvGrpSpPr/>
          <p:nvPr/>
        </p:nvGrpSpPr>
        <p:grpSpPr>
          <a:xfrm>
            <a:off x="785167" y="1917485"/>
            <a:ext cx="408349" cy="823827"/>
            <a:chOff x="731837" y="2481571"/>
            <a:chExt cx="416537" cy="840346"/>
          </a:xfrm>
        </p:grpSpPr>
        <p:pic>
          <p:nvPicPr>
            <p:cNvPr id="128" name="Picture 127">
              <a:extLst>
                <a:ext uri="{FF2B5EF4-FFF2-40B4-BE49-F238E27FC236}">
                  <a16:creationId xmlns:a16="http://schemas.microsoft.com/office/drawing/2014/main" id="{B7949612-4A76-4838-9144-10070D9DCA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5551" y="2910378"/>
              <a:ext cx="412823" cy="411539"/>
            </a:xfrm>
            <a:prstGeom prst="rect">
              <a:avLst/>
            </a:prstGeom>
          </p:spPr>
        </p:pic>
        <p:pic>
          <p:nvPicPr>
            <p:cNvPr id="129" name="Picture 128">
              <a:extLst>
                <a:ext uri="{FF2B5EF4-FFF2-40B4-BE49-F238E27FC236}">
                  <a16:creationId xmlns:a16="http://schemas.microsoft.com/office/drawing/2014/main" id="{73172CA5-B1BB-43E9-84F1-CE0A10B93C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1837" y="2481571"/>
              <a:ext cx="398674" cy="414346"/>
            </a:xfrm>
            <a:prstGeom prst="rect">
              <a:avLst/>
            </a:prstGeom>
          </p:spPr>
        </p:pic>
      </p:grpSp>
      <p:grpSp>
        <p:nvGrpSpPr>
          <p:cNvPr id="143" name="Group 142">
            <a:extLst>
              <a:ext uri="{FF2B5EF4-FFF2-40B4-BE49-F238E27FC236}">
                <a16:creationId xmlns:a16="http://schemas.microsoft.com/office/drawing/2014/main" id="{B97DF52D-5A89-42F4-8E9B-8FDD3214B367}"/>
              </a:ext>
            </a:extLst>
          </p:cNvPr>
          <p:cNvGrpSpPr/>
          <p:nvPr/>
        </p:nvGrpSpPr>
        <p:grpSpPr>
          <a:xfrm>
            <a:off x="4800260" y="2392327"/>
            <a:ext cx="3151055" cy="3101893"/>
            <a:chOff x="4827441" y="2686226"/>
            <a:chExt cx="3214240" cy="3164093"/>
          </a:xfrm>
        </p:grpSpPr>
        <p:grpSp>
          <p:nvGrpSpPr>
            <p:cNvPr id="110" name="Group 109">
              <a:extLst>
                <a:ext uri="{FF2B5EF4-FFF2-40B4-BE49-F238E27FC236}">
                  <a16:creationId xmlns:a16="http://schemas.microsoft.com/office/drawing/2014/main" id="{88051843-6719-4584-8CA2-1760EC5630E4}"/>
                </a:ext>
              </a:extLst>
            </p:cNvPr>
            <p:cNvGrpSpPr/>
            <p:nvPr/>
          </p:nvGrpSpPr>
          <p:grpSpPr>
            <a:xfrm>
              <a:off x="5508510" y="2686226"/>
              <a:ext cx="1581178" cy="1089728"/>
              <a:chOff x="4413198" y="2108497"/>
              <a:chExt cx="1581178" cy="1089728"/>
            </a:xfrm>
          </p:grpSpPr>
          <p:pic>
            <p:nvPicPr>
              <p:cNvPr id="111" name="Picture 110">
                <a:extLst>
                  <a:ext uri="{FF2B5EF4-FFF2-40B4-BE49-F238E27FC236}">
                    <a16:creationId xmlns:a16="http://schemas.microsoft.com/office/drawing/2014/main" id="{3D061FDF-FEAD-4CB3-B29D-3E8C72187603}"/>
                  </a:ext>
                </a:extLst>
              </p:cNvPr>
              <p:cNvPicPr>
                <a:picLocks noChangeAspect="1"/>
              </p:cNvPicPr>
              <p:nvPr/>
            </p:nvPicPr>
            <p:blipFill>
              <a:blip r:embed="rId13"/>
              <a:stretch>
                <a:fillRect/>
              </a:stretch>
            </p:blipFill>
            <p:spPr>
              <a:xfrm>
                <a:off x="4413198" y="2108497"/>
                <a:ext cx="1581178" cy="1050845"/>
              </a:xfrm>
              <a:prstGeom prst="rect">
                <a:avLst/>
              </a:prstGeom>
            </p:spPr>
          </p:pic>
          <p:sp>
            <p:nvSpPr>
              <p:cNvPr id="112" name="TextBox 111">
                <a:extLst>
                  <a:ext uri="{FF2B5EF4-FFF2-40B4-BE49-F238E27FC236}">
                    <a16:creationId xmlns:a16="http://schemas.microsoft.com/office/drawing/2014/main" id="{5E5615AE-123A-45E8-9072-E065CDF7630D}"/>
                  </a:ext>
                </a:extLst>
              </p:cNvPr>
              <p:cNvSpPr txBox="1"/>
              <p:nvPr/>
            </p:nvSpPr>
            <p:spPr>
              <a:xfrm>
                <a:off x="4488287" y="2631569"/>
                <a:ext cx="1431001" cy="566656"/>
              </a:xfrm>
              <a:prstGeom prst="rect">
                <a:avLst/>
              </a:prstGeom>
              <a:noFill/>
            </p:spPr>
            <p:txBody>
              <a:bodyPr wrap="square" lIns="175761" tIns="140609" rIns="175761" bIns="140609" rtlCol="0">
                <a:spAutoFit/>
              </a:bodyPr>
              <a:lstStyle/>
              <a:p>
                <a:pPr algn="ctr" defTabSz="896354">
                  <a:lnSpc>
                    <a:spcPct val="90000"/>
                  </a:lnSpc>
                  <a:spcBef>
                    <a:spcPct val="0"/>
                  </a:spcBef>
                  <a:defRPr/>
                </a:pPr>
                <a:r>
                  <a:rPr lang="en-US" sz="980" b="1" dirty="0">
                    <a:solidFill>
                      <a:srgbClr val="000000"/>
                    </a:solidFill>
                    <a:latin typeface="Segoe UI"/>
                    <a:ea typeface="Segoe UI" panose="020B0502040204020203" pitchFamily="34" charset="0"/>
                    <a:cs typeface="Segoe UI" panose="020B0502040204020203" pitchFamily="34" charset="0"/>
                  </a:rPr>
                  <a:t>Azure Site Recovery</a:t>
                </a:r>
              </a:p>
            </p:txBody>
          </p:sp>
          <p:pic>
            <p:nvPicPr>
              <p:cNvPr id="113" name="Picture 112">
                <a:extLst>
                  <a:ext uri="{FF2B5EF4-FFF2-40B4-BE49-F238E27FC236}">
                    <a16:creationId xmlns:a16="http://schemas.microsoft.com/office/drawing/2014/main" id="{5C710670-F4BB-4736-A6DC-2509EB0A30AE}"/>
                  </a:ext>
                </a:extLst>
              </p:cNvPr>
              <p:cNvPicPr>
                <a:picLocks noChangeAspect="1"/>
              </p:cNvPicPr>
              <p:nvPr/>
            </p:nvPicPr>
            <p:blipFill>
              <a:blip r:embed="rId14"/>
              <a:stretch>
                <a:fillRect/>
              </a:stretch>
            </p:blipFill>
            <p:spPr>
              <a:xfrm>
                <a:off x="4937975" y="2219240"/>
                <a:ext cx="535697" cy="533109"/>
              </a:xfrm>
              <a:prstGeom prst="rect">
                <a:avLst/>
              </a:prstGeom>
            </p:spPr>
          </p:pic>
        </p:grpSp>
        <p:sp>
          <p:nvSpPr>
            <p:cNvPr id="130" name="TextBox 129">
              <a:extLst>
                <a:ext uri="{FF2B5EF4-FFF2-40B4-BE49-F238E27FC236}">
                  <a16:creationId xmlns:a16="http://schemas.microsoft.com/office/drawing/2014/main" id="{1DF14D0D-0D0B-458B-996A-86EE13B1AD56}"/>
                </a:ext>
              </a:extLst>
            </p:cNvPr>
            <p:cNvSpPr txBox="1"/>
            <p:nvPr/>
          </p:nvSpPr>
          <p:spPr>
            <a:xfrm>
              <a:off x="4827441" y="4160558"/>
              <a:ext cx="3214240" cy="1689761"/>
            </a:xfrm>
            <a:prstGeom prst="rect">
              <a:avLst/>
            </a:prstGeom>
            <a:noFill/>
          </p:spPr>
          <p:txBody>
            <a:bodyPr wrap="square" lIns="0" tIns="0" rIns="0" bIns="0" rtlCol="0">
              <a:spAutoFit/>
            </a:bodyPr>
            <a:lstStyle/>
            <a:p>
              <a:pPr algn="ctr" defTabSz="914034">
                <a:lnSpc>
                  <a:spcPct val="90000"/>
                </a:lnSpc>
                <a:defRPr/>
              </a:pPr>
              <a:r>
                <a:rPr lang="en-US" sz="2800" kern="0" spc="-51" dirty="0">
                  <a:solidFill>
                    <a:srgbClr val="505050"/>
                  </a:solidFill>
                  <a:latin typeface="Segoe UI"/>
                </a:rPr>
                <a:t>Data Channel</a:t>
              </a:r>
            </a:p>
            <a:p>
              <a:pPr algn="ctr" defTabSz="914034">
                <a:lnSpc>
                  <a:spcPct val="90000"/>
                </a:lnSpc>
                <a:defRPr/>
              </a:pPr>
              <a:endParaRPr lang="en-US" sz="1961" kern="0" spc="-51" dirty="0">
                <a:solidFill>
                  <a:srgbClr val="505050"/>
                </a:solidFill>
                <a:latin typeface="Segoe UI"/>
              </a:endParaRPr>
            </a:p>
            <a:p>
              <a:pPr algn="ctr" defTabSz="914034">
                <a:lnSpc>
                  <a:spcPct val="90000"/>
                </a:lnSpc>
                <a:defRPr/>
              </a:pPr>
              <a:r>
                <a:rPr lang="en-US" sz="2400" i="1" kern="0" spc="-51" dirty="0">
                  <a:solidFill>
                    <a:srgbClr val="505050"/>
                  </a:solidFill>
                  <a:latin typeface="Segoe UI"/>
                </a:rPr>
                <a:t>Public Internet or ExpressRoute with Public Peering</a:t>
              </a:r>
              <a:endParaRPr lang="en-US" sz="2400" i="1" kern="0" spc="-51" baseline="-25000" dirty="0">
                <a:solidFill>
                  <a:srgbClr val="505050"/>
                </a:solidFill>
                <a:latin typeface="Segoe UI"/>
              </a:endParaRPr>
            </a:p>
          </p:txBody>
        </p:sp>
        <p:grpSp>
          <p:nvGrpSpPr>
            <p:cNvPr id="131" name="Group 130">
              <a:extLst>
                <a:ext uri="{FF2B5EF4-FFF2-40B4-BE49-F238E27FC236}">
                  <a16:creationId xmlns:a16="http://schemas.microsoft.com/office/drawing/2014/main" id="{2B05BE0A-6FC6-416A-B1D6-A025038B4B4D}"/>
                </a:ext>
              </a:extLst>
            </p:cNvPr>
            <p:cNvGrpSpPr/>
            <p:nvPr/>
          </p:nvGrpSpPr>
          <p:grpSpPr>
            <a:xfrm>
              <a:off x="4861364" y="3573462"/>
              <a:ext cx="2728473" cy="544765"/>
              <a:chOff x="4861364" y="3573462"/>
              <a:chExt cx="2728473" cy="544765"/>
            </a:xfrm>
          </p:grpSpPr>
          <p:cxnSp>
            <p:nvCxnSpPr>
              <p:cNvPr id="132" name="Straight Arrow Connector 131">
                <a:extLst>
                  <a:ext uri="{FF2B5EF4-FFF2-40B4-BE49-F238E27FC236}">
                    <a16:creationId xmlns:a16="http://schemas.microsoft.com/office/drawing/2014/main" id="{FB0ADFF9-28E4-4BC7-98BD-775F9DF57EDD}"/>
                  </a:ext>
                </a:extLst>
              </p:cNvPr>
              <p:cNvCxnSpPr/>
              <p:nvPr/>
            </p:nvCxnSpPr>
            <p:spPr>
              <a:xfrm>
                <a:off x="5075237" y="4030662"/>
                <a:ext cx="2514600" cy="0"/>
              </a:xfrm>
              <a:prstGeom prst="straightConnector1">
                <a:avLst/>
              </a:prstGeom>
              <a:noFill/>
              <a:ln w="57150" cap="flat" cmpd="sng" algn="ctr">
                <a:solidFill>
                  <a:srgbClr val="0078D7"/>
                </a:solidFill>
                <a:prstDash val="solid"/>
                <a:round/>
                <a:headEnd type="none" w="med" len="med"/>
                <a:tailEnd type="arrow" w="med" len="med"/>
              </a:ln>
              <a:effectLst/>
            </p:spPr>
          </p:cxnSp>
          <p:sp>
            <p:nvSpPr>
              <p:cNvPr id="133" name="TextBox 132">
                <a:extLst>
                  <a:ext uri="{FF2B5EF4-FFF2-40B4-BE49-F238E27FC236}">
                    <a16:creationId xmlns:a16="http://schemas.microsoft.com/office/drawing/2014/main" id="{7619E431-9ADA-47AE-A3E4-C915F5E32FA3}"/>
                  </a:ext>
                </a:extLst>
              </p:cNvPr>
              <p:cNvSpPr txBox="1"/>
              <p:nvPr/>
            </p:nvSpPr>
            <p:spPr>
              <a:xfrm>
                <a:off x="4861364" y="3573462"/>
                <a:ext cx="2153235" cy="544765"/>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i="1" kern="0" dirty="0">
                    <a:gradFill>
                      <a:gsLst>
                        <a:gs pos="2917">
                          <a:srgbClr val="505050"/>
                        </a:gs>
                        <a:gs pos="30000">
                          <a:srgbClr val="505050"/>
                        </a:gs>
                      </a:gsLst>
                      <a:lin ang="5400000" scaled="0"/>
                    </a:gradFill>
                    <a:latin typeface="Segoe UI"/>
                  </a:rPr>
                  <a:t>443 (HTTPS)</a:t>
                </a:r>
              </a:p>
            </p:txBody>
          </p:sp>
        </p:grpSp>
      </p:grpSp>
      <p:grpSp>
        <p:nvGrpSpPr>
          <p:cNvPr id="134" name="Group 133">
            <a:extLst>
              <a:ext uri="{FF2B5EF4-FFF2-40B4-BE49-F238E27FC236}">
                <a16:creationId xmlns:a16="http://schemas.microsoft.com/office/drawing/2014/main" id="{8E171698-3DEB-4EF7-B210-8D4503635186}"/>
              </a:ext>
            </a:extLst>
          </p:cNvPr>
          <p:cNvGrpSpPr/>
          <p:nvPr/>
        </p:nvGrpSpPr>
        <p:grpSpPr>
          <a:xfrm>
            <a:off x="2068056" y="1542326"/>
            <a:ext cx="1909671" cy="1791092"/>
            <a:chOff x="2040451" y="1819180"/>
            <a:chExt cx="1947964" cy="1827007"/>
          </a:xfrm>
        </p:grpSpPr>
        <p:grpSp>
          <p:nvGrpSpPr>
            <p:cNvPr id="135" name="Group 134">
              <a:extLst>
                <a:ext uri="{FF2B5EF4-FFF2-40B4-BE49-F238E27FC236}">
                  <a16:creationId xmlns:a16="http://schemas.microsoft.com/office/drawing/2014/main" id="{2B1CAA3E-35A4-4F51-B634-741ADDFD61EE}"/>
                </a:ext>
              </a:extLst>
            </p:cNvPr>
            <p:cNvGrpSpPr/>
            <p:nvPr/>
          </p:nvGrpSpPr>
          <p:grpSpPr>
            <a:xfrm>
              <a:off x="2040451" y="1819180"/>
              <a:ext cx="1238660" cy="461665"/>
              <a:chOff x="4861364" y="3573462"/>
              <a:chExt cx="2153235" cy="461665"/>
            </a:xfrm>
          </p:grpSpPr>
          <p:cxnSp>
            <p:nvCxnSpPr>
              <p:cNvPr id="139" name="Straight Arrow Connector 138">
                <a:extLst>
                  <a:ext uri="{FF2B5EF4-FFF2-40B4-BE49-F238E27FC236}">
                    <a16:creationId xmlns:a16="http://schemas.microsoft.com/office/drawing/2014/main" id="{3C4B0CD4-74C0-42D4-9B4A-E5466DBA0920}"/>
                  </a:ext>
                </a:extLst>
              </p:cNvPr>
              <p:cNvCxnSpPr>
                <a:cxnSpLocks/>
              </p:cNvCxnSpPr>
              <p:nvPr/>
            </p:nvCxnSpPr>
            <p:spPr>
              <a:xfrm>
                <a:off x="5075238" y="4030662"/>
                <a:ext cx="1939361" cy="4465"/>
              </a:xfrm>
              <a:prstGeom prst="straightConnector1">
                <a:avLst/>
              </a:prstGeom>
              <a:noFill/>
              <a:ln w="57150" cap="flat" cmpd="sng" algn="ctr">
                <a:solidFill>
                  <a:srgbClr val="0078D7"/>
                </a:solidFill>
                <a:prstDash val="solid"/>
                <a:round/>
                <a:headEnd type="none" w="med" len="med"/>
                <a:tailEnd type="arrow" w="med" len="med"/>
              </a:ln>
              <a:effectLst/>
            </p:spPr>
          </p:cxnSp>
          <p:sp>
            <p:nvSpPr>
              <p:cNvPr id="140" name="TextBox 139">
                <a:extLst>
                  <a:ext uri="{FF2B5EF4-FFF2-40B4-BE49-F238E27FC236}">
                    <a16:creationId xmlns:a16="http://schemas.microsoft.com/office/drawing/2014/main" id="{958AB9FC-CCAB-4008-826B-2287B01FF8B3}"/>
                  </a:ext>
                </a:extLst>
              </p:cNvPr>
              <p:cNvSpPr txBox="1"/>
              <p:nvPr/>
            </p:nvSpPr>
            <p:spPr>
              <a:xfrm>
                <a:off x="4861364" y="3573462"/>
                <a:ext cx="2153235" cy="461665"/>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176" i="1" kern="0" dirty="0">
                    <a:gradFill>
                      <a:gsLst>
                        <a:gs pos="2917">
                          <a:srgbClr val="505050"/>
                        </a:gs>
                        <a:gs pos="30000">
                          <a:srgbClr val="505050"/>
                        </a:gs>
                      </a:gsLst>
                      <a:lin ang="5400000" scaled="0"/>
                    </a:gradFill>
                    <a:latin typeface="Segoe UI"/>
                  </a:rPr>
                  <a:t>443 (HTTPS)</a:t>
                </a:r>
              </a:p>
            </p:txBody>
          </p:sp>
        </p:grpSp>
        <p:grpSp>
          <p:nvGrpSpPr>
            <p:cNvPr id="136" name="Group 135">
              <a:extLst>
                <a:ext uri="{FF2B5EF4-FFF2-40B4-BE49-F238E27FC236}">
                  <a16:creationId xmlns:a16="http://schemas.microsoft.com/office/drawing/2014/main" id="{46A7721B-1707-423D-9134-EFB0866B187D}"/>
                </a:ext>
              </a:extLst>
            </p:cNvPr>
            <p:cNvGrpSpPr/>
            <p:nvPr/>
          </p:nvGrpSpPr>
          <p:grpSpPr>
            <a:xfrm>
              <a:off x="2715626" y="3184522"/>
              <a:ext cx="1272789" cy="461665"/>
              <a:chOff x="4634054" y="4027187"/>
              <a:chExt cx="3230854" cy="461665"/>
            </a:xfrm>
          </p:grpSpPr>
          <p:cxnSp>
            <p:nvCxnSpPr>
              <p:cNvPr id="137" name="Straight Arrow Connector 136">
                <a:extLst>
                  <a:ext uri="{FF2B5EF4-FFF2-40B4-BE49-F238E27FC236}">
                    <a16:creationId xmlns:a16="http://schemas.microsoft.com/office/drawing/2014/main" id="{5A8FC15C-7968-4436-AF78-9732B667622A}"/>
                  </a:ext>
                </a:extLst>
              </p:cNvPr>
              <p:cNvCxnSpPr>
                <a:cxnSpLocks/>
              </p:cNvCxnSpPr>
              <p:nvPr/>
            </p:nvCxnSpPr>
            <p:spPr>
              <a:xfrm>
                <a:off x="5075238" y="4030662"/>
                <a:ext cx="1939361" cy="4465"/>
              </a:xfrm>
              <a:prstGeom prst="straightConnector1">
                <a:avLst/>
              </a:prstGeom>
              <a:noFill/>
              <a:ln w="57150" cap="flat" cmpd="sng" algn="ctr">
                <a:solidFill>
                  <a:srgbClr val="0078D7"/>
                </a:solidFill>
                <a:prstDash val="solid"/>
                <a:round/>
                <a:headEnd type="none" w="med" len="med"/>
                <a:tailEnd type="arrow" w="med" len="med"/>
              </a:ln>
              <a:effectLst/>
            </p:spPr>
          </p:cxnSp>
          <p:sp>
            <p:nvSpPr>
              <p:cNvPr id="138" name="TextBox 137">
                <a:extLst>
                  <a:ext uri="{FF2B5EF4-FFF2-40B4-BE49-F238E27FC236}">
                    <a16:creationId xmlns:a16="http://schemas.microsoft.com/office/drawing/2014/main" id="{5436B6A2-C255-4008-AC00-3B606D36B409}"/>
                  </a:ext>
                </a:extLst>
              </p:cNvPr>
              <p:cNvSpPr txBox="1"/>
              <p:nvPr/>
            </p:nvSpPr>
            <p:spPr>
              <a:xfrm>
                <a:off x="4634054" y="4027187"/>
                <a:ext cx="3230854" cy="461665"/>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176" i="1" kern="0" dirty="0">
                    <a:gradFill>
                      <a:gsLst>
                        <a:gs pos="2917">
                          <a:srgbClr val="505050"/>
                        </a:gs>
                        <a:gs pos="30000">
                          <a:srgbClr val="505050"/>
                        </a:gs>
                      </a:gsLst>
                      <a:lin ang="5400000" scaled="0"/>
                    </a:gradFill>
                    <a:latin typeface="Segoe UI"/>
                  </a:rPr>
                  <a:t>9443 (HTTPS)</a:t>
                </a:r>
              </a:p>
            </p:txBody>
          </p:sp>
        </p:grpSp>
      </p:grpSp>
      <p:sp>
        <p:nvSpPr>
          <p:cNvPr id="141" name="Rectangle 140">
            <a:extLst>
              <a:ext uri="{FF2B5EF4-FFF2-40B4-BE49-F238E27FC236}">
                <a16:creationId xmlns:a16="http://schemas.microsoft.com/office/drawing/2014/main" id="{8CEA377F-CD1B-494F-8742-7169F8247A38}"/>
              </a:ext>
            </a:extLst>
          </p:cNvPr>
          <p:cNvSpPr/>
          <p:nvPr/>
        </p:nvSpPr>
        <p:spPr>
          <a:xfrm>
            <a:off x="495676" y="6415562"/>
            <a:ext cx="11543462" cy="633625"/>
          </a:xfrm>
          <a:prstGeom prst="rect">
            <a:avLst/>
          </a:prstGeom>
        </p:spPr>
        <p:txBody>
          <a:bodyPr wrap="square">
            <a:spAutoFit/>
          </a:bodyPr>
          <a:lstStyle/>
          <a:p>
            <a:r>
              <a:rPr lang="en-US" sz="1176" b="1" dirty="0">
                <a:solidFill>
                  <a:srgbClr val="505050"/>
                </a:solidFill>
                <a:latin typeface="Segoe UI"/>
              </a:rPr>
              <a:t>Documentation: </a:t>
            </a:r>
            <a:r>
              <a:rPr lang="en-US" sz="1176" dirty="0">
                <a:solidFill>
                  <a:srgbClr val="505050"/>
                </a:solidFill>
                <a:latin typeface="Segoe UI"/>
                <a:hlinkClick r:id="rId15"/>
              </a:rPr>
              <a:t>http://aka.ms/asr_vmware</a:t>
            </a:r>
            <a:endParaRPr lang="en-US" sz="1176" dirty="0">
              <a:solidFill>
                <a:srgbClr val="505050"/>
              </a:solidFill>
              <a:latin typeface="Segoe UI"/>
            </a:endParaRPr>
          </a:p>
          <a:p>
            <a:r>
              <a:rPr lang="en-US" sz="1176" b="1" dirty="0">
                <a:solidFill>
                  <a:srgbClr val="505050"/>
                </a:solidFill>
                <a:latin typeface="Segoe UI"/>
              </a:rPr>
              <a:t>Videos:</a:t>
            </a:r>
            <a:r>
              <a:rPr lang="en-US" sz="1176" dirty="0">
                <a:solidFill>
                  <a:srgbClr val="505050"/>
                </a:solidFill>
                <a:latin typeface="Segoe UI"/>
              </a:rPr>
              <a:t> </a:t>
            </a:r>
            <a:r>
              <a:rPr lang="en-US" sz="1176" dirty="0">
                <a:solidFill>
                  <a:srgbClr val="505050"/>
                </a:solidFill>
                <a:latin typeface="Segoe UI"/>
                <a:hlinkClick r:id="rId16"/>
              </a:rPr>
              <a:t>https://aka.ms/asr_videos</a:t>
            </a:r>
            <a:endParaRPr lang="en-US" sz="1176" dirty="0">
              <a:solidFill>
                <a:srgbClr val="505050"/>
              </a:solidFill>
              <a:latin typeface="Segoe UI"/>
            </a:endParaRPr>
          </a:p>
          <a:p>
            <a:endParaRPr lang="en-US" sz="1176" dirty="0">
              <a:solidFill>
                <a:srgbClr val="505050"/>
              </a:solidFill>
              <a:latin typeface="Segoe UI"/>
            </a:endParaRPr>
          </a:p>
        </p:txBody>
      </p:sp>
      <p:sp>
        <p:nvSpPr>
          <p:cNvPr id="142" name="Title 1">
            <a:extLst>
              <a:ext uri="{FF2B5EF4-FFF2-40B4-BE49-F238E27FC236}">
                <a16:creationId xmlns:a16="http://schemas.microsoft.com/office/drawing/2014/main" id="{D34478AD-5E54-4924-A0F2-F444B66E2832}"/>
              </a:ext>
            </a:extLst>
          </p:cNvPr>
          <p:cNvSpPr>
            <a:spLocks noGrp="1"/>
          </p:cNvSpPr>
          <p:nvPr>
            <p:ph type="title"/>
          </p:nvPr>
        </p:nvSpPr>
        <p:spPr>
          <a:xfrm>
            <a:off x="269241" y="289957"/>
            <a:ext cx="11655840" cy="899537"/>
          </a:xfrm>
        </p:spPr>
        <p:txBody>
          <a:bodyPr/>
          <a:lstStyle/>
          <a:p>
            <a:r>
              <a:rPr lang="en-US" dirty="0"/>
              <a:t>Disaster Recovery for VMware</a:t>
            </a:r>
          </a:p>
        </p:txBody>
      </p:sp>
      <p:sp>
        <p:nvSpPr>
          <p:cNvPr id="147" name="Freeform 386">
            <a:extLst>
              <a:ext uri="{FF2B5EF4-FFF2-40B4-BE49-F238E27FC236}">
                <a16:creationId xmlns:a16="http://schemas.microsoft.com/office/drawing/2014/main" id="{955EF57F-BA20-4161-A407-280C8BB410E5}"/>
              </a:ext>
            </a:extLst>
          </p:cNvPr>
          <p:cNvSpPr>
            <a:spLocks/>
          </p:cNvSpPr>
          <p:nvPr/>
        </p:nvSpPr>
        <p:spPr bwMode="auto">
          <a:xfrm>
            <a:off x="343941" y="6415561"/>
            <a:ext cx="151735" cy="329622"/>
          </a:xfrm>
          <a:custGeom>
            <a:avLst/>
            <a:gdLst>
              <a:gd name="T0" fmla="*/ 58 w 58"/>
              <a:gd name="T1" fmla="*/ 120 h 120"/>
              <a:gd name="T2" fmla="*/ 28 w 58"/>
              <a:gd name="T3" fmla="*/ 101 h 120"/>
              <a:gd name="T4" fmla="*/ 0 w 58"/>
              <a:gd name="T5" fmla="*/ 120 h 120"/>
              <a:gd name="T6" fmla="*/ 0 w 58"/>
              <a:gd name="T7" fmla="*/ 0 h 120"/>
              <a:gd name="T8" fmla="*/ 58 w 58"/>
              <a:gd name="T9" fmla="*/ 0 h 120"/>
              <a:gd name="T10" fmla="*/ 58 w 58"/>
              <a:gd name="T11" fmla="*/ 120 h 120"/>
            </a:gdLst>
            <a:ahLst/>
            <a:cxnLst>
              <a:cxn ang="0">
                <a:pos x="T0" y="T1"/>
              </a:cxn>
              <a:cxn ang="0">
                <a:pos x="T2" y="T3"/>
              </a:cxn>
              <a:cxn ang="0">
                <a:pos x="T4" y="T5"/>
              </a:cxn>
              <a:cxn ang="0">
                <a:pos x="T6" y="T7"/>
              </a:cxn>
              <a:cxn ang="0">
                <a:pos x="T8" y="T9"/>
              </a:cxn>
              <a:cxn ang="0">
                <a:pos x="T10" y="T11"/>
              </a:cxn>
            </a:cxnLst>
            <a:rect l="0" t="0" r="r" b="b"/>
            <a:pathLst>
              <a:path w="58" h="120">
                <a:moveTo>
                  <a:pt x="58" y="120"/>
                </a:moveTo>
                <a:lnTo>
                  <a:pt x="28" y="101"/>
                </a:lnTo>
                <a:lnTo>
                  <a:pt x="0" y="120"/>
                </a:lnTo>
                <a:lnTo>
                  <a:pt x="0" y="0"/>
                </a:lnTo>
                <a:lnTo>
                  <a:pt x="58" y="0"/>
                </a:lnTo>
                <a:lnTo>
                  <a:pt x="58" y="120"/>
                </a:lnTo>
                <a:close/>
              </a:path>
            </a:pathLst>
          </a:custGeom>
          <a:solidFill>
            <a:schemeClr val="accent2"/>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pic>
        <p:nvPicPr>
          <p:cNvPr id="52" name="Picture 51">
            <a:extLst>
              <a:ext uri="{FF2B5EF4-FFF2-40B4-BE49-F238E27FC236}">
                <a16:creationId xmlns:a16="http://schemas.microsoft.com/office/drawing/2014/main" id="{6747CA43-8FA3-4C67-A091-98CF8E867FE0}"/>
              </a:ext>
            </a:extLst>
          </p:cNvPr>
          <p:cNvPicPr>
            <a:picLocks noChangeAspect="1"/>
          </p:cNvPicPr>
          <p:nvPr/>
        </p:nvPicPr>
        <p:blipFill>
          <a:blip r:embed="rId17">
            <a:biLevel thresh="25000"/>
          </a:blip>
          <a:stretch>
            <a:fillRect/>
          </a:stretch>
        </p:blipFill>
        <p:spPr>
          <a:xfrm>
            <a:off x="8361690" y="3031996"/>
            <a:ext cx="2952526" cy="764182"/>
          </a:xfrm>
          <a:prstGeom prst="rect">
            <a:avLst/>
          </a:prstGeom>
        </p:spPr>
      </p:pic>
      <p:grpSp>
        <p:nvGrpSpPr>
          <p:cNvPr id="2" name="Group 1"/>
          <p:cNvGrpSpPr/>
          <p:nvPr/>
        </p:nvGrpSpPr>
        <p:grpSpPr>
          <a:xfrm>
            <a:off x="7818578" y="5595064"/>
            <a:ext cx="2786047" cy="1107996"/>
            <a:chOff x="7818578" y="5595064"/>
            <a:chExt cx="2786047" cy="1107996"/>
          </a:xfrm>
        </p:grpSpPr>
        <p:sp>
          <p:nvSpPr>
            <p:cNvPr id="125" name="TextBox 124">
              <a:extLst>
                <a:ext uri="{FF2B5EF4-FFF2-40B4-BE49-F238E27FC236}">
                  <a16:creationId xmlns:a16="http://schemas.microsoft.com/office/drawing/2014/main" id="{FD85EC81-222E-4C15-98E4-F97FF2660560}"/>
                </a:ext>
              </a:extLst>
            </p:cNvPr>
            <p:cNvSpPr txBox="1"/>
            <p:nvPr/>
          </p:nvSpPr>
          <p:spPr>
            <a:xfrm>
              <a:off x="8489846" y="5595064"/>
              <a:ext cx="2114779" cy="1107996"/>
            </a:xfrm>
            <a:prstGeom prst="rect">
              <a:avLst/>
            </a:prstGeom>
            <a:noFill/>
          </p:spPr>
          <p:txBody>
            <a:bodyPr wrap="square" lIns="0" tIns="0" rIns="0" bIns="0" rtlCol="0">
              <a:spAutoFit/>
            </a:bodyPr>
            <a:lstStyle/>
            <a:p>
              <a:pPr defTabSz="914034">
                <a:lnSpc>
                  <a:spcPct val="90000"/>
                </a:lnSpc>
              </a:pPr>
              <a:r>
                <a:rPr lang="en-US" sz="2400" b="1" dirty="0">
                  <a:solidFill>
                    <a:srgbClr val="0072C6"/>
                  </a:solidFill>
                  <a:latin typeface="Segoe UI Light"/>
                </a:rPr>
                <a:t>Mobility Service </a:t>
              </a:r>
              <a:r>
                <a:rPr lang="en-US" b="1" spc="-51" dirty="0">
                  <a:solidFill>
                    <a:srgbClr val="505050"/>
                  </a:solidFill>
                  <a:latin typeface="Segoe UI"/>
                </a:rPr>
                <a:t> </a:t>
              </a:r>
              <a:r>
                <a:rPr lang="en-US" sz="1600" dirty="0">
                  <a:gradFill>
                    <a:gsLst>
                      <a:gs pos="2917">
                        <a:srgbClr val="505050"/>
                      </a:gs>
                      <a:gs pos="30000">
                        <a:srgbClr val="505050"/>
                      </a:gs>
                    </a:gsLst>
                    <a:lin ang="5400000" scaled="0"/>
                  </a:gradFill>
                  <a:latin typeface="Segoe UI"/>
                </a:rPr>
                <a:t>Captures all data writes from memory</a:t>
              </a:r>
            </a:p>
          </p:txBody>
        </p:sp>
        <p:pic>
          <p:nvPicPr>
            <p:cNvPr id="53" name="Picture 52">
              <a:extLst>
                <a:ext uri="{FF2B5EF4-FFF2-40B4-BE49-F238E27FC236}">
                  <a16:creationId xmlns:a16="http://schemas.microsoft.com/office/drawing/2014/main" id="{5FFCA77C-DFE2-4595-82AB-28DEB2B677D7}"/>
                </a:ext>
              </a:extLst>
            </p:cNvPr>
            <p:cNvPicPr>
              <a:picLocks noChangeAspect="1"/>
            </p:cNvPicPr>
            <p:nvPr/>
          </p:nvPicPr>
          <p:blipFill>
            <a:blip r:embed="rId18"/>
            <a:stretch>
              <a:fillRect/>
            </a:stretch>
          </p:blipFill>
          <p:spPr>
            <a:xfrm>
              <a:off x="7818578" y="5650584"/>
              <a:ext cx="543112" cy="538625"/>
            </a:xfrm>
            <a:prstGeom prst="rect">
              <a:avLst/>
            </a:prstGeom>
          </p:spPr>
        </p:pic>
      </p:grpSp>
    </p:spTree>
    <p:extLst>
      <p:ext uri="{BB962C8B-B14F-4D97-AF65-F5344CB8AC3E}">
        <p14:creationId xmlns:p14="http://schemas.microsoft.com/office/powerpoint/2010/main" val="61075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0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7" presetClass="path" presetSubtype="0" accel="50000" decel="50000" fill="hold" nodeType="clickEffect">
                                  <p:stCondLst>
                                    <p:cond delay="0"/>
                                  </p:stCondLst>
                                  <p:childTnLst>
                                    <p:animMotion origin="layout" path="M -3.29589E-6 -0.0009 L 0.16722 -0.13776 C 0.20233 -0.16931 0.25453 -0.18679 0.3093 -0.18679 C 0.37184 -0.18679 0.42175 -0.16931 0.45686 -0.13776 L 0.62421 -0.0009 " pathEditMode="relative" rAng="0" ptsTypes="AAAAA">
                                      <p:cBhvr>
                                        <p:cTn id="22" dur="2000" fill="hold"/>
                                        <p:tgtEl>
                                          <p:spTgt spid="97"/>
                                        </p:tgtEl>
                                        <p:attrNameLst>
                                          <p:attrName>ppt_x</p:attrName>
                                          <p:attrName>ppt_y</p:attrName>
                                        </p:attrNameLst>
                                      </p:cBhvr>
                                      <p:rCtr x="31210" y="-9305"/>
                                    </p:animMotion>
                                  </p:childTnLst>
                                </p:cTn>
                              </p:par>
                              <p:par>
                                <p:cTn id="23" presetID="37" presetClass="path" presetSubtype="0" accel="50000" decel="50000" fill="hold" nodeType="withEffect">
                                  <p:stCondLst>
                                    <p:cond delay="0"/>
                                  </p:stCondLst>
                                  <p:childTnLst>
                                    <p:animMotion origin="layout" path="M 1.96324E-6 -0.01657 L 0.16939 -0.14685 C 0.20487 -0.17635 0.25798 -0.19247 0.3135 -0.19247 C 0.37682 -0.19247 0.42749 -0.17635 0.46311 -0.14685 L 0.63275 -0.01657 " pathEditMode="relative" rAng="0" ptsTypes="AAAAA">
                                      <p:cBhvr>
                                        <p:cTn id="24" dur="2000" fill="hold"/>
                                        <p:tgtEl>
                                          <p:spTgt spid="127"/>
                                        </p:tgtEl>
                                        <p:attrNameLst>
                                          <p:attrName>ppt_x</p:attrName>
                                          <p:attrName>ppt_y</p:attrName>
                                        </p:attrNameLst>
                                      </p:cBhvr>
                                      <p:rCtr x="31631" y="-8806"/>
                                    </p:animMotion>
                                  </p:childTnLst>
                                </p:cTn>
                              </p:par>
                              <p:par>
                                <p:cTn id="25" presetID="1" presetClass="exit" presetSubtype="0" fill="hold" nodeType="withEffect">
                                  <p:stCondLst>
                                    <p:cond delay="0"/>
                                  </p:stCondLst>
                                  <p:childTnLst>
                                    <p:set>
                                      <p:cBhvr>
                                        <p:cTn id="26" dur="1" fill="hold">
                                          <p:stCondLst>
                                            <p:cond delay="0"/>
                                          </p:stCondLst>
                                        </p:cTn>
                                        <p:tgtEl>
                                          <p:spTgt spid="1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B895C7-018A-4B26-96FE-784219DFD8D5}"/>
              </a:ext>
            </a:extLst>
          </p:cNvPr>
          <p:cNvSpPr>
            <a:spLocks noGrp="1"/>
          </p:cNvSpPr>
          <p:nvPr>
            <p:ph type="title"/>
          </p:nvPr>
        </p:nvSpPr>
        <p:spPr>
          <a:xfrm>
            <a:off x="6109498" y="908344"/>
            <a:ext cx="5244301" cy="1538130"/>
          </a:xfrm>
        </p:spPr>
        <p:txBody>
          <a:bodyPr vert="horz" lIns="91440" tIns="45720" rIns="91440" bIns="45720" rtlCol="0" anchor="ctr">
            <a:normAutofit/>
          </a:bodyPr>
          <a:lstStyle/>
          <a:p>
            <a:pPr defTabSz="914400">
              <a:lnSpc>
                <a:spcPct val="90000"/>
              </a:lnSpc>
            </a:pPr>
            <a:r>
              <a:rPr lang="en-US" sz="4400" kern="1200">
                <a:solidFill>
                  <a:schemeClr val="tx1"/>
                </a:solidFill>
                <a:latin typeface="+mj-lt"/>
                <a:ea typeface="+mj-ea"/>
                <a:cs typeface="+mj-cs"/>
              </a:rPr>
              <a:t>Azure Backup</a:t>
            </a:r>
          </a:p>
        </p:txBody>
      </p:sp>
      <p:pic>
        <p:nvPicPr>
          <p:cNvPr id="7" name="Picture 6">
            <a:extLst>
              <a:ext uri="{FF2B5EF4-FFF2-40B4-BE49-F238E27FC236}">
                <a16:creationId xmlns:a16="http://schemas.microsoft.com/office/drawing/2014/main" id="{287AC932-B662-490B-BC91-824C58A45FE1}"/>
              </a:ext>
            </a:extLst>
          </p:cNvPr>
          <p:cNvPicPr>
            <a:picLocks noChangeAspect="1"/>
          </p:cNvPicPr>
          <p:nvPr/>
        </p:nvPicPr>
        <p:blipFill rotWithShape="1">
          <a:blip r:embed="rId2"/>
          <a:srcRect l="3768" r="2" b="2"/>
          <a:stretch/>
        </p:blipFill>
        <p:spPr>
          <a:xfrm>
            <a:off x="1480173" y="1726753"/>
            <a:ext cx="3267942" cy="3395900"/>
          </a:xfrm>
          <a:prstGeom prst="rect">
            <a:avLst/>
          </a:prstGeom>
        </p:spPr>
      </p:pic>
      <p:sp>
        <p:nvSpPr>
          <p:cNvPr id="5" name="Text Placeholder 4">
            <a:extLst>
              <a:ext uri="{FF2B5EF4-FFF2-40B4-BE49-F238E27FC236}">
                <a16:creationId xmlns:a16="http://schemas.microsoft.com/office/drawing/2014/main" id="{31FFBD86-B8D5-4469-BC27-A38A01875940}"/>
              </a:ext>
            </a:extLst>
          </p:cNvPr>
          <p:cNvSpPr>
            <a:spLocks noGrp="1"/>
          </p:cNvSpPr>
          <p:nvPr>
            <p:ph type="body" sz="quarter" idx="10"/>
          </p:nvPr>
        </p:nvSpPr>
        <p:spPr>
          <a:xfrm>
            <a:off x="5911158" y="2706865"/>
            <a:ext cx="5383652" cy="3470097"/>
          </a:xfrm>
        </p:spPr>
        <p:txBody>
          <a:bodyPr vert="horz" lIns="91440" tIns="45720" rIns="91440" bIns="45720" rtlCol="0">
            <a:normAutofit/>
          </a:bodyPr>
          <a:lstStyle/>
          <a:p>
            <a:pPr defTabSz="914400">
              <a:lnSpc>
                <a:spcPct val="90000"/>
              </a:lnSpc>
              <a:buFont typeface="Arial" panose="020B0604020202020204" pitchFamily="34" charset="0"/>
              <a:buChar char="•"/>
            </a:pPr>
            <a:r>
              <a:rPr lang="en-US" sz="2000" dirty="0">
                <a:solidFill>
                  <a:schemeClr val="tx1"/>
                </a:solidFill>
                <a:latin typeface="+mn-lt"/>
                <a:cs typeface="+mn-cs"/>
              </a:rPr>
              <a:t>First party SaaS service running in public Azure </a:t>
            </a:r>
          </a:p>
          <a:p>
            <a:pPr defTabSz="914400">
              <a:lnSpc>
                <a:spcPct val="90000"/>
              </a:lnSpc>
              <a:buFont typeface="Arial" panose="020B0604020202020204" pitchFamily="34" charset="0"/>
              <a:buChar char="•"/>
            </a:pPr>
            <a:endParaRPr lang="en-US" sz="2000" dirty="0">
              <a:solidFill>
                <a:schemeClr val="tx1"/>
              </a:solidFill>
              <a:latin typeface="+mn-lt"/>
              <a:cs typeface="+mn-cs"/>
            </a:endParaRPr>
          </a:p>
          <a:p>
            <a:pPr defTabSz="914400">
              <a:lnSpc>
                <a:spcPct val="90000"/>
              </a:lnSpc>
              <a:buFont typeface="Arial" panose="020B0604020202020204" pitchFamily="34" charset="0"/>
              <a:buChar char="•"/>
            </a:pPr>
            <a:r>
              <a:rPr lang="en-US" sz="2000" dirty="0">
                <a:solidFill>
                  <a:schemeClr val="tx1"/>
                </a:solidFill>
                <a:latin typeface="+mn-lt"/>
                <a:cs typeface="+mn-cs"/>
              </a:rPr>
              <a:t>Backs up Windows Server VMs, Physical and IaaS VMs to Azure</a:t>
            </a:r>
          </a:p>
          <a:p>
            <a:pPr defTabSz="914400">
              <a:lnSpc>
                <a:spcPct val="90000"/>
              </a:lnSpc>
              <a:buFont typeface="Arial" panose="020B0604020202020204" pitchFamily="34" charset="0"/>
              <a:buChar char="•"/>
            </a:pPr>
            <a:endParaRPr lang="en-US" sz="2000" dirty="0">
              <a:solidFill>
                <a:schemeClr val="tx1"/>
              </a:solidFill>
              <a:latin typeface="+mn-lt"/>
              <a:cs typeface="+mn-cs"/>
            </a:endParaRPr>
          </a:p>
          <a:p>
            <a:pPr defTabSz="914400">
              <a:lnSpc>
                <a:spcPct val="90000"/>
              </a:lnSpc>
              <a:buFont typeface="Arial" panose="020B0604020202020204" pitchFamily="34" charset="0"/>
              <a:buChar char="•"/>
            </a:pPr>
            <a:r>
              <a:rPr lang="en-US" sz="2000" dirty="0">
                <a:solidFill>
                  <a:schemeClr val="tx1"/>
                </a:solidFill>
                <a:latin typeface="+mn-lt"/>
                <a:cs typeface="+mn-cs"/>
              </a:rPr>
              <a:t>Supports file/folder, VMs (Windows) On-Premises</a:t>
            </a:r>
          </a:p>
          <a:p>
            <a:pPr defTabSz="914400">
              <a:lnSpc>
                <a:spcPct val="90000"/>
              </a:lnSpc>
              <a:buFont typeface="Arial" panose="020B0604020202020204" pitchFamily="34" charset="0"/>
              <a:buChar char="•"/>
            </a:pPr>
            <a:endParaRPr lang="en-US" sz="2000" dirty="0">
              <a:solidFill>
                <a:schemeClr val="tx1"/>
              </a:solidFill>
              <a:latin typeface="+mn-lt"/>
              <a:cs typeface="+mn-cs"/>
            </a:endParaRPr>
          </a:p>
          <a:p>
            <a:pPr defTabSz="914400">
              <a:lnSpc>
                <a:spcPct val="90000"/>
              </a:lnSpc>
              <a:buFont typeface="Arial" panose="020B0604020202020204" pitchFamily="34" charset="0"/>
              <a:buChar char="•"/>
            </a:pPr>
            <a:r>
              <a:rPr lang="en-US" sz="2000" dirty="0">
                <a:solidFill>
                  <a:schemeClr val="tx1"/>
                </a:solidFill>
                <a:latin typeface="+mn-lt"/>
                <a:cs typeface="+mn-cs"/>
              </a:rPr>
              <a:t>Flexible long term retention policy</a:t>
            </a:r>
          </a:p>
          <a:p>
            <a:pPr defTabSz="914400">
              <a:lnSpc>
                <a:spcPct val="90000"/>
              </a:lnSpc>
              <a:buFont typeface="Arial" panose="020B0604020202020204" pitchFamily="34" charset="0"/>
              <a:buChar char="•"/>
            </a:pPr>
            <a:endParaRPr lang="en-US" sz="2000" dirty="0">
              <a:solidFill>
                <a:schemeClr val="tx1"/>
              </a:solidFill>
              <a:latin typeface="+mn-lt"/>
              <a:cs typeface="+mn-cs"/>
            </a:endParaRPr>
          </a:p>
        </p:txBody>
      </p:sp>
    </p:spTree>
    <p:extLst>
      <p:ext uri="{BB962C8B-B14F-4D97-AF65-F5344CB8AC3E}">
        <p14:creationId xmlns:p14="http://schemas.microsoft.com/office/powerpoint/2010/main" val="19781381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DFEA75-25FC-4C09-98C3-69D01367898B}"/>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lnSpc>
                <a:spcPct val="90000"/>
              </a:lnSpc>
            </a:pPr>
            <a:r>
              <a:rPr lang="en-US" sz="2600" kern="1200">
                <a:solidFill>
                  <a:srgbClr val="FFFFFF"/>
                </a:solidFill>
                <a:latin typeface="+mj-lt"/>
                <a:ea typeface="+mj-ea"/>
                <a:cs typeface="+mj-cs"/>
              </a:rPr>
              <a:t>Azure Mobile App</a:t>
            </a:r>
          </a:p>
        </p:txBody>
      </p:sp>
      <p:pic>
        <p:nvPicPr>
          <p:cNvPr id="4" name="Picture 3" descr="Two devices are shown. One has the diagnostic page and the other has the cloud shell console. ">
            <a:extLst>
              <a:ext uri="{FF2B5EF4-FFF2-40B4-BE49-F238E27FC236}">
                <a16:creationId xmlns:a16="http://schemas.microsoft.com/office/drawing/2014/main" id="{D6392E82-FF6E-4500-A0A6-BE5F4321E334}"/>
              </a:ext>
            </a:extLst>
          </p:cNvPr>
          <p:cNvPicPr>
            <a:picLocks noChangeAspect="1"/>
          </p:cNvPicPr>
          <p:nvPr/>
        </p:nvPicPr>
        <p:blipFill>
          <a:blip r:embed="rId2"/>
          <a:stretch>
            <a:fillRect/>
          </a:stretch>
        </p:blipFill>
        <p:spPr>
          <a:xfrm>
            <a:off x="4038600" y="1562640"/>
            <a:ext cx="7188199" cy="2592464"/>
          </a:xfrm>
          <a:prstGeom prst="rect">
            <a:avLst/>
          </a:prstGeom>
        </p:spPr>
      </p:pic>
      <p:sp>
        <p:nvSpPr>
          <p:cNvPr id="3" name="Text Placeholder 2">
            <a:extLst>
              <a:ext uri="{FF2B5EF4-FFF2-40B4-BE49-F238E27FC236}">
                <a16:creationId xmlns:a16="http://schemas.microsoft.com/office/drawing/2014/main" id="{92D2425E-0200-4004-A31E-E16B934A73B7}"/>
              </a:ext>
            </a:extLst>
          </p:cNvPr>
          <p:cNvSpPr>
            <a:spLocks noGrp="1"/>
          </p:cNvSpPr>
          <p:nvPr>
            <p:ph type="body" sz="quarter" idx="10"/>
          </p:nvPr>
        </p:nvSpPr>
        <p:spPr>
          <a:xfrm>
            <a:off x="4038600" y="4884873"/>
            <a:ext cx="7188199" cy="1292090"/>
          </a:xfrm>
        </p:spPr>
        <p:txBody>
          <a:bodyPr vert="horz" lIns="91440" tIns="45720" rIns="91440" bIns="45720" rtlCol="0">
            <a:normAutofit/>
          </a:bodyPr>
          <a:lstStyle/>
          <a:p>
            <a:pPr defTabSz="914400">
              <a:lnSpc>
                <a:spcPct val="90000"/>
              </a:lnSpc>
              <a:buFont typeface="Arial" panose="020B0604020202020204" pitchFamily="34" charset="0"/>
              <a:buChar char="•"/>
            </a:pPr>
            <a:r>
              <a:rPr lang="en-US" sz="1800" b="1">
                <a:solidFill>
                  <a:schemeClr val="tx1"/>
                </a:solidFill>
                <a:latin typeface="+mn-lt"/>
                <a:cs typeface="+mn-cs"/>
              </a:rPr>
              <a:t>Stay connected to the cloud </a:t>
            </a:r>
          </a:p>
          <a:p>
            <a:pPr defTabSz="914400">
              <a:lnSpc>
                <a:spcPct val="90000"/>
              </a:lnSpc>
              <a:buFont typeface="Arial" panose="020B0604020202020204" pitchFamily="34" charset="0"/>
              <a:buChar char="•"/>
            </a:pPr>
            <a:r>
              <a:rPr lang="en-US" sz="1800" b="1">
                <a:solidFill>
                  <a:schemeClr val="tx1"/>
                </a:solidFill>
                <a:latin typeface="+mn-lt"/>
                <a:cs typeface="+mn-cs"/>
              </a:rPr>
              <a:t>Check status and critical metrics anytime, anywhere</a:t>
            </a:r>
            <a:endParaRPr lang="en-US" sz="1800">
              <a:solidFill>
                <a:schemeClr val="tx1"/>
              </a:solidFill>
              <a:latin typeface="+mn-lt"/>
              <a:cs typeface="+mn-cs"/>
            </a:endParaRPr>
          </a:p>
          <a:p>
            <a:pPr defTabSz="914400">
              <a:lnSpc>
                <a:spcPct val="90000"/>
              </a:lnSpc>
              <a:buFont typeface="Arial" panose="020B0604020202020204" pitchFamily="34" charset="0"/>
              <a:buChar char="•"/>
            </a:pPr>
            <a:r>
              <a:rPr lang="en-US" sz="1800" b="1">
                <a:solidFill>
                  <a:schemeClr val="tx1"/>
                </a:solidFill>
                <a:latin typeface="+mn-lt"/>
                <a:cs typeface="+mn-cs"/>
              </a:rPr>
              <a:t>Diagnose and fix issues quickly </a:t>
            </a:r>
          </a:p>
          <a:p>
            <a:pPr defTabSz="914400">
              <a:lnSpc>
                <a:spcPct val="90000"/>
              </a:lnSpc>
              <a:buFont typeface="Arial" panose="020B0604020202020204" pitchFamily="34" charset="0"/>
              <a:buChar char="•"/>
            </a:pPr>
            <a:r>
              <a:rPr lang="en-US" sz="1800" b="1">
                <a:solidFill>
                  <a:schemeClr val="tx1"/>
                </a:solidFill>
                <a:latin typeface="+mn-lt"/>
                <a:cs typeface="+mn-cs"/>
              </a:rPr>
              <a:t>Run commands to manage your Azure resources</a:t>
            </a:r>
            <a:endParaRPr lang="en-US" sz="1800">
              <a:solidFill>
                <a:schemeClr val="tx1"/>
              </a:solidFill>
              <a:latin typeface="+mn-lt"/>
              <a:cs typeface="+mn-cs"/>
            </a:endParaRPr>
          </a:p>
          <a:p>
            <a:pPr defTabSz="914400">
              <a:lnSpc>
                <a:spcPct val="90000"/>
              </a:lnSpc>
              <a:buFont typeface="Arial" panose="020B0604020202020204" pitchFamily="34" charset="0"/>
              <a:buChar char="•"/>
            </a:pPr>
            <a:endParaRPr lang="en-US" sz="1800">
              <a:solidFill>
                <a:schemeClr val="tx1"/>
              </a:solidFill>
              <a:latin typeface="+mn-lt"/>
              <a:cs typeface="+mn-cs"/>
            </a:endParaRPr>
          </a:p>
        </p:txBody>
      </p:sp>
    </p:spTree>
    <p:extLst>
      <p:ext uri="{BB962C8B-B14F-4D97-AF65-F5344CB8AC3E}">
        <p14:creationId xmlns:p14="http://schemas.microsoft.com/office/powerpoint/2010/main" val="371653936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51799-3C83-4300-B66D-BCAF217D79F4}"/>
              </a:ext>
            </a:extLst>
          </p:cNvPr>
          <p:cNvSpPr>
            <a:spLocks noGrp="1"/>
          </p:cNvSpPr>
          <p:nvPr>
            <p:ph type="title"/>
          </p:nvPr>
        </p:nvSpPr>
        <p:spPr/>
        <p:txBody>
          <a:bodyPr/>
          <a:lstStyle/>
          <a:p>
            <a:r>
              <a:rPr lang="en-US" dirty="0"/>
              <a:t>Azure Recovery Services Vault</a:t>
            </a:r>
          </a:p>
        </p:txBody>
      </p:sp>
      <p:sp>
        <p:nvSpPr>
          <p:cNvPr id="3" name="Text Placeholder 2">
            <a:extLst>
              <a:ext uri="{FF2B5EF4-FFF2-40B4-BE49-F238E27FC236}">
                <a16:creationId xmlns:a16="http://schemas.microsoft.com/office/drawing/2014/main" id="{9A6E5023-2BF9-4534-9547-BE5372A9D928}"/>
              </a:ext>
            </a:extLst>
          </p:cNvPr>
          <p:cNvSpPr>
            <a:spLocks noGrp="1"/>
          </p:cNvSpPr>
          <p:nvPr>
            <p:ph type="body" sz="quarter" idx="10"/>
          </p:nvPr>
        </p:nvSpPr>
        <p:spPr>
          <a:xfrm>
            <a:off x="584200" y="1435497"/>
            <a:ext cx="11018520" cy="3250121"/>
          </a:xfrm>
        </p:spPr>
        <p:txBody>
          <a:bodyPr/>
          <a:lstStyle/>
          <a:p>
            <a:r>
              <a:rPr lang="en-US" dirty="0"/>
              <a:t>A storage entity in Azure that houses data. </a:t>
            </a:r>
          </a:p>
          <a:p>
            <a:pPr lvl="1"/>
            <a:r>
              <a:rPr lang="en-US" dirty="0"/>
              <a:t>Data is typically copies of data, or configuration information for virtual machines (VMs), workloads, servers, or workstations. </a:t>
            </a:r>
          </a:p>
          <a:p>
            <a:pPr lvl="1"/>
            <a:r>
              <a:rPr lang="en-US" dirty="0"/>
              <a:t>Also backup data for various Azure services such as IaaS VMs (Linux or Windows) and Azure SQL databases. </a:t>
            </a:r>
          </a:p>
          <a:p>
            <a:endParaRPr lang="en-US" dirty="0"/>
          </a:p>
          <a:p>
            <a:r>
              <a:rPr lang="en-US" dirty="0"/>
              <a:t>Supports System Center DPM, Windows Server, Azure Backup Server, and more. </a:t>
            </a:r>
          </a:p>
        </p:txBody>
      </p:sp>
    </p:spTree>
    <p:extLst>
      <p:ext uri="{BB962C8B-B14F-4D97-AF65-F5344CB8AC3E}">
        <p14:creationId xmlns:p14="http://schemas.microsoft.com/office/powerpoint/2010/main" val="251154320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Recovery Services Vault Backup Options</a:t>
            </a:r>
          </a:p>
        </p:txBody>
      </p:sp>
      <p:sp>
        <p:nvSpPr>
          <p:cNvPr id="4" name="Text Placeholder 3">
            <a:extLst>
              <a:ext uri="{FF2B5EF4-FFF2-40B4-BE49-F238E27FC236}">
                <a16:creationId xmlns:a16="http://schemas.microsoft.com/office/drawing/2014/main" id="{CF87C2DA-78C2-444F-B47A-FD0AD9D6DC6D}"/>
              </a:ext>
            </a:extLst>
          </p:cNvPr>
          <p:cNvSpPr>
            <a:spLocks noGrp="1"/>
          </p:cNvSpPr>
          <p:nvPr>
            <p:ph type="body" sz="quarter" idx="10"/>
          </p:nvPr>
        </p:nvSpPr>
        <p:spPr>
          <a:xfrm>
            <a:off x="584200" y="1437481"/>
            <a:ext cx="5212080" cy="430887"/>
          </a:xfrm>
        </p:spPr>
        <p:txBody>
          <a:bodyPr/>
          <a:lstStyle/>
          <a:p>
            <a:r>
              <a:rPr lang="en-US" dirty="0"/>
              <a:t>Azure Workloads</a:t>
            </a:r>
          </a:p>
        </p:txBody>
      </p:sp>
      <p:sp>
        <p:nvSpPr>
          <p:cNvPr id="7" name="Text Placeholder 6">
            <a:extLst>
              <a:ext uri="{FF2B5EF4-FFF2-40B4-BE49-F238E27FC236}">
                <a16:creationId xmlns:a16="http://schemas.microsoft.com/office/drawing/2014/main" id="{02801A57-25AE-4121-B2F6-32E362E4B528}"/>
              </a:ext>
            </a:extLst>
          </p:cNvPr>
          <p:cNvSpPr>
            <a:spLocks noGrp="1"/>
          </p:cNvSpPr>
          <p:nvPr>
            <p:ph type="body" sz="quarter" idx="11"/>
          </p:nvPr>
        </p:nvSpPr>
        <p:spPr>
          <a:xfrm>
            <a:off x="5128042" y="1382617"/>
            <a:ext cx="5212080" cy="430887"/>
          </a:xfrm>
        </p:spPr>
        <p:txBody>
          <a:bodyPr/>
          <a:lstStyle/>
          <a:p>
            <a:r>
              <a:rPr lang="en-US" dirty="0"/>
              <a:t>On-Premises workloads</a:t>
            </a:r>
          </a:p>
        </p:txBody>
      </p:sp>
      <p:pic>
        <p:nvPicPr>
          <p:cNvPr id="10" name="Picture 9" descr="Screenshot of the Recovery Services vault. The workload is running on-premises. File and Folders is selected as the backup. ">
            <a:extLst>
              <a:ext uri="{FF2B5EF4-FFF2-40B4-BE49-F238E27FC236}">
                <a16:creationId xmlns:a16="http://schemas.microsoft.com/office/drawing/2014/main" id="{A775974F-919E-4AB8-911C-3A39A66629A4}"/>
              </a:ext>
            </a:extLst>
          </p:cNvPr>
          <p:cNvPicPr>
            <a:picLocks noChangeAspect="1"/>
          </p:cNvPicPr>
          <p:nvPr/>
        </p:nvPicPr>
        <p:blipFill>
          <a:blip r:embed="rId3"/>
          <a:stretch>
            <a:fillRect/>
          </a:stretch>
        </p:blipFill>
        <p:spPr>
          <a:xfrm>
            <a:off x="5977362" y="2025650"/>
            <a:ext cx="3000375" cy="4352925"/>
          </a:xfrm>
          <a:prstGeom prst="rect">
            <a:avLst/>
          </a:prstGeom>
          <a:ln>
            <a:solidFill>
              <a:schemeClr val="tx1"/>
            </a:solidFill>
          </a:ln>
        </p:spPr>
      </p:pic>
      <p:pic>
        <p:nvPicPr>
          <p:cNvPr id="2" name="Picture 1">
            <a:extLst>
              <a:ext uri="{FF2B5EF4-FFF2-40B4-BE49-F238E27FC236}">
                <a16:creationId xmlns:a16="http://schemas.microsoft.com/office/drawing/2014/main" id="{DA0A1585-768F-42A3-86D7-B9AB94254C8D}"/>
              </a:ext>
            </a:extLst>
          </p:cNvPr>
          <p:cNvPicPr>
            <a:picLocks noChangeAspect="1"/>
          </p:cNvPicPr>
          <p:nvPr/>
        </p:nvPicPr>
        <p:blipFill>
          <a:blip r:embed="rId4"/>
          <a:stretch>
            <a:fillRect/>
          </a:stretch>
        </p:blipFill>
        <p:spPr>
          <a:xfrm>
            <a:off x="462803" y="2300287"/>
            <a:ext cx="4838700" cy="2257425"/>
          </a:xfrm>
          <a:prstGeom prst="rect">
            <a:avLst/>
          </a:prstGeom>
        </p:spPr>
      </p:pic>
    </p:spTree>
    <p:extLst>
      <p:ext uri="{BB962C8B-B14F-4D97-AF65-F5344CB8AC3E}">
        <p14:creationId xmlns:p14="http://schemas.microsoft.com/office/powerpoint/2010/main" val="215258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lstStyle/>
          <a:p>
            <a:pPr marL="457200" indent="-457200">
              <a:buFont typeface="Wingdings" panose="05000000000000000000" pitchFamily="2" charset="2"/>
              <a:buChar char="q"/>
            </a:pPr>
            <a:r>
              <a:rPr lang="en-US" b="1" i="1" dirty="0"/>
              <a:t>How does the Cloud change the cost of DR?</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Do you think it would be possible to get to a cost breakdown of monthly to protect and hourly to failover?</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Who shouldn’t have a DR Plan?</a:t>
            </a:r>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30577047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904F1B-B921-488C-8411-5A3AC10CA06C}"/>
              </a:ext>
            </a:extLst>
          </p:cNvPr>
          <p:cNvPicPr>
            <a:picLocks noChangeAspect="1"/>
          </p:cNvPicPr>
          <p:nvPr/>
        </p:nvPicPr>
        <p:blipFill>
          <a:blip r:embed="rId4"/>
          <a:stretch>
            <a:fillRect/>
          </a:stretch>
        </p:blipFill>
        <p:spPr>
          <a:xfrm>
            <a:off x="0" y="365125"/>
            <a:ext cx="12192000" cy="1322832"/>
          </a:xfrm>
          <a:prstGeom prst="rect">
            <a:avLst/>
          </a:prstGeom>
        </p:spPr>
      </p:pic>
      <p:sp>
        <p:nvSpPr>
          <p:cNvPr id="3" name="Title 2"/>
          <p:cNvSpPr>
            <a:spLocks noGrp="1"/>
          </p:cNvSpPr>
          <p:nvPr>
            <p:ph type="title"/>
          </p:nvPr>
        </p:nvSpPr>
        <p:spPr/>
        <p:txBody>
          <a:bodyPr/>
          <a:lstStyle/>
          <a:p>
            <a:r>
              <a:rPr lang="en-GB" dirty="0">
                <a:solidFill>
                  <a:schemeClr val="bg1"/>
                </a:solidFill>
              </a:rPr>
              <a:t>Whiteboard Design Session</a:t>
            </a:r>
          </a:p>
        </p:txBody>
      </p:sp>
      <p:sp>
        <p:nvSpPr>
          <p:cNvPr id="2" name="Content Placeholder 1"/>
          <p:cNvSpPr>
            <a:spLocks noGrp="1"/>
          </p:cNvSpPr>
          <p:nvPr>
            <p:ph idx="4294967295"/>
          </p:nvPr>
        </p:nvSpPr>
        <p:spPr>
          <a:xfrm>
            <a:off x="838200" y="1858402"/>
            <a:ext cx="7858328" cy="4814771"/>
          </a:xfrm>
        </p:spPr>
        <p:txBody>
          <a:bodyPr>
            <a:normAutofit/>
          </a:bodyPr>
          <a:lstStyle/>
          <a:p>
            <a:pPr marL="0" indent="0">
              <a:buNone/>
            </a:pPr>
            <a:r>
              <a:rPr lang="en-GB" sz="3200" b="1" dirty="0"/>
              <a:t>Microsoft Cloud Workshop: Building a Resilient IaaS Architecture</a:t>
            </a:r>
          </a:p>
          <a:p>
            <a:r>
              <a:rPr lang="en-US" dirty="0"/>
              <a:t>Design and use resiliency concepts</a:t>
            </a:r>
          </a:p>
          <a:p>
            <a:pPr lvl="1"/>
            <a:r>
              <a:rPr lang="en-US" sz="2200" dirty="0"/>
              <a:t>High Availability with protection from hardware failures using Availability Sets</a:t>
            </a:r>
          </a:p>
          <a:p>
            <a:pPr lvl="1"/>
            <a:r>
              <a:rPr lang="en-US" sz="2200" dirty="0"/>
              <a:t>High Availability and Disaster Recovery for database tiers using SQL Always On</a:t>
            </a:r>
          </a:p>
          <a:p>
            <a:pPr lvl="1"/>
            <a:r>
              <a:rPr lang="en-US" sz="2200" dirty="0"/>
              <a:t>Disaster Recovery for VMs using Azure Site Recovery and multiple Azure Regions</a:t>
            </a:r>
            <a:endParaRPr lang="en-US" sz="2600" dirty="0"/>
          </a:p>
          <a:p>
            <a:pPr lvl="0"/>
            <a:endParaRPr lang="en-US" sz="2600" dirty="0"/>
          </a:p>
          <a:p>
            <a:pPr lvl="0"/>
            <a:endParaRPr lang="en-US" sz="4400" dirty="0"/>
          </a:p>
          <a:p>
            <a:pPr lvl="0"/>
            <a:endParaRPr lang="en-US" sz="4400" dirty="0"/>
          </a:p>
        </p:txBody>
      </p:sp>
      <p:pic>
        <p:nvPicPr>
          <p:cNvPr id="6" name="Picture 5">
            <a:extLst>
              <a:ext uri="{FF2B5EF4-FFF2-40B4-BE49-F238E27FC236}">
                <a16:creationId xmlns:a16="http://schemas.microsoft.com/office/drawing/2014/main" id="{EB364ACA-B723-442D-B76F-9DE9CA1308B0}"/>
              </a:ext>
            </a:extLst>
          </p:cNvPr>
          <p:cNvPicPr/>
          <p:nvPr/>
        </p:nvPicPr>
        <p:blipFill>
          <a:blip r:embed="rId5">
            <a:extLst>
              <a:ext uri="{28A0092B-C50C-407E-A947-70E740481C1C}">
                <a14:useLocalDpi xmlns:a14="http://schemas.microsoft.com/office/drawing/2010/main" val="0"/>
              </a:ext>
            </a:extLst>
          </a:blip>
          <a:stretch>
            <a:fillRect/>
          </a:stretch>
        </p:blipFill>
        <p:spPr>
          <a:xfrm>
            <a:off x="8959441" y="2891506"/>
            <a:ext cx="2586236" cy="2506759"/>
          </a:xfrm>
          <a:prstGeom prst="rect">
            <a:avLst/>
          </a:prstGeom>
        </p:spPr>
      </p:pic>
    </p:spTree>
    <p:custDataLst>
      <p:tags r:id="rId1"/>
    </p:custDataLst>
    <p:extLst>
      <p:ext uri="{BB962C8B-B14F-4D97-AF65-F5344CB8AC3E}">
        <p14:creationId xmlns:p14="http://schemas.microsoft.com/office/powerpoint/2010/main" val="15828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904F1B-B921-488C-8411-5A3AC10CA06C}"/>
              </a:ext>
            </a:extLst>
          </p:cNvPr>
          <p:cNvPicPr>
            <a:picLocks noChangeAspect="1"/>
          </p:cNvPicPr>
          <p:nvPr/>
        </p:nvPicPr>
        <p:blipFill>
          <a:blip r:embed="rId4"/>
          <a:stretch>
            <a:fillRect/>
          </a:stretch>
        </p:blipFill>
        <p:spPr>
          <a:xfrm>
            <a:off x="0" y="365125"/>
            <a:ext cx="12192000" cy="1322832"/>
          </a:xfrm>
          <a:prstGeom prst="rect">
            <a:avLst/>
          </a:prstGeom>
        </p:spPr>
      </p:pic>
      <p:sp>
        <p:nvSpPr>
          <p:cNvPr id="3" name="Title 2"/>
          <p:cNvSpPr>
            <a:spLocks noGrp="1"/>
          </p:cNvSpPr>
          <p:nvPr>
            <p:ph type="title"/>
          </p:nvPr>
        </p:nvSpPr>
        <p:spPr/>
        <p:txBody>
          <a:bodyPr/>
          <a:lstStyle/>
          <a:p>
            <a:r>
              <a:rPr lang="en-GB" dirty="0">
                <a:solidFill>
                  <a:schemeClr val="bg1"/>
                </a:solidFill>
              </a:rPr>
              <a:t>Team Challenge</a:t>
            </a:r>
          </a:p>
        </p:txBody>
      </p:sp>
      <p:sp>
        <p:nvSpPr>
          <p:cNvPr id="2" name="Content Placeholder 1"/>
          <p:cNvSpPr>
            <a:spLocks noGrp="1"/>
          </p:cNvSpPr>
          <p:nvPr>
            <p:ph idx="4294967295"/>
          </p:nvPr>
        </p:nvSpPr>
        <p:spPr>
          <a:xfrm>
            <a:off x="200025" y="1896502"/>
            <a:ext cx="7858328" cy="4814771"/>
          </a:xfrm>
        </p:spPr>
        <p:txBody>
          <a:bodyPr>
            <a:normAutofit/>
          </a:bodyPr>
          <a:lstStyle/>
          <a:p>
            <a:pPr marL="0" indent="0">
              <a:buNone/>
            </a:pPr>
            <a:r>
              <a:rPr lang="en-GB" sz="3200" b="1" dirty="0"/>
              <a:t>Microsoft Cloud Workshop: Building a Resilient IaaS Architecture</a:t>
            </a:r>
          </a:p>
          <a:p>
            <a:pPr marL="0" indent="0">
              <a:buNone/>
            </a:pPr>
            <a:endParaRPr lang="en-GB" sz="3200" b="1" dirty="0"/>
          </a:p>
          <a:p>
            <a:r>
              <a:rPr lang="en-US" dirty="0"/>
              <a:t>Break into Teams of #</a:t>
            </a:r>
          </a:p>
          <a:p>
            <a:r>
              <a:rPr lang="en-US" dirty="0"/>
              <a:t>Create Teams Channel (Chat + Screen Share)</a:t>
            </a:r>
          </a:p>
          <a:p>
            <a:pPr lvl="0"/>
            <a:r>
              <a:rPr lang="en-US" sz="2600" dirty="0"/>
              <a:t>Rotate Keyboard Leader for each Exercise</a:t>
            </a:r>
          </a:p>
          <a:p>
            <a:pPr lvl="0"/>
            <a:endParaRPr lang="en-US" sz="2600" dirty="0"/>
          </a:p>
          <a:p>
            <a:pPr lvl="0"/>
            <a:r>
              <a:rPr lang="en-US" sz="2600" dirty="0"/>
              <a:t>Everyone participate and collaborate to complete all exercises</a:t>
            </a:r>
            <a:endParaRPr lang="en-US" sz="4400" dirty="0"/>
          </a:p>
          <a:p>
            <a:pPr lvl="0"/>
            <a:endParaRPr lang="en-US" sz="4400" dirty="0"/>
          </a:p>
        </p:txBody>
      </p:sp>
      <p:pic>
        <p:nvPicPr>
          <p:cNvPr id="6" name="Picture 5">
            <a:extLst>
              <a:ext uri="{FF2B5EF4-FFF2-40B4-BE49-F238E27FC236}">
                <a16:creationId xmlns:a16="http://schemas.microsoft.com/office/drawing/2014/main" id="{EB364ACA-B723-442D-B76F-9DE9CA1308B0}"/>
              </a:ext>
            </a:extLst>
          </p:cNvPr>
          <p:cNvPicPr/>
          <p:nvPr/>
        </p:nvPicPr>
        <p:blipFill>
          <a:blip r:embed="rId5">
            <a:extLst>
              <a:ext uri="{28A0092B-C50C-407E-A947-70E740481C1C}">
                <a14:useLocalDpi xmlns:a14="http://schemas.microsoft.com/office/drawing/2010/main" val="0"/>
              </a:ext>
            </a:extLst>
          </a:blip>
          <a:stretch>
            <a:fillRect/>
          </a:stretch>
        </p:blipFill>
        <p:spPr>
          <a:xfrm>
            <a:off x="8959441" y="2891506"/>
            <a:ext cx="2586236" cy="2506759"/>
          </a:xfrm>
          <a:prstGeom prst="rect">
            <a:avLst/>
          </a:prstGeom>
        </p:spPr>
      </p:pic>
      <p:sp>
        <p:nvSpPr>
          <p:cNvPr id="7" name="Rectangle 6">
            <a:extLst>
              <a:ext uri="{FF2B5EF4-FFF2-40B4-BE49-F238E27FC236}">
                <a16:creationId xmlns:a16="http://schemas.microsoft.com/office/drawing/2014/main" id="{53131C39-4F18-49E2-ADCB-2F339ACC7179}"/>
              </a:ext>
            </a:extLst>
          </p:cNvPr>
          <p:cNvSpPr/>
          <p:nvPr/>
        </p:nvSpPr>
        <p:spPr>
          <a:xfrm>
            <a:off x="5772443" y="5880276"/>
            <a:ext cx="5715026" cy="830997"/>
          </a:xfrm>
          <a:prstGeom prst="rect">
            <a:avLst/>
          </a:prstGeom>
        </p:spPr>
        <p:txBody>
          <a:bodyPr wrap="none">
            <a:spAutoFit/>
          </a:bodyPr>
          <a:lstStyle/>
          <a:p>
            <a:r>
              <a:rPr lang="en-US" sz="4800" dirty="0"/>
              <a:t>http://bit.ly/2IDDudp</a:t>
            </a:r>
          </a:p>
        </p:txBody>
      </p:sp>
    </p:spTree>
    <p:custDataLst>
      <p:tags r:id="rId1"/>
    </p:custDataLst>
    <p:extLst>
      <p:ext uri="{BB962C8B-B14F-4D97-AF65-F5344CB8AC3E}">
        <p14:creationId xmlns:p14="http://schemas.microsoft.com/office/powerpoint/2010/main" val="389078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91016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Title 3">
            <a:extLst>
              <a:ext uri="{FF2B5EF4-FFF2-40B4-BE49-F238E27FC236}">
                <a16:creationId xmlns:a16="http://schemas.microsoft.com/office/drawing/2014/main" id="{2BDA678D-72EB-4E2D-B7D2-ECB1556425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defTabSz="914400">
              <a:lnSpc>
                <a:spcPct val="90000"/>
              </a:lnSpc>
            </a:pPr>
            <a:r>
              <a:rPr lang="en-US" sz="2800" kern="1200" dirty="0">
                <a:solidFill>
                  <a:schemeClr val="tx1"/>
                </a:solidFill>
                <a:latin typeface="+mj-lt"/>
                <a:ea typeface="+mj-ea"/>
                <a:cs typeface="+mj-cs"/>
              </a:rPr>
              <a:t>Azure Cloud Shell</a:t>
            </a:r>
          </a:p>
        </p:txBody>
      </p:sp>
      <p:sp>
        <p:nvSpPr>
          <p:cNvPr id="5" name="Text Placeholder 4">
            <a:extLst>
              <a:ext uri="{FF2B5EF4-FFF2-40B4-BE49-F238E27FC236}">
                <a16:creationId xmlns:a16="http://schemas.microsoft.com/office/drawing/2014/main" id="{6828E090-CDE3-4C60-B332-98D0F6E535DD}"/>
              </a:ext>
            </a:extLst>
          </p:cNvPr>
          <p:cNvSpPr>
            <a:spLocks noGrp="1"/>
          </p:cNvSpPr>
          <p:nvPr>
            <p:ph type="body" sz="quarter" idx="10"/>
          </p:nvPr>
        </p:nvSpPr>
        <p:spPr>
          <a:xfrm>
            <a:off x="643468" y="2638043"/>
            <a:ext cx="3363974" cy="3415623"/>
          </a:xfrm>
        </p:spPr>
        <p:txBody>
          <a:bodyPr vert="horz" lIns="91440" tIns="45720" rIns="91440" bIns="45720" rtlCol="0">
            <a:normAutofit/>
          </a:bodyPr>
          <a:lstStyle/>
          <a:p>
            <a:pPr defTabSz="914400">
              <a:lnSpc>
                <a:spcPct val="90000"/>
              </a:lnSpc>
              <a:buFont typeface="Arial" panose="020B0604020202020204" pitchFamily="34" charset="0"/>
              <a:buChar char="•"/>
            </a:pPr>
            <a:r>
              <a:rPr lang="en-US" dirty="0">
                <a:solidFill>
                  <a:schemeClr val="tx1"/>
                </a:solidFill>
                <a:latin typeface="+mn-lt"/>
                <a:cs typeface="+mn-cs"/>
              </a:rPr>
              <a:t>Connect to CLI from the Azure Portal</a:t>
            </a:r>
          </a:p>
          <a:p>
            <a:pPr defTabSz="914400">
              <a:lnSpc>
                <a:spcPct val="90000"/>
              </a:lnSpc>
              <a:buFont typeface="Arial" panose="020B0604020202020204" pitchFamily="34" charset="0"/>
              <a:buChar char="•"/>
            </a:pPr>
            <a:r>
              <a:rPr lang="en-US" dirty="0">
                <a:solidFill>
                  <a:schemeClr val="tx1"/>
                </a:solidFill>
                <a:latin typeface="+mn-lt"/>
                <a:cs typeface="+mn-cs"/>
              </a:rPr>
              <a:t>Auto-Authentication</a:t>
            </a:r>
          </a:p>
          <a:p>
            <a:pPr defTabSz="914400">
              <a:lnSpc>
                <a:spcPct val="90000"/>
              </a:lnSpc>
              <a:buFont typeface="Arial" panose="020B0604020202020204" pitchFamily="34" charset="0"/>
              <a:buChar char="•"/>
            </a:pPr>
            <a:r>
              <a:rPr lang="en-US" dirty="0">
                <a:solidFill>
                  <a:schemeClr val="tx1"/>
                </a:solidFill>
                <a:latin typeface="+mn-lt"/>
                <a:cs typeface="+mn-cs"/>
              </a:rPr>
              <a:t>Integrated editor</a:t>
            </a:r>
          </a:p>
          <a:p>
            <a:pPr defTabSz="914400">
              <a:lnSpc>
                <a:spcPct val="90000"/>
              </a:lnSpc>
              <a:buFont typeface="Arial" panose="020B0604020202020204" pitchFamily="34" charset="0"/>
              <a:buChar char="•"/>
            </a:pPr>
            <a:endParaRPr lang="en-US" sz="2000" dirty="0">
              <a:solidFill>
                <a:schemeClr val="tx1"/>
              </a:solidFill>
              <a:latin typeface="+mn-lt"/>
              <a:cs typeface="+mn-cs"/>
            </a:endParaRPr>
          </a:p>
        </p:txBody>
      </p:sp>
      <p:pic>
        <p:nvPicPr>
          <p:cNvPr id="6" name="Picture 5">
            <a:extLst>
              <a:ext uri="{FF2B5EF4-FFF2-40B4-BE49-F238E27FC236}">
                <a16:creationId xmlns:a16="http://schemas.microsoft.com/office/drawing/2014/main" id="{C6A1A69D-34F6-476F-947E-8FF55A2B813D}"/>
              </a:ext>
            </a:extLst>
          </p:cNvPr>
          <p:cNvPicPr>
            <a:picLocks noChangeAspect="1"/>
          </p:cNvPicPr>
          <p:nvPr/>
        </p:nvPicPr>
        <p:blipFill>
          <a:blip r:embed="rId2"/>
          <a:stretch>
            <a:fillRect/>
          </a:stretch>
        </p:blipFill>
        <p:spPr>
          <a:xfrm>
            <a:off x="5297763" y="1921002"/>
            <a:ext cx="6250769" cy="3015996"/>
          </a:xfrm>
          <a:prstGeom prst="rect">
            <a:avLst/>
          </a:prstGeom>
        </p:spPr>
      </p:pic>
      <p:sp>
        <p:nvSpPr>
          <p:cNvPr id="7" name="Rectangle 6">
            <a:extLst>
              <a:ext uri="{FF2B5EF4-FFF2-40B4-BE49-F238E27FC236}">
                <a16:creationId xmlns:a16="http://schemas.microsoft.com/office/drawing/2014/main" id="{1D84ED63-3D07-421C-A5E4-C0007EBEB2B0}"/>
              </a:ext>
            </a:extLst>
          </p:cNvPr>
          <p:cNvSpPr/>
          <p:nvPr/>
        </p:nvSpPr>
        <p:spPr>
          <a:xfrm>
            <a:off x="5894864" y="5586689"/>
            <a:ext cx="5056566" cy="64633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4"/>
                </a:solidFill>
                <a:effectLst/>
                <a:uLnTx/>
                <a:uFillTx/>
                <a:latin typeface="Segoe UI"/>
                <a:ea typeface="+mn-ea"/>
                <a:cs typeface="+mn-cs"/>
              </a:rPr>
              <a:t>http://shell.azure.com</a:t>
            </a:r>
          </a:p>
        </p:txBody>
      </p:sp>
    </p:spTree>
    <p:extLst>
      <p:ext uri="{BB962C8B-B14F-4D97-AF65-F5344CB8AC3E}">
        <p14:creationId xmlns:p14="http://schemas.microsoft.com/office/powerpoint/2010/main" val="3354820620"/>
      </p:ext>
    </p:extLst>
  </p:cSld>
  <p:clrMapOvr>
    <a:overrideClrMapping bg1="dk1" tx1="lt1" bg2="dk2" tx2="lt2" accent1="accent1" accent2="accent2" accent3="accent3" accent4="accent4" accent5="accent5" accent6="accent6" hlink="hlink" folHlink="folHlink"/>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 name="Title 3">
            <a:extLst>
              <a:ext uri="{FF2B5EF4-FFF2-40B4-BE49-F238E27FC236}">
                <a16:creationId xmlns:a16="http://schemas.microsoft.com/office/drawing/2014/main" id="{A33382BA-9A32-4C98-8F4B-62A2C954E366}"/>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defTabSz="914400">
              <a:lnSpc>
                <a:spcPct val="90000"/>
              </a:lnSpc>
            </a:pPr>
            <a:r>
              <a:rPr lang="en-US" sz="5400" dirty="0">
                <a:solidFill>
                  <a:schemeClr val="bg1">
                    <a:lumMod val="95000"/>
                    <a:lumOff val="5000"/>
                  </a:schemeClr>
                </a:solidFill>
                <a:ea typeface="+mj-ea"/>
                <a:cs typeface="+mj-cs"/>
              </a:rPr>
              <a:t>Demo</a:t>
            </a:r>
            <a:br>
              <a:rPr lang="en-US" sz="5400" dirty="0">
                <a:solidFill>
                  <a:schemeClr val="bg1">
                    <a:lumMod val="95000"/>
                    <a:lumOff val="5000"/>
                  </a:schemeClr>
                </a:solidFill>
                <a:ea typeface="+mj-ea"/>
                <a:cs typeface="+mj-cs"/>
              </a:rPr>
            </a:br>
            <a:r>
              <a:rPr lang="en-US" dirty="0">
                <a:solidFill>
                  <a:schemeClr val="bg1">
                    <a:lumMod val="95000"/>
                    <a:lumOff val="5000"/>
                  </a:schemeClr>
                </a:solidFill>
                <a:ea typeface="+mj-ea"/>
                <a:cs typeface="+mj-cs"/>
              </a:rPr>
              <a:t>Azure Portal, Cloud Shell, </a:t>
            </a:r>
            <a:r>
              <a:rPr kumimoji="0" lang="en-US" sz="3600" b="0" i="0" u="none" strike="noStrike" kern="1200" cap="none" spc="-50" normalizeH="0" baseline="0" noProof="0" dirty="0">
                <a:ln w="3175">
                  <a:noFill/>
                </a:ln>
                <a:solidFill>
                  <a:srgbClr val="1A1A1A">
                    <a:lumMod val="95000"/>
                    <a:lumOff val="5000"/>
                  </a:srgbClr>
                </a:solidFill>
                <a:effectLst/>
                <a:uLnTx/>
                <a:uFillTx/>
                <a:latin typeface="Segoe UI Semibold"/>
                <a:ea typeface="+mn-ea"/>
                <a:cs typeface="Segoe UI" pitchFamily="34" charset="0"/>
              </a:rPr>
              <a:t>Subscriptions, Resource Groups, Locks</a:t>
            </a:r>
            <a:endParaRPr lang="en-US" sz="5400" dirty="0">
              <a:solidFill>
                <a:schemeClr val="bg1">
                  <a:lumMod val="95000"/>
                  <a:lumOff val="5000"/>
                </a:schemeClr>
              </a:solidFill>
              <a:ea typeface="+mj-ea"/>
              <a:cs typeface="+mj-cs"/>
            </a:endParaRPr>
          </a:p>
        </p:txBody>
      </p:sp>
    </p:spTree>
    <p:extLst>
      <p:ext uri="{BB962C8B-B14F-4D97-AF65-F5344CB8AC3E}">
        <p14:creationId xmlns:p14="http://schemas.microsoft.com/office/powerpoint/2010/main" val="3383463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A9682-651B-4B93-972F-7623A4D8A9C9}"/>
              </a:ext>
            </a:extLst>
          </p:cNvPr>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3996700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7A9B7-791E-4BA7-8CB0-D818A39CA088}"/>
              </a:ext>
            </a:extLst>
          </p:cNvPr>
          <p:cNvSpPr>
            <a:spLocks noGrp="1"/>
          </p:cNvSpPr>
          <p:nvPr>
            <p:ph type="title"/>
          </p:nvPr>
        </p:nvSpPr>
        <p:spPr/>
        <p:txBody>
          <a:bodyPr/>
          <a:lstStyle/>
          <a:p>
            <a:r>
              <a:rPr lang="en-US" dirty="0"/>
              <a:t>Virtual Machines &amp; Scale Sets</a:t>
            </a:r>
          </a:p>
        </p:txBody>
      </p:sp>
      <p:sp>
        <p:nvSpPr>
          <p:cNvPr id="4" name="Rectangle 3">
            <a:extLst>
              <a:ext uri="{FF2B5EF4-FFF2-40B4-BE49-F238E27FC236}">
                <a16:creationId xmlns:a16="http://schemas.microsoft.com/office/drawing/2014/main" id="{316C1475-DBF3-46E6-8A70-BE0D3B29A7A1}"/>
              </a:ext>
            </a:extLst>
          </p:cNvPr>
          <p:cNvSpPr/>
          <p:nvPr/>
        </p:nvSpPr>
        <p:spPr bwMode="auto">
          <a:xfrm>
            <a:off x="283606" y="4259262"/>
            <a:ext cx="11983740" cy="246836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5" name="Rectangle 4">
            <a:extLst>
              <a:ext uri="{FF2B5EF4-FFF2-40B4-BE49-F238E27FC236}">
                <a16:creationId xmlns:a16="http://schemas.microsoft.com/office/drawing/2014/main" id="{EDBA2DD7-1428-4A9E-9B3C-2391DA3EF64F}"/>
              </a:ext>
            </a:extLst>
          </p:cNvPr>
          <p:cNvSpPr/>
          <p:nvPr/>
        </p:nvSpPr>
        <p:spPr bwMode="auto">
          <a:xfrm>
            <a:off x="254297" y="1653478"/>
            <a:ext cx="11983740" cy="246836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Rectangle 5">
            <a:extLst>
              <a:ext uri="{FF2B5EF4-FFF2-40B4-BE49-F238E27FC236}">
                <a16:creationId xmlns:a16="http://schemas.microsoft.com/office/drawing/2014/main" id="{4EE2518D-46C6-409E-9CF5-0D1C2C6277F8}"/>
              </a:ext>
            </a:extLst>
          </p:cNvPr>
          <p:cNvSpPr/>
          <p:nvPr/>
        </p:nvSpPr>
        <p:spPr bwMode="auto">
          <a:xfrm>
            <a:off x="3551237" y="4259262"/>
            <a:ext cx="8707142" cy="246836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117475">
              <a:spcAft>
                <a:spcPts val="600"/>
              </a:spcAft>
            </a:pPr>
            <a:r>
              <a:rPr lang="en-US" sz="2000" dirty="0">
                <a:solidFill>
                  <a:schemeClr val="bg1"/>
                </a:solidFill>
                <a:latin typeface="Segoe UI Semibold" panose="020B0702040204020203" pitchFamily="34" charset="0"/>
                <a:cs typeface="Segoe UI Semibold" panose="020B0702040204020203" pitchFamily="34" charset="0"/>
              </a:rPr>
              <a:t>All of the power and flexibility of a Virtual Machine</a:t>
            </a:r>
          </a:p>
          <a:p>
            <a:pPr marL="117475">
              <a:spcAft>
                <a:spcPts val="600"/>
              </a:spcAft>
            </a:pPr>
            <a:r>
              <a:rPr lang="en-US" sz="2000" dirty="0">
                <a:solidFill>
                  <a:schemeClr val="bg1"/>
                </a:solidFill>
                <a:latin typeface="Segoe UI Semibold" panose="020B0702040204020203" pitchFamily="34" charset="0"/>
                <a:cs typeface="Segoe UI Semibold" panose="020B0702040204020203" pitchFamily="34" charset="0"/>
              </a:rPr>
              <a:t>Designed for high-end workloads</a:t>
            </a:r>
          </a:p>
          <a:p>
            <a:pPr marL="117475">
              <a:spcAft>
                <a:spcPts val="600"/>
              </a:spcAft>
            </a:pPr>
            <a:r>
              <a:rPr lang="en-US" sz="2000" dirty="0">
                <a:solidFill>
                  <a:schemeClr val="bg1"/>
                </a:solidFill>
                <a:latin typeface="Segoe UI Semibold" panose="020B0702040204020203" pitchFamily="34" charset="0"/>
                <a:cs typeface="Segoe UI Semibold" panose="020B0702040204020203" pitchFamily="34" charset="0"/>
              </a:rPr>
              <a:t>Automatically scale up (or down) to 1000 instances </a:t>
            </a:r>
          </a:p>
        </p:txBody>
      </p:sp>
      <p:sp>
        <p:nvSpPr>
          <p:cNvPr id="7" name="Rectangle 6">
            <a:extLst>
              <a:ext uri="{FF2B5EF4-FFF2-40B4-BE49-F238E27FC236}">
                <a16:creationId xmlns:a16="http://schemas.microsoft.com/office/drawing/2014/main" id="{20046CD2-1F30-47B3-8E16-F0786CCFC0E0}"/>
              </a:ext>
            </a:extLst>
          </p:cNvPr>
          <p:cNvSpPr/>
          <p:nvPr/>
        </p:nvSpPr>
        <p:spPr bwMode="auto">
          <a:xfrm>
            <a:off x="3551237" y="1516062"/>
            <a:ext cx="8686800" cy="246836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117475">
              <a:spcAft>
                <a:spcPts val="600"/>
              </a:spcAft>
            </a:pPr>
            <a:r>
              <a:rPr lang="en-US" sz="2000" dirty="0">
                <a:solidFill>
                  <a:schemeClr val="bg1"/>
                </a:solidFill>
                <a:latin typeface="Segoe UI Semibold" panose="020B0702040204020203" pitchFamily="34" charset="0"/>
                <a:cs typeface="Segoe UI Semibold" panose="020B0702040204020203" pitchFamily="34" charset="0"/>
              </a:rPr>
              <a:t>Minimal learning curve for existing virtualization pros </a:t>
            </a:r>
          </a:p>
          <a:p>
            <a:pPr marL="117475">
              <a:spcAft>
                <a:spcPts val="600"/>
              </a:spcAft>
            </a:pPr>
            <a:r>
              <a:rPr lang="en-US" sz="2000" dirty="0">
                <a:solidFill>
                  <a:schemeClr val="bg1"/>
                </a:solidFill>
                <a:latin typeface="Segoe UI Semibold" panose="020B0702040204020203" pitchFamily="34" charset="0"/>
                <a:cs typeface="Segoe UI Semibold" panose="020B0702040204020203" pitchFamily="34" charset="0"/>
              </a:rPr>
              <a:t>Run most Windows or Linux-based workloads</a:t>
            </a:r>
          </a:p>
          <a:p>
            <a:pPr marL="117475">
              <a:spcAft>
                <a:spcPts val="600"/>
              </a:spcAft>
            </a:pPr>
            <a:r>
              <a:rPr lang="en-US" sz="2000" dirty="0">
                <a:solidFill>
                  <a:schemeClr val="bg1"/>
                </a:solidFill>
                <a:latin typeface="Segoe UI Semibold" panose="020B0702040204020203" pitchFamily="34" charset="0"/>
                <a:cs typeface="Segoe UI Semibold" panose="020B0702040204020203" pitchFamily="34" charset="0"/>
              </a:rPr>
              <a:t>Easiest target for migrating to the cloud</a:t>
            </a:r>
          </a:p>
          <a:p>
            <a:pPr marL="117475">
              <a:spcAft>
                <a:spcPts val="600"/>
              </a:spcAft>
            </a:pPr>
            <a:r>
              <a:rPr lang="en-US" sz="2000" dirty="0">
                <a:solidFill>
                  <a:schemeClr val="bg1"/>
                </a:solidFill>
                <a:latin typeface="Segoe UI Semibold" panose="020B0702040204020203" pitchFamily="34" charset="0"/>
                <a:cs typeface="Segoe UI Semibold" panose="020B0702040204020203" pitchFamily="34" charset="0"/>
              </a:rPr>
              <a:t>Flexible instance sizes – use the best fit for your workload </a:t>
            </a:r>
          </a:p>
          <a:p>
            <a:pPr marL="117475">
              <a:spcAft>
                <a:spcPts val="600"/>
              </a:spcAft>
            </a:pPr>
            <a:r>
              <a:rPr lang="en-US" sz="2000" dirty="0">
                <a:solidFill>
                  <a:schemeClr val="bg1"/>
                </a:solidFill>
                <a:latin typeface="Segoe UI Semibold" panose="020B0702040204020203" pitchFamily="34" charset="0"/>
                <a:cs typeface="Segoe UI Semibold" panose="020B0702040204020203" pitchFamily="34" charset="0"/>
              </a:rPr>
              <a:t>Advanced networking and storage capabilities</a:t>
            </a:r>
          </a:p>
        </p:txBody>
      </p:sp>
      <p:grpSp>
        <p:nvGrpSpPr>
          <p:cNvPr id="8" name="Group 7">
            <a:extLst>
              <a:ext uri="{FF2B5EF4-FFF2-40B4-BE49-F238E27FC236}">
                <a16:creationId xmlns:a16="http://schemas.microsoft.com/office/drawing/2014/main" id="{04A3CCDF-EE0E-4604-91CB-F5326A54F3D8}"/>
              </a:ext>
            </a:extLst>
          </p:cNvPr>
          <p:cNvGrpSpPr/>
          <p:nvPr/>
        </p:nvGrpSpPr>
        <p:grpSpPr>
          <a:xfrm>
            <a:off x="465136" y="1913845"/>
            <a:ext cx="2743200" cy="2075077"/>
            <a:chOff x="46038" y="1744662"/>
            <a:chExt cx="2743200" cy="2075077"/>
          </a:xfrm>
        </p:grpSpPr>
        <p:sp>
          <p:nvSpPr>
            <p:cNvPr id="9" name="Rectangle 8">
              <a:extLst>
                <a:ext uri="{FF2B5EF4-FFF2-40B4-BE49-F238E27FC236}">
                  <a16:creationId xmlns:a16="http://schemas.microsoft.com/office/drawing/2014/main" id="{024A4C6F-AE87-4F66-A2A0-B82B3250DFF3}"/>
                </a:ext>
              </a:extLst>
            </p:cNvPr>
            <p:cNvSpPr/>
            <p:nvPr/>
          </p:nvSpPr>
          <p:spPr bwMode="auto">
            <a:xfrm>
              <a:off x="46038" y="3323498"/>
              <a:ext cx="2743200"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Virtual Machines</a:t>
              </a:r>
            </a:p>
          </p:txBody>
        </p:sp>
        <p:sp>
          <p:nvSpPr>
            <p:cNvPr id="10" name="Freeform 23">
              <a:extLst>
                <a:ext uri="{FF2B5EF4-FFF2-40B4-BE49-F238E27FC236}">
                  <a16:creationId xmlns:a16="http://schemas.microsoft.com/office/drawing/2014/main" id="{4ED3E3C7-6CD7-42D0-9DD6-4F2DE273BB94}"/>
                </a:ext>
              </a:extLst>
            </p:cNvPr>
            <p:cNvSpPr>
              <a:spLocks/>
            </p:cNvSpPr>
            <p:nvPr/>
          </p:nvSpPr>
          <p:spPr bwMode="auto">
            <a:xfrm flipH="1">
              <a:off x="198437" y="1744662"/>
              <a:ext cx="2362200" cy="1524000"/>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D2D2D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2" name="Group 21">
            <a:extLst>
              <a:ext uri="{FF2B5EF4-FFF2-40B4-BE49-F238E27FC236}">
                <a16:creationId xmlns:a16="http://schemas.microsoft.com/office/drawing/2014/main" id="{16AC86F2-9824-4349-B635-1CF085ACC467}"/>
              </a:ext>
            </a:extLst>
          </p:cNvPr>
          <p:cNvGrpSpPr/>
          <p:nvPr/>
        </p:nvGrpSpPr>
        <p:grpSpPr>
          <a:xfrm>
            <a:off x="655637" y="4433035"/>
            <a:ext cx="2362200" cy="2075077"/>
            <a:chOff x="198437" y="4324881"/>
            <a:chExt cx="2362200" cy="2075077"/>
          </a:xfrm>
        </p:grpSpPr>
        <p:sp>
          <p:nvSpPr>
            <p:cNvPr id="23" name="Rectangle 22">
              <a:extLst>
                <a:ext uri="{FF2B5EF4-FFF2-40B4-BE49-F238E27FC236}">
                  <a16:creationId xmlns:a16="http://schemas.microsoft.com/office/drawing/2014/main" id="{376CAAE6-95B9-4B0E-B3CB-BC50E326D009}"/>
                </a:ext>
              </a:extLst>
            </p:cNvPr>
            <p:cNvSpPr/>
            <p:nvPr/>
          </p:nvSpPr>
          <p:spPr bwMode="auto">
            <a:xfrm>
              <a:off x="198437" y="5903717"/>
              <a:ext cx="2362199"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Virtual Machine Scale Sets</a:t>
              </a:r>
            </a:p>
          </p:txBody>
        </p:sp>
        <p:sp>
          <p:nvSpPr>
            <p:cNvPr id="24" name="Freeform 23">
              <a:extLst>
                <a:ext uri="{FF2B5EF4-FFF2-40B4-BE49-F238E27FC236}">
                  <a16:creationId xmlns:a16="http://schemas.microsoft.com/office/drawing/2014/main" id="{D965A270-163B-444D-B2C1-55D8B0E253E7}"/>
                </a:ext>
              </a:extLst>
            </p:cNvPr>
            <p:cNvSpPr>
              <a:spLocks/>
            </p:cNvSpPr>
            <p:nvPr/>
          </p:nvSpPr>
          <p:spPr bwMode="auto">
            <a:xfrm flipH="1">
              <a:off x="198437" y="4324881"/>
              <a:ext cx="2362200" cy="1524000"/>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D2D2D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37" name="Picture 36">
            <a:extLst>
              <a:ext uri="{FF2B5EF4-FFF2-40B4-BE49-F238E27FC236}">
                <a16:creationId xmlns:a16="http://schemas.microsoft.com/office/drawing/2014/main" id="{A5B5B653-F3D8-495B-8E8E-BF6C2634992B}"/>
              </a:ext>
            </a:extLst>
          </p:cNvPr>
          <p:cNvPicPr>
            <a:picLocks noChangeAspect="1"/>
          </p:cNvPicPr>
          <p:nvPr/>
        </p:nvPicPr>
        <p:blipFill>
          <a:blip r:embed="rId2"/>
          <a:stretch>
            <a:fillRect/>
          </a:stretch>
        </p:blipFill>
        <p:spPr>
          <a:xfrm>
            <a:off x="1446591" y="4896359"/>
            <a:ext cx="780290" cy="780290"/>
          </a:xfrm>
          <a:prstGeom prst="rect">
            <a:avLst/>
          </a:prstGeom>
        </p:spPr>
      </p:pic>
      <p:pic>
        <p:nvPicPr>
          <p:cNvPr id="39" name="Picture 38">
            <a:extLst>
              <a:ext uri="{FF2B5EF4-FFF2-40B4-BE49-F238E27FC236}">
                <a16:creationId xmlns:a16="http://schemas.microsoft.com/office/drawing/2014/main" id="{2EABCD9B-7BA9-4E0A-AD8B-F9268AFB7214}"/>
              </a:ext>
            </a:extLst>
          </p:cNvPr>
          <p:cNvPicPr>
            <a:picLocks noChangeAspect="1"/>
          </p:cNvPicPr>
          <p:nvPr/>
        </p:nvPicPr>
        <p:blipFill>
          <a:blip r:embed="rId3"/>
          <a:stretch>
            <a:fillRect/>
          </a:stretch>
        </p:blipFill>
        <p:spPr>
          <a:xfrm>
            <a:off x="1446591" y="2432005"/>
            <a:ext cx="780290" cy="780290"/>
          </a:xfrm>
          <a:prstGeom prst="rect">
            <a:avLst/>
          </a:prstGeom>
        </p:spPr>
      </p:pic>
    </p:spTree>
    <p:extLst>
      <p:ext uri="{BB962C8B-B14F-4D97-AF65-F5344CB8AC3E}">
        <p14:creationId xmlns:p14="http://schemas.microsoft.com/office/powerpoint/2010/main" val="2281939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Image result for windows 2012">
            <a:extLst>
              <a:ext uri="{FF2B5EF4-FFF2-40B4-BE49-F238E27FC236}">
                <a16:creationId xmlns:a16="http://schemas.microsoft.com/office/drawing/2014/main" id="{1E4FDB98-7654-4E06-9F1F-F6DA52DAC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6787" y="5290005"/>
            <a:ext cx="2342016" cy="16791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A6DB99-A86C-45C3-91F6-99C75C7FE303}"/>
              </a:ext>
            </a:extLst>
          </p:cNvPr>
          <p:cNvSpPr>
            <a:spLocks noGrp="1"/>
          </p:cNvSpPr>
          <p:nvPr>
            <p:ph type="title"/>
          </p:nvPr>
        </p:nvSpPr>
        <p:spPr/>
        <p:txBody>
          <a:bodyPr/>
          <a:lstStyle/>
          <a:p>
            <a:r>
              <a:rPr lang="en-US" dirty="0"/>
              <a:t>Supported Configurations</a:t>
            </a:r>
          </a:p>
        </p:txBody>
      </p:sp>
      <p:pic>
        <p:nvPicPr>
          <p:cNvPr id="4" name="Picture 3">
            <a:extLst>
              <a:ext uri="{FF2B5EF4-FFF2-40B4-BE49-F238E27FC236}">
                <a16:creationId xmlns:a16="http://schemas.microsoft.com/office/drawing/2014/main" id="{3B7AA782-0E45-4E64-AD23-B345DBF52628}"/>
              </a:ext>
            </a:extLst>
          </p:cNvPr>
          <p:cNvPicPr>
            <a:picLocks noChangeAspect="1"/>
          </p:cNvPicPr>
          <p:nvPr/>
        </p:nvPicPr>
        <p:blipFill>
          <a:blip r:embed="rId3"/>
          <a:stretch>
            <a:fillRect/>
          </a:stretch>
        </p:blipFill>
        <p:spPr>
          <a:xfrm>
            <a:off x="2394329" y="1891690"/>
            <a:ext cx="2160893" cy="2160893"/>
          </a:xfrm>
          <a:prstGeom prst="rect">
            <a:avLst/>
          </a:prstGeom>
        </p:spPr>
      </p:pic>
      <p:pic>
        <p:nvPicPr>
          <p:cNvPr id="6" name="Picture 5">
            <a:extLst>
              <a:ext uri="{FF2B5EF4-FFF2-40B4-BE49-F238E27FC236}">
                <a16:creationId xmlns:a16="http://schemas.microsoft.com/office/drawing/2014/main" id="{709F9EB1-1DE0-42B8-8F66-417FC6659A68}"/>
              </a:ext>
            </a:extLst>
          </p:cNvPr>
          <p:cNvPicPr>
            <a:picLocks noChangeAspect="1"/>
          </p:cNvPicPr>
          <p:nvPr/>
        </p:nvPicPr>
        <p:blipFill>
          <a:blip r:embed="rId4"/>
          <a:stretch>
            <a:fillRect/>
          </a:stretch>
        </p:blipFill>
        <p:spPr>
          <a:xfrm>
            <a:off x="7769547" y="1604339"/>
            <a:ext cx="2548912" cy="2548912"/>
          </a:xfrm>
          <a:prstGeom prst="rect">
            <a:avLst/>
          </a:prstGeom>
        </p:spPr>
      </p:pic>
      <p:pic>
        <p:nvPicPr>
          <p:cNvPr id="10" name="Picture 9">
            <a:extLst>
              <a:ext uri="{FF2B5EF4-FFF2-40B4-BE49-F238E27FC236}">
                <a16:creationId xmlns:a16="http://schemas.microsoft.com/office/drawing/2014/main" id="{5828289D-31C4-4CC0-8DF9-1110BDC11FB1}"/>
              </a:ext>
            </a:extLst>
          </p:cNvPr>
          <p:cNvPicPr>
            <a:picLocks noChangeAspect="1"/>
          </p:cNvPicPr>
          <p:nvPr/>
        </p:nvPicPr>
        <p:blipFill>
          <a:blip r:embed="rId5"/>
          <a:stretch>
            <a:fillRect/>
          </a:stretch>
        </p:blipFill>
        <p:spPr>
          <a:xfrm>
            <a:off x="7884475" y="4385845"/>
            <a:ext cx="1110353" cy="762087"/>
          </a:xfrm>
          <a:prstGeom prst="rect">
            <a:avLst/>
          </a:prstGeom>
        </p:spPr>
      </p:pic>
      <p:pic>
        <p:nvPicPr>
          <p:cNvPr id="12" name="Picture 11">
            <a:extLst>
              <a:ext uri="{FF2B5EF4-FFF2-40B4-BE49-F238E27FC236}">
                <a16:creationId xmlns:a16="http://schemas.microsoft.com/office/drawing/2014/main" id="{F83896AD-BE48-4ACD-A466-9F6CB2EDD3ED}"/>
              </a:ext>
            </a:extLst>
          </p:cNvPr>
          <p:cNvPicPr>
            <a:picLocks noChangeAspect="1"/>
          </p:cNvPicPr>
          <p:nvPr/>
        </p:nvPicPr>
        <p:blipFill>
          <a:blip r:embed="rId6"/>
          <a:stretch>
            <a:fillRect/>
          </a:stretch>
        </p:blipFill>
        <p:spPr>
          <a:xfrm>
            <a:off x="9474288" y="4823968"/>
            <a:ext cx="1195693" cy="932076"/>
          </a:xfrm>
          <a:prstGeom prst="rect">
            <a:avLst/>
          </a:prstGeom>
        </p:spPr>
      </p:pic>
      <p:pic>
        <p:nvPicPr>
          <p:cNvPr id="14" name="Picture 13">
            <a:extLst>
              <a:ext uri="{FF2B5EF4-FFF2-40B4-BE49-F238E27FC236}">
                <a16:creationId xmlns:a16="http://schemas.microsoft.com/office/drawing/2014/main" id="{842491BB-E615-4098-8966-342D308F8FCE}"/>
              </a:ext>
            </a:extLst>
          </p:cNvPr>
          <p:cNvPicPr>
            <a:picLocks noChangeAspect="1"/>
          </p:cNvPicPr>
          <p:nvPr/>
        </p:nvPicPr>
        <p:blipFill>
          <a:blip r:embed="rId7"/>
          <a:stretch>
            <a:fillRect/>
          </a:stretch>
        </p:blipFill>
        <p:spPr>
          <a:xfrm>
            <a:off x="7833822" y="5183926"/>
            <a:ext cx="1310008" cy="1030401"/>
          </a:xfrm>
          <a:prstGeom prst="rect">
            <a:avLst/>
          </a:prstGeom>
        </p:spPr>
      </p:pic>
      <p:pic>
        <p:nvPicPr>
          <p:cNvPr id="16" name="Picture 15">
            <a:extLst>
              <a:ext uri="{FF2B5EF4-FFF2-40B4-BE49-F238E27FC236}">
                <a16:creationId xmlns:a16="http://schemas.microsoft.com/office/drawing/2014/main" id="{4C2FD1E0-9B05-48C2-AE6B-244B5294FC92}"/>
              </a:ext>
            </a:extLst>
          </p:cNvPr>
          <p:cNvPicPr>
            <a:picLocks noChangeAspect="1"/>
          </p:cNvPicPr>
          <p:nvPr/>
        </p:nvPicPr>
        <p:blipFill>
          <a:blip r:embed="rId8"/>
          <a:stretch>
            <a:fillRect/>
          </a:stretch>
        </p:blipFill>
        <p:spPr>
          <a:xfrm>
            <a:off x="7563591" y="5982280"/>
            <a:ext cx="1752120" cy="392653"/>
          </a:xfrm>
          <a:prstGeom prst="rect">
            <a:avLst/>
          </a:prstGeom>
        </p:spPr>
      </p:pic>
      <p:pic>
        <p:nvPicPr>
          <p:cNvPr id="17" name="Picture 16">
            <a:extLst>
              <a:ext uri="{FF2B5EF4-FFF2-40B4-BE49-F238E27FC236}">
                <a16:creationId xmlns:a16="http://schemas.microsoft.com/office/drawing/2014/main" id="{FAE2ECDB-DA03-4198-9F39-D9B1652AB372}"/>
              </a:ext>
            </a:extLst>
          </p:cNvPr>
          <p:cNvPicPr>
            <a:picLocks noChangeAspect="1"/>
          </p:cNvPicPr>
          <p:nvPr/>
        </p:nvPicPr>
        <p:blipFill>
          <a:blip r:embed="rId9"/>
          <a:stretch>
            <a:fillRect/>
          </a:stretch>
        </p:blipFill>
        <p:spPr>
          <a:xfrm>
            <a:off x="9751515" y="4410125"/>
            <a:ext cx="1836932" cy="258463"/>
          </a:xfrm>
          <a:prstGeom prst="rect">
            <a:avLst/>
          </a:prstGeom>
        </p:spPr>
      </p:pic>
      <p:pic>
        <p:nvPicPr>
          <p:cNvPr id="18" name="Picture 17">
            <a:extLst>
              <a:ext uri="{FF2B5EF4-FFF2-40B4-BE49-F238E27FC236}">
                <a16:creationId xmlns:a16="http://schemas.microsoft.com/office/drawing/2014/main" id="{5131A884-A296-47FB-81C2-D7E0DB970ECB}"/>
              </a:ext>
            </a:extLst>
          </p:cNvPr>
          <p:cNvPicPr>
            <a:picLocks noChangeAspect="1"/>
          </p:cNvPicPr>
          <p:nvPr/>
        </p:nvPicPr>
        <p:blipFill>
          <a:blip r:embed="rId10"/>
          <a:stretch>
            <a:fillRect/>
          </a:stretch>
        </p:blipFill>
        <p:spPr>
          <a:xfrm>
            <a:off x="10406982" y="5637002"/>
            <a:ext cx="1484918" cy="690555"/>
          </a:xfrm>
          <a:prstGeom prst="rect">
            <a:avLst/>
          </a:prstGeom>
        </p:spPr>
      </p:pic>
      <p:pic>
        <p:nvPicPr>
          <p:cNvPr id="21" name="Picture 20">
            <a:extLst>
              <a:ext uri="{FF2B5EF4-FFF2-40B4-BE49-F238E27FC236}">
                <a16:creationId xmlns:a16="http://schemas.microsoft.com/office/drawing/2014/main" id="{9FAE28CC-E66B-4A48-96D7-E394338A246A}"/>
              </a:ext>
            </a:extLst>
          </p:cNvPr>
          <p:cNvPicPr>
            <a:picLocks noChangeAspect="1"/>
          </p:cNvPicPr>
          <p:nvPr/>
        </p:nvPicPr>
        <p:blipFill>
          <a:blip r:embed="rId11"/>
          <a:stretch>
            <a:fillRect/>
          </a:stretch>
        </p:blipFill>
        <p:spPr>
          <a:xfrm>
            <a:off x="411248" y="4854771"/>
            <a:ext cx="1954403" cy="586321"/>
          </a:xfrm>
          <a:prstGeom prst="rect">
            <a:avLst/>
          </a:prstGeom>
        </p:spPr>
      </p:pic>
      <p:pic>
        <p:nvPicPr>
          <p:cNvPr id="27" name="Picture 26">
            <a:extLst>
              <a:ext uri="{FF2B5EF4-FFF2-40B4-BE49-F238E27FC236}">
                <a16:creationId xmlns:a16="http://schemas.microsoft.com/office/drawing/2014/main" id="{92306716-989A-42A2-8D20-9B18578DEED9}"/>
              </a:ext>
            </a:extLst>
          </p:cNvPr>
          <p:cNvPicPr>
            <a:picLocks noChangeAspect="1"/>
          </p:cNvPicPr>
          <p:nvPr/>
        </p:nvPicPr>
        <p:blipFill>
          <a:blip r:embed="rId12"/>
          <a:stretch>
            <a:fillRect/>
          </a:stretch>
        </p:blipFill>
        <p:spPr>
          <a:xfrm>
            <a:off x="3773181" y="5202702"/>
            <a:ext cx="2146788" cy="416729"/>
          </a:xfrm>
          <a:prstGeom prst="rect">
            <a:avLst/>
          </a:prstGeom>
        </p:spPr>
      </p:pic>
      <p:sp>
        <p:nvSpPr>
          <p:cNvPr id="3" name="TextBox 2"/>
          <p:cNvSpPr txBox="1"/>
          <p:nvPr/>
        </p:nvSpPr>
        <p:spPr>
          <a:xfrm>
            <a:off x="1773446" y="4203774"/>
            <a:ext cx="3582199" cy="707886"/>
          </a:xfrm>
          <a:prstGeom prst="rect">
            <a:avLst/>
          </a:prstGeom>
          <a:noFill/>
        </p:spPr>
        <p:txBody>
          <a:bodyPr wrap="none" rtlCol="0">
            <a:spAutoFit/>
          </a:bodyPr>
          <a:lstStyle/>
          <a:p>
            <a:r>
              <a:rPr lang="en-US" sz="4000">
                <a:solidFill>
                  <a:srgbClr val="2B529A"/>
                </a:solidFill>
                <a:latin typeface="+mj-lt"/>
              </a:rPr>
              <a:t>Windows Server</a:t>
            </a:r>
          </a:p>
        </p:txBody>
      </p:sp>
      <p:sp>
        <p:nvSpPr>
          <p:cNvPr id="19" name="TextBox 18"/>
          <p:cNvSpPr txBox="1"/>
          <p:nvPr/>
        </p:nvSpPr>
        <p:spPr>
          <a:xfrm>
            <a:off x="4451816" y="5958225"/>
            <a:ext cx="2117118" cy="353943"/>
          </a:xfrm>
          <a:prstGeom prst="rect">
            <a:avLst/>
          </a:prstGeom>
          <a:noFill/>
        </p:spPr>
        <p:txBody>
          <a:bodyPr wrap="none" rtlCol="0">
            <a:spAutoFit/>
          </a:bodyPr>
          <a:lstStyle/>
          <a:p>
            <a:r>
              <a:rPr lang="en-US" sz="1700">
                <a:solidFill>
                  <a:srgbClr val="2B529A"/>
                </a:solidFill>
                <a:latin typeface="+mj-lt"/>
              </a:rPr>
              <a:t>Windows Server 2019</a:t>
            </a:r>
          </a:p>
        </p:txBody>
      </p:sp>
      <p:pic>
        <p:nvPicPr>
          <p:cNvPr id="24" name="Picture 23">
            <a:extLst>
              <a:ext uri="{FF2B5EF4-FFF2-40B4-BE49-F238E27FC236}">
                <a16:creationId xmlns:a16="http://schemas.microsoft.com/office/drawing/2014/main" id="{3B7AA782-0E45-4E64-AD23-B345DBF52628}"/>
              </a:ext>
            </a:extLst>
          </p:cNvPr>
          <p:cNvPicPr>
            <a:picLocks noChangeAspect="1"/>
          </p:cNvPicPr>
          <p:nvPr/>
        </p:nvPicPr>
        <p:blipFill>
          <a:blip r:embed="rId3"/>
          <a:stretch>
            <a:fillRect/>
          </a:stretch>
        </p:blipFill>
        <p:spPr>
          <a:xfrm flipV="1">
            <a:off x="4230159" y="6005978"/>
            <a:ext cx="247236" cy="247236"/>
          </a:xfrm>
          <a:prstGeom prst="rect">
            <a:avLst/>
          </a:prstGeom>
        </p:spPr>
      </p:pic>
    </p:spTree>
    <p:extLst>
      <p:ext uri="{BB962C8B-B14F-4D97-AF65-F5344CB8AC3E}">
        <p14:creationId xmlns:p14="http://schemas.microsoft.com/office/powerpoint/2010/main" val="2839259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ABDC8-F559-4B82-892B-000EA8CC5FFA}"/>
              </a:ext>
            </a:extLst>
          </p:cNvPr>
          <p:cNvSpPr>
            <a:spLocks noGrp="1"/>
          </p:cNvSpPr>
          <p:nvPr>
            <p:ph type="title"/>
          </p:nvPr>
        </p:nvSpPr>
        <p:spPr/>
        <p:txBody>
          <a:bodyPr/>
          <a:lstStyle/>
          <a:p>
            <a:r>
              <a:rPr lang="en-US" dirty="0">
                <a:solidFill>
                  <a:schemeClr val="bg1"/>
                </a:solidFill>
              </a:rPr>
              <a:t>Compute Options for all types of apps</a:t>
            </a:r>
          </a:p>
        </p:txBody>
      </p:sp>
      <p:sp>
        <p:nvSpPr>
          <p:cNvPr id="3" name="Rectangle 2">
            <a:extLst>
              <a:ext uri="{FF2B5EF4-FFF2-40B4-BE49-F238E27FC236}">
                <a16:creationId xmlns:a16="http://schemas.microsoft.com/office/drawing/2014/main" id="{8AF5373B-FF0C-41C1-ACAB-611FF56EC38B}"/>
              </a:ext>
            </a:extLst>
          </p:cNvPr>
          <p:cNvSpPr/>
          <p:nvPr/>
        </p:nvSpPr>
        <p:spPr bwMode="auto">
          <a:xfrm>
            <a:off x="3989707" y="4723771"/>
            <a:ext cx="1462555"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solidFill>
                  <a:schemeClr val="bg1"/>
                </a:solidFill>
                <a:latin typeface="Segoe UI Semibold" panose="020B0702040204020203" pitchFamily="34" charset="0"/>
                <a:ea typeface="Segoe UI" pitchFamily="34" charset="0"/>
                <a:cs typeface="Segoe UI Semibold" panose="020B0702040204020203" pitchFamily="34" charset="0"/>
              </a:rPr>
              <a:t>STORAGE </a:t>
            </a:r>
            <a:br>
              <a:rPr lang="en-US" sz="1372" dirty="0">
                <a:solidFill>
                  <a:schemeClr val="bg1"/>
                </a:solidFill>
                <a:latin typeface="Segoe UI Semibold" panose="020B0702040204020203" pitchFamily="34" charset="0"/>
                <a:ea typeface="Segoe UI" pitchFamily="34" charset="0"/>
                <a:cs typeface="Segoe UI Semibold" panose="020B0702040204020203" pitchFamily="34" charset="0"/>
              </a:rPr>
            </a:br>
            <a:r>
              <a:rPr lang="en-US" sz="1372" dirty="0">
                <a:solidFill>
                  <a:schemeClr val="bg1"/>
                </a:solidFill>
                <a:latin typeface="Segoe UI Semibold" panose="020B0702040204020203" pitchFamily="34" charset="0"/>
                <a:ea typeface="Segoe UI" pitchFamily="34" charset="0"/>
                <a:cs typeface="Segoe UI Semibold" panose="020B0702040204020203" pitchFamily="34" charset="0"/>
              </a:rPr>
              <a:t>OPTIMIZED</a:t>
            </a:r>
          </a:p>
        </p:txBody>
      </p:sp>
      <p:sp>
        <p:nvSpPr>
          <p:cNvPr id="4" name="Freeform: Shape 3">
            <a:extLst>
              <a:ext uri="{FF2B5EF4-FFF2-40B4-BE49-F238E27FC236}">
                <a16:creationId xmlns:a16="http://schemas.microsoft.com/office/drawing/2014/main" id="{E37E7BBA-15D1-41D4-B960-1D05EFC515D5}"/>
              </a:ext>
            </a:extLst>
          </p:cNvPr>
          <p:cNvSpPr/>
          <p:nvPr/>
        </p:nvSpPr>
        <p:spPr bwMode="auto">
          <a:xfrm>
            <a:off x="4139107" y="4570564"/>
            <a:ext cx="116558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grpSp>
        <p:nvGrpSpPr>
          <p:cNvPr id="5" name="Group 4">
            <a:extLst>
              <a:ext uri="{FF2B5EF4-FFF2-40B4-BE49-F238E27FC236}">
                <a16:creationId xmlns:a16="http://schemas.microsoft.com/office/drawing/2014/main" id="{8D07191C-702E-41BD-9768-7E5FCAB63244}"/>
              </a:ext>
            </a:extLst>
          </p:cNvPr>
          <p:cNvGrpSpPr/>
          <p:nvPr/>
        </p:nvGrpSpPr>
        <p:grpSpPr>
          <a:xfrm>
            <a:off x="4168925" y="3901438"/>
            <a:ext cx="974717" cy="650344"/>
            <a:chOff x="4177314" y="3767214"/>
            <a:chExt cx="974717" cy="650344"/>
          </a:xfrm>
        </p:grpSpPr>
        <p:sp>
          <p:nvSpPr>
            <p:cNvPr id="6" name="monitor">
              <a:extLst>
                <a:ext uri="{FF2B5EF4-FFF2-40B4-BE49-F238E27FC236}">
                  <a16:creationId xmlns:a16="http://schemas.microsoft.com/office/drawing/2014/main" id="{315ED39D-B7D1-4A5D-AD5B-6DDC5771F3C0}"/>
                </a:ext>
              </a:extLst>
            </p:cNvPr>
            <p:cNvSpPr>
              <a:spLocks noChangeAspect="1" noEditPoints="1"/>
            </p:cNvSpPr>
            <p:nvPr/>
          </p:nvSpPr>
          <p:spPr bwMode="auto">
            <a:xfrm>
              <a:off x="4177314" y="3767214"/>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2353">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57EC8A86-5F36-4F1A-8A54-23E49EAEFBDD}"/>
                </a:ext>
              </a:extLst>
            </p:cNvPr>
            <p:cNvSpPr txBox="1"/>
            <p:nvPr/>
          </p:nvSpPr>
          <p:spPr>
            <a:xfrm>
              <a:off x="4527861" y="3898657"/>
              <a:ext cx="147476" cy="325858"/>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r>
                <a:rPr lang="en-US" sz="2353" dirty="0">
                  <a:latin typeface="Segoe UI Semibold" panose="020B0702040204020203" pitchFamily="34" charset="0"/>
                  <a:cs typeface="Segoe UI Semibold" panose="020B0702040204020203" pitchFamily="34" charset="0"/>
                </a:rPr>
                <a:t>L</a:t>
              </a:r>
            </a:p>
          </p:txBody>
        </p:sp>
        <p:sp>
          <p:nvSpPr>
            <p:cNvPr id="8" name="Freeform: Shape 7">
              <a:extLst>
                <a:ext uri="{FF2B5EF4-FFF2-40B4-BE49-F238E27FC236}">
                  <a16:creationId xmlns:a16="http://schemas.microsoft.com/office/drawing/2014/main" id="{45698287-B945-4E9B-851E-D42377AACC73}"/>
                </a:ext>
              </a:extLst>
            </p:cNvPr>
            <p:cNvSpPr/>
            <p:nvPr/>
          </p:nvSpPr>
          <p:spPr bwMode="auto">
            <a:xfrm>
              <a:off x="4667640" y="4150210"/>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2353" err="1">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grpSp>
      <p:sp>
        <p:nvSpPr>
          <p:cNvPr id="9" name="Rectangle 8">
            <a:extLst>
              <a:ext uri="{FF2B5EF4-FFF2-40B4-BE49-F238E27FC236}">
                <a16:creationId xmlns:a16="http://schemas.microsoft.com/office/drawing/2014/main" id="{68863181-4C62-4805-AB8C-13679CD27B3B}"/>
              </a:ext>
            </a:extLst>
          </p:cNvPr>
          <p:cNvSpPr/>
          <p:nvPr/>
        </p:nvSpPr>
        <p:spPr bwMode="auto">
          <a:xfrm>
            <a:off x="9864089" y="4590628"/>
            <a:ext cx="2206850" cy="591899"/>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solidFill>
                  <a:schemeClr val="bg1"/>
                </a:solidFill>
                <a:latin typeface="Segoe UI Semibold" panose="020B0702040204020203" pitchFamily="34" charset="0"/>
                <a:ea typeface="Segoe UI" pitchFamily="34" charset="0"/>
                <a:cs typeface="Segoe UI Semibold" panose="020B0702040204020203" pitchFamily="34" charset="0"/>
              </a:rPr>
              <a:t>HIGH PERFORMANCE COMPUTING </a:t>
            </a:r>
          </a:p>
        </p:txBody>
      </p:sp>
      <p:grpSp>
        <p:nvGrpSpPr>
          <p:cNvPr id="10" name="Group 9">
            <a:extLst>
              <a:ext uri="{FF2B5EF4-FFF2-40B4-BE49-F238E27FC236}">
                <a16:creationId xmlns:a16="http://schemas.microsoft.com/office/drawing/2014/main" id="{90556114-14B0-44B1-A674-7926912AF0E9}"/>
              </a:ext>
            </a:extLst>
          </p:cNvPr>
          <p:cNvGrpSpPr/>
          <p:nvPr/>
        </p:nvGrpSpPr>
        <p:grpSpPr>
          <a:xfrm>
            <a:off x="10374990" y="3901438"/>
            <a:ext cx="1165582" cy="669126"/>
            <a:chOff x="10383379" y="3767214"/>
            <a:chExt cx="1165582" cy="669126"/>
          </a:xfrm>
        </p:grpSpPr>
        <p:sp>
          <p:nvSpPr>
            <p:cNvPr id="11" name="Freeform: Shape 10">
              <a:extLst>
                <a:ext uri="{FF2B5EF4-FFF2-40B4-BE49-F238E27FC236}">
                  <a16:creationId xmlns:a16="http://schemas.microsoft.com/office/drawing/2014/main" id="{6357BB7C-9461-4083-A8BE-97BE3AE58A04}"/>
                </a:ext>
              </a:extLst>
            </p:cNvPr>
            <p:cNvSpPr/>
            <p:nvPr/>
          </p:nvSpPr>
          <p:spPr bwMode="auto">
            <a:xfrm>
              <a:off x="10383379" y="4436340"/>
              <a:ext cx="116558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p>
          </p:txBody>
        </p:sp>
        <p:grpSp>
          <p:nvGrpSpPr>
            <p:cNvPr id="12" name="Group 11">
              <a:extLst>
                <a:ext uri="{FF2B5EF4-FFF2-40B4-BE49-F238E27FC236}">
                  <a16:creationId xmlns:a16="http://schemas.microsoft.com/office/drawing/2014/main" id="{8BC79821-E186-4CD1-8ED6-436BBB5A2097}"/>
                </a:ext>
              </a:extLst>
            </p:cNvPr>
            <p:cNvGrpSpPr/>
            <p:nvPr/>
          </p:nvGrpSpPr>
          <p:grpSpPr>
            <a:xfrm>
              <a:off x="10383379" y="3767214"/>
              <a:ext cx="974716" cy="650344"/>
              <a:chOff x="10383379" y="3767214"/>
              <a:chExt cx="974716" cy="650344"/>
            </a:xfrm>
          </p:grpSpPr>
          <p:sp>
            <p:nvSpPr>
              <p:cNvPr id="13" name="monitor">
                <a:extLst>
                  <a:ext uri="{FF2B5EF4-FFF2-40B4-BE49-F238E27FC236}">
                    <a16:creationId xmlns:a16="http://schemas.microsoft.com/office/drawing/2014/main" id="{195A4BC0-5596-4EE0-A115-4AE493B6A0F6}"/>
                  </a:ext>
                </a:extLst>
              </p:cNvPr>
              <p:cNvSpPr>
                <a:spLocks noChangeAspect="1" noEditPoints="1"/>
              </p:cNvSpPr>
              <p:nvPr/>
            </p:nvSpPr>
            <p:spPr bwMode="auto">
              <a:xfrm>
                <a:off x="10383379" y="3767214"/>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lgn="ctr"/>
                <a:endParaRPr lang="en-US" sz="2353">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4" name="TextBox 13">
                <a:extLst>
                  <a:ext uri="{FF2B5EF4-FFF2-40B4-BE49-F238E27FC236}">
                    <a16:creationId xmlns:a16="http://schemas.microsoft.com/office/drawing/2014/main" id="{6B03B65A-FF12-43E4-A00A-72FA25CCC769}"/>
                  </a:ext>
                </a:extLst>
              </p:cNvPr>
              <p:cNvSpPr txBox="1"/>
              <p:nvPr/>
            </p:nvSpPr>
            <p:spPr>
              <a:xfrm>
                <a:off x="10697055" y="3898657"/>
                <a:ext cx="221215" cy="325858"/>
              </a:xfrm>
              <a:prstGeom prst="rect">
                <a:avLst/>
              </a:prstGeom>
              <a:noFill/>
            </p:spPr>
            <p:txBody>
              <a:bodyPr wrap="none" lIns="0" tIns="0" rIns="0" bIns="0" rtlCol="0">
                <a:spAutoFit/>
              </a:bodyPr>
              <a:lstStyle/>
              <a:p>
                <a:pPr algn="ctr">
                  <a:lnSpc>
                    <a:spcPct val="90000"/>
                  </a:lnSpc>
                  <a:spcAft>
                    <a:spcPts val="588"/>
                  </a:spcAft>
                </a:pPr>
                <a:r>
                  <a:rPr lang="en-US" sz="2353"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t>
                </a:r>
              </a:p>
            </p:txBody>
          </p:sp>
          <p:sp>
            <p:nvSpPr>
              <p:cNvPr id="15" name="Freeform: Shape 14">
                <a:extLst>
                  <a:ext uri="{FF2B5EF4-FFF2-40B4-BE49-F238E27FC236}">
                    <a16:creationId xmlns:a16="http://schemas.microsoft.com/office/drawing/2014/main" id="{AB2A8B16-B390-485F-89FA-2DD2A45BFB5F}"/>
                  </a:ext>
                </a:extLst>
              </p:cNvPr>
              <p:cNvSpPr/>
              <p:nvPr/>
            </p:nvSpPr>
            <p:spPr bwMode="auto">
              <a:xfrm>
                <a:off x="10873704" y="4150210"/>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2353" err="1">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grpSp>
      </p:grpSp>
      <p:sp>
        <p:nvSpPr>
          <p:cNvPr id="16" name="Rectangle 15">
            <a:extLst>
              <a:ext uri="{FF2B5EF4-FFF2-40B4-BE49-F238E27FC236}">
                <a16:creationId xmlns:a16="http://schemas.microsoft.com/office/drawing/2014/main" id="{A2D6AC43-11D5-4196-8F21-619E109D1A69}"/>
              </a:ext>
            </a:extLst>
          </p:cNvPr>
          <p:cNvSpPr/>
          <p:nvPr/>
        </p:nvSpPr>
        <p:spPr bwMode="auto">
          <a:xfrm>
            <a:off x="823508" y="4632674"/>
            <a:ext cx="2649821"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solidFill>
                  <a:schemeClr val="bg1"/>
                </a:solidFill>
                <a:latin typeface="Segoe UI Semibold" panose="020B0702040204020203" pitchFamily="34" charset="0"/>
                <a:ea typeface="Segoe UI" pitchFamily="34" charset="0"/>
                <a:cs typeface="Segoe UI Semibold" panose="020B0702040204020203" pitchFamily="34" charset="0"/>
              </a:rPr>
              <a:t>MEMORY OPTIMIZED</a:t>
            </a:r>
          </a:p>
        </p:txBody>
      </p:sp>
      <p:sp>
        <p:nvSpPr>
          <p:cNvPr id="17" name="Freeform: Shape 16">
            <a:extLst>
              <a:ext uri="{FF2B5EF4-FFF2-40B4-BE49-F238E27FC236}">
                <a16:creationId xmlns:a16="http://schemas.microsoft.com/office/drawing/2014/main" id="{54DFAB9E-5114-4C4C-B6A6-88AE34F3F18C}"/>
              </a:ext>
            </a:extLst>
          </p:cNvPr>
          <p:cNvSpPr/>
          <p:nvPr/>
        </p:nvSpPr>
        <p:spPr bwMode="auto">
          <a:xfrm>
            <a:off x="400046" y="4570563"/>
            <a:ext cx="3496746"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grpSp>
        <p:nvGrpSpPr>
          <p:cNvPr id="18" name="Group 17">
            <a:extLst>
              <a:ext uri="{FF2B5EF4-FFF2-40B4-BE49-F238E27FC236}">
                <a16:creationId xmlns:a16="http://schemas.microsoft.com/office/drawing/2014/main" id="{04332976-F6E0-40B2-A610-DA7399DD5524}"/>
              </a:ext>
            </a:extLst>
          </p:cNvPr>
          <p:cNvGrpSpPr/>
          <p:nvPr/>
        </p:nvGrpSpPr>
        <p:grpSpPr>
          <a:xfrm>
            <a:off x="408456" y="3901438"/>
            <a:ext cx="974716" cy="650344"/>
            <a:chOff x="416845" y="3767214"/>
            <a:chExt cx="974716" cy="650344"/>
          </a:xfrm>
        </p:grpSpPr>
        <p:sp>
          <p:nvSpPr>
            <p:cNvPr id="19" name="monitor">
              <a:extLst>
                <a:ext uri="{FF2B5EF4-FFF2-40B4-BE49-F238E27FC236}">
                  <a16:creationId xmlns:a16="http://schemas.microsoft.com/office/drawing/2014/main" id="{7A38CE23-40F7-4E4E-8F4F-8D5885B055FB}"/>
                </a:ext>
              </a:extLst>
            </p:cNvPr>
            <p:cNvSpPr>
              <a:spLocks noChangeAspect="1" noEditPoints="1"/>
            </p:cNvSpPr>
            <p:nvPr/>
          </p:nvSpPr>
          <p:spPr bwMode="auto">
            <a:xfrm>
              <a:off x="416845" y="3767214"/>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2353">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E53858A4-80C9-4597-A2C3-5EE6DD3C7FB6}"/>
                </a:ext>
              </a:extLst>
            </p:cNvPr>
            <p:cNvSpPr txBox="1"/>
            <p:nvPr/>
          </p:nvSpPr>
          <p:spPr>
            <a:xfrm>
              <a:off x="736133" y="3898657"/>
              <a:ext cx="209994" cy="325858"/>
            </a:xfrm>
            <a:prstGeom prst="rect">
              <a:avLst/>
            </a:prstGeom>
            <a:noFill/>
          </p:spPr>
          <p:txBody>
            <a:bodyPr wrap="none" lIns="0" tIns="0" rIns="0" bIns="0" rtlCol="0">
              <a:spAutoFit/>
            </a:bodyPr>
            <a:lstStyle/>
            <a:p>
              <a:pPr algn="ctr">
                <a:lnSpc>
                  <a:spcPct val="90000"/>
                </a:lnSpc>
                <a:spcAft>
                  <a:spcPts val="588"/>
                </a:spcAft>
              </a:pPr>
              <a:r>
                <a:rPr lang="en-US" sz="2353"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G</a:t>
              </a:r>
            </a:p>
          </p:txBody>
        </p:sp>
        <p:sp>
          <p:nvSpPr>
            <p:cNvPr id="21" name="Freeform: Shape 20">
              <a:extLst>
                <a:ext uri="{FF2B5EF4-FFF2-40B4-BE49-F238E27FC236}">
                  <a16:creationId xmlns:a16="http://schemas.microsoft.com/office/drawing/2014/main" id="{D574D153-6353-4BE0-BDC4-AA17F8E6011B}"/>
                </a:ext>
              </a:extLst>
            </p:cNvPr>
            <p:cNvSpPr/>
            <p:nvPr/>
          </p:nvSpPr>
          <p:spPr bwMode="auto">
            <a:xfrm>
              <a:off x="907170" y="4150210"/>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2353" err="1">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grpSp>
      <p:grpSp>
        <p:nvGrpSpPr>
          <p:cNvPr id="22" name="Group 21">
            <a:extLst>
              <a:ext uri="{FF2B5EF4-FFF2-40B4-BE49-F238E27FC236}">
                <a16:creationId xmlns:a16="http://schemas.microsoft.com/office/drawing/2014/main" id="{15BFEB39-508B-4A24-B5AF-39283CA310D9}"/>
              </a:ext>
            </a:extLst>
          </p:cNvPr>
          <p:cNvGrpSpPr/>
          <p:nvPr/>
        </p:nvGrpSpPr>
        <p:grpSpPr>
          <a:xfrm>
            <a:off x="1583551" y="3901438"/>
            <a:ext cx="974739" cy="650351"/>
            <a:chOff x="1591940" y="3767214"/>
            <a:chExt cx="974739" cy="650351"/>
          </a:xfrm>
        </p:grpSpPr>
        <p:sp>
          <p:nvSpPr>
            <p:cNvPr id="23" name="monitor">
              <a:extLst>
                <a:ext uri="{FF2B5EF4-FFF2-40B4-BE49-F238E27FC236}">
                  <a16:creationId xmlns:a16="http://schemas.microsoft.com/office/drawing/2014/main" id="{A7103F8C-275B-4B29-84FF-E0DC90ABF8F8}"/>
                </a:ext>
              </a:extLst>
            </p:cNvPr>
            <p:cNvSpPr>
              <a:spLocks noChangeAspect="1" noEditPoints="1"/>
            </p:cNvSpPr>
            <p:nvPr/>
          </p:nvSpPr>
          <p:spPr bwMode="auto">
            <a:xfrm>
              <a:off x="1591940" y="3767214"/>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961">
                <a:gradFill>
                  <a:gsLst>
                    <a:gs pos="0">
                      <a:srgbClr val="505050"/>
                    </a:gs>
                    <a:gs pos="100000">
                      <a:srgbClr val="505050"/>
                    </a:gs>
                  </a:gsLst>
                </a:gradFill>
              </a:endParaRPr>
            </a:p>
          </p:txBody>
        </p:sp>
        <p:sp>
          <p:nvSpPr>
            <p:cNvPr id="24" name="TextBox 23">
              <a:extLst>
                <a:ext uri="{FF2B5EF4-FFF2-40B4-BE49-F238E27FC236}">
                  <a16:creationId xmlns:a16="http://schemas.microsoft.com/office/drawing/2014/main" id="{8A1FC2E5-85E8-4078-A60A-636412BE5E30}"/>
                </a:ext>
              </a:extLst>
            </p:cNvPr>
            <p:cNvSpPr txBox="1"/>
            <p:nvPr/>
          </p:nvSpPr>
          <p:spPr>
            <a:xfrm>
              <a:off x="1795115" y="3898657"/>
              <a:ext cx="476092" cy="325858"/>
            </a:xfrm>
            <a:prstGeom prst="rect">
              <a:avLst/>
            </a:prstGeom>
            <a:noFill/>
          </p:spPr>
          <p:txBody>
            <a:bodyPr wrap="none" lIns="0" tIns="0" rIns="0" bIns="0" rtlCol="0">
              <a:spAutoFit/>
            </a:bodyPr>
            <a:lstStyle/>
            <a:p>
              <a:pPr>
                <a:lnSpc>
                  <a:spcPct val="90000"/>
                </a:lnSpc>
                <a:spcAft>
                  <a:spcPts val="588"/>
                </a:spcAft>
              </a:pPr>
              <a:r>
                <a:rPr lang="en-US" sz="2353"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Ev3</a:t>
              </a:r>
            </a:p>
          </p:txBody>
        </p:sp>
        <p:sp>
          <p:nvSpPr>
            <p:cNvPr id="25" name="Freeform: Shape 24">
              <a:extLst>
                <a:ext uri="{FF2B5EF4-FFF2-40B4-BE49-F238E27FC236}">
                  <a16:creationId xmlns:a16="http://schemas.microsoft.com/office/drawing/2014/main" id="{0CF65414-9E08-47A0-B084-A546829F5312}"/>
                </a:ext>
              </a:extLst>
            </p:cNvPr>
            <p:cNvSpPr/>
            <p:nvPr/>
          </p:nvSpPr>
          <p:spPr bwMode="auto">
            <a:xfrm>
              <a:off x="2082277" y="4150210"/>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961" err="1">
                <a:gradFill>
                  <a:gsLst>
                    <a:gs pos="0">
                      <a:srgbClr val="505050"/>
                    </a:gs>
                    <a:gs pos="100000">
                      <a:srgbClr val="505050"/>
                    </a:gs>
                  </a:gsLst>
                </a:gradFill>
              </a:endParaRPr>
            </a:p>
          </p:txBody>
        </p:sp>
      </p:grpSp>
      <p:grpSp>
        <p:nvGrpSpPr>
          <p:cNvPr id="26" name="Group 25">
            <a:extLst>
              <a:ext uri="{FF2B5EF4-FFF2-40B4-BE49-F238E27FC236}">
                <a16:creationId xmlns:a16="http://schemas.microsoft.com/office/drawing/2014/main" id="{E09401AF-0C0E-4662-B027-2BFA4B4BA10A}"/>
              </a:ext>
            </a:extLst>
          </p:cNvPr>
          <p:cNvGrpSpPr/>
          <p:nvPr/>
        </p:nvGrpSpPr>
        <p:grpSpPr>
          <a:xfrm>
            <a:off x="2779547" y="3901438"/>
            <a:ext cx="974740" cy="650351"/>
            <a:chOff x="2787936" y="3767214"/>
            <a:chExt cx="974740" cy="650351"/>
          </a:xfrm>
        </p:grpSpPr>
        <p:sp>
          <p:nvSpPr>
            <p:cNvPr id="27" name="monitor">
              <a:extLst>
                <a:ext uri="{FF2B5EF4-FFF2-40B4-BE49-F238E27FC236}">
                  <a16:creationId xmlns:a16="http://schemas.microsoft.com/office/drawing/2014/main" id="{9F0AB1FF-DDDB-42BF-83A2-8F4BDBA5D908}"/>
                </a:ext>
              </a:extLst>
            </p:cNvPr>
            <p:cNvSpPr>
              <a:spLocks noChangeAspect="1" noEditPoints="1"/>
            </p:cNvSpPr>
            <p:nvPr/>
          </p:nvSpPr>
          <p:spPr bwMode="auto">
            <a:xfrm>
              <a:off x="2787936" y="3767214"/>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961">
                <a:gradFill>
                  <a:gsLst>
                    <a:gs pos="0">
                      <a:srgbClr val="505050"/>
                    </a:gs>
                    <a:gs pos="100000">
                      <a:srgbClr val="505050"/>
                    </a:gs>
                  </a:gsLst>
                </a:gradFill>
              </a:endParaRPr>
            </a:p>
          </p:txBody>
        </p:sp>
        <p:sp>
          <p:nvSpPr>
            <p:cNvPr id="28" name="TextBox 27">
              <a:extLst>
                <a:ext uri="{FF2B5EF4-FFF2-40B4-BE49-F238E27FC236}">
                  <a16:creationId xmlns:a16="http://schemas.microsoft.com/office/drawing/2014/main" id="{CDA27713-ED5E-455A-B0A9-01C2180FA378}"/>
                </a:ext>
              </a:extLst>
            </p:cNvPr>
            <p:cNvSpPr txBox="1"/>
            <p:nvPr/>
          </p:nvSpPr>
          <p:spPr>
            <a:xfrm>
              <a:off x="3083062" y="3898657"/>
              <a:ext cx="278923" cy="325858"/>
            </a:xfrm>
            <a:prstGeom prst="rect">
              <a:avLst/>
            </a:prstGeom>
            <a:noFill/>
          </p:spPr>
          <p:txBody>
            <a:bodyPr wrap="none" lIns="0" tIns="0" rIns="0" bIns="0" rtlCol="0">
              <a:spAutoFit/>
            </a:bodyPr>
            <a:lstStyle/>
            <a:p>
              <a:pPr>
                <a:lnSpc>
                  <a:spcPct val="90000"/>
                </a:lnSpc>
                <a:spcAft>
                  <a:spcPts val="588"/>
                </a:spcAft>
              </a:pPr>
              <a:r>
                <a:rPr lang="en-US" sz="2353"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a:t>
              </a:r>
            </a:p>
          </p:txBody>
        </p:sp>
        <p:sp>
          <p:nvSpPr>
            <p:cNvPr id="29" name="Freeform: Shape 28">
              <a:extLst>
                <a:ext uri="{FF2B5EF4-FFF2-40B4-BE49-F238E27FC236}">
                  <a16:creationId xmlns:a16="http://schemas.microsoft.com/office/drawing/2014/main" id="{EF72E07F-264C-4717-A5D3-E0CE5D991429}"/>
                </a:ext>
              </a:extLst>
            </p:cNvPr>
            <p:cNvSpPr/>
            <p:nvPr/>
          </p:nvSpPr>
          <p:spPr bwMode="auto">
            <a:xfrm>
              <a:off x="3278274" y="4150210"/>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961" err="1">
                <a:gradFill>
                  <a:gsLst>
                    <a:gs pos="0">
                      <a:srgbClr val="505050"/>
                    </a:gs>
                    <a:gs pos="100000">
                      <a:srgbClr val="505050"/>
                    </a:gs>
                  </a:gsLst>
                </a:gradFill>
              </a:endParaRPr>
            </a:p>
          </p:txBody>
        </p:sp>
      </p:grpSp>
      <p:pic>
        <p:nvPicPr>
          <p:cNvPr id="30" name="Picture 29">
            <a:extLst>
              <a:ext uri="{FF2B5EF4-FFF2-40B4-BE49-F238E27FC236}">
                <a16:creationId xmlns:a16="http://schemas.microsoft.com/office/drawing/2014/main" id="{EDDA256A-A814-40C4-BD06-030A43AABF9F}"/>
              </a:ext>
            </a:extLst>
          </p:cNvPr>
          <p:cNvPicPr>
            <a:picLocks noChangeAspect="1"/>
          </p:cNvPicPr>
          <p:nvPr/>
        </p:nvPicPr>
        <p:blipFill>
          <a:blip r:embed="rId2"/>
          <a:stretch>
            <a:fillRect/>
          </a:stretch>
        </p:blipFill>
        <p:spPr>
          <a:xfrm>
            <a:off x="1307188" y="3633150"/>
            <a:ext cx="551054" cy="551054"/>
          </a:xfrm>
          <a:prstGeom prst="rect">
            <a:avLst/>
          </a:prstGeom>
        </p:spPr>
      </p:pic>
      <p:pic>
        <p:nvPicPr>
          <p:cNvPr id="31" name="Picture 30">
            <a:extLst>
              <a:ext uri="{FF2B5EF4-FFF2-40B4-BE49-F238E27FC236}">
                <a16:creationId xmlns:a16="http://schemas.microsoft.com/office/drawing/2014/main" id="{CC83AFC2-C4A4-4DF0-AACA-A1FC1555FB91}"/>
              </a:ext>
            </a:extLst>
          </p:cNvPr>
          <p:cNvPicPr>
            <a:picLocks noChangeAspect="1"/>
          </p:cNvPicPr>
          <p:nvPr/>
        </p:nvPicPr>
        <p:blipFill>
          <a:blip r:embed="rId2"/>
          <a:stretch>
            <a:fillRect/>
          </a:stretch>
        </p:blipFill>
        <p:spPr>
          <a:xfrm>
            <a:off x="2503792" y="3633150"/>
            <a:ext cx="551054" cy="551054"/>
          </a:xfrm>
          <a:prstGeom prst="rect">
            <a:avLst/>
          </a:prstGeom>
        </p:spPr>
      </p:pic>
      <p:sp>
        <p:nvSpPr>
          <p:cNvPr id="32" name="Rectangle 31">
            <a:extLst>
              <a:ext uri="{FF2B5EF4-FFF2-40B4-BE49-F238E27FC236}">
                <a16:creationId xmlns:a16="http://schemas.microsoft.com/office/drawing/2014/main" id="{67D7C46C-813A-4980-BEDD-9EA1B61ADAEC}"/>
              </a:ext>
            </a:extLst>
          </p:cNvPr>
          <p:cNvSpPr/>
          <p:nvPr/>
        </p:nvSpPr>
        <p:spPr bwMode="auto">
          <a:xfrm>
            <a:off x="649173" y="2742694"/>
            <a:ext cx="1840000"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solidFill>
                  <a:schemeClr val="bg1"/>
                </a:solidFill>
                <a:latin typeface="Segoe UI Semibold" panose="020B0702040204020203" pitchFamily="34" charset="0"/>
                <a:ea typeface="Segoe UI" pitchFamily="34" charset="0"/>
                <a:cs typeface="Segoe UI Semibold" panose="020B0702040204020203" pitchFamily="34" charset="0"/>
              </a:rPr>
              <a:t>ENTRY LEVEL</a:t>
            </a:r>
          </a:p>
        </p:txBody>
      </p:sp>
      <p:sp>
        <p:nvSpPr>
          <p:cNvPr id="33" name="Freeform: Shape 32">
            <a:extLst>
              <a:ext uri="{FF2B5EF4-FFF2-40B4-BE49-F238E27FC236}">
                <a16:creationId xmlns:a16="http://schemas.microsoft.com/office/drawing/2014/main" id="{D2D1C071-88CB-4DCF-9FF0-ACD431BFC684}"/>
              </a:ext>
            </a:extLst>
          </p:cNvPr>
          <p:cNvSpPr/>
          <p:nvPr/>
        </p:nvSpPr>
        <p:spPr bwMode="auto">
          <a:xfrm>
            <a:off x="411795" y="2677091"/>
            <a:ext cx="231475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grpSp>
        <p:nvGrpSpPr>
          <p:cNvPr id="34" name="Group 33">
            <a:extLst>
              <a:ext uri="{FF2B5EF4-FFF2-40B4-BE49-F238E27FC236}">
                <a16:creationId xmlns:a16="http://schemas.microsoft.com/office/drawing/2014/main" id="{9DFDD29F-5336-4A17-887D-A48C0C687BA7}"/>
              </a:ext>
            </a:extLst>
          </p:cNvPr>
          <p:cNvGrpSpPr/>
          <p:nvPr/>
        </p:nvGrpSpPr>
        <p:grpSpPr>
          <a:xfrm>
            <a:off x="428631" y="2007285"/>
            <a:ext cx="974716" cy="650337"/>
            <a:chOff x="1029942" y="1892597"/>
            <a:chExt cx="974716" cy="650337"/>
          </a:xfrm>
        </p:grpSpPr>
        <p:sp>
          <p:nvSpPr>
            <p:cNvPr id="35" name="monitor">
              <a:extLst>
                <a:ext uri="{FF2B5EF4-FFF2-40B4-BE49-F238E27FC236}">
                  <a16:creationId xmlns:a16="http://schemas.microsoft.com/office/drawing/2014/main" id="{988D85C2-0105-4532-B009-EAF5F4F0EB85}"/>
                </a:ext>
              </a:extLst>
            </p:cNvPr>
            <p:cNvSpPr>
              <a:spLocks noChangeAspect="1" noEditPoints="1"/>
            </p:cNvSpPr>
            <p:nvPr/>
          </p:nvSpPr>
          <p:spPr bwMode="auto">
            <a:xfrm>
              <a:off x="1029942"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961">
                <a:gradFill>
                  <a:gsLst>
                    <a:gs pos="0">
                      <a:srgbClr val="505050"/>
                    </a:gs>
                    <a:gs pos="100000">
                      <a:srgbClr val="505050"/>
                    </a:gs>
                  </a:gsLst>
                </a:gradFill>
              </a:endParaRPr>
            </a:p>
          </p:txBody>
        </p:sp>
        <p:sp>
          <p:nvSpPr>
            <p:cNvPr id="36" name="Freeform: Shape 35">
              <a:extLst>
                <a:ext uri="{FF2B5EF4-FFF2-40B4-BE49-F238E27FC236}">
                  <a16:creationId xmlns:a16="http://schemas.microsoft.com/office/drawing/2014/main" id="{F0D38C27-09E3-4860-8F9C-51E717C8AC75}"/>
                </a:ext>
              </a:extLst>
            </p:cNvPr>
            <p:cNvSpPr/>
            <p:nvPr/>
          </p:nvSpPr>
          <p:spPr bwMode="auto">
            <a:xfrm>
              <a:off x="1520267" y="2275586"/>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961" err="1">
                <a:gradFill>
                  <a:gsLst>
                    <a:gs pos="0">
                      <a:srgbClr val="505050"/>
                    </a:gs>
                    <a:gs pos="100000">
                      <a:srgbClr val="505050"/>
                    </a:gs>
                  </a:gsLst>
                </a:gradFill>
              </a:endParaRPr>
            </a:p>
          </p:txBody>
        </p:sp>
        <p:sp>
          <p:nvSpPr>
            <p:cNvPr id="37" name="TextBox 36">
              <a:extLst>
                <a:ext uri="{FF2B5EF4-FFF2-40B4-BE49-F238E27FC236}">
                  <a16:creationId xmlns:a16="http://schemas.microsoft.com/office/drawing/2014/main" id="{7DDEA68A-AEF6-4E0B-A1AC-C0756CE1710E}"/>
                </a:ext>
              </a:extLst>
            </p:cNvPr>
            <p:cNvSpPr txBox="1"/>
            <p:nvPr/>
          </p:nvSpPr>
          <p:spPr>
            <a:xfrm>
              <a:off x="1336873" y="2024039"/>
              <a:ext cx="201979" cy="325858"/>
            </a:xfrm>
            <a:prstGeom prst="rect">
              <a:avLst/>
            </a:prstGeom>
            <a:noFill/>
          </p:spPr>
          <p:txBody>
            <a:bodyPr wrap="none" lIns="0" tIns="0" rIns="0" bIns="0" rtlCol="0">
              <a:spAutoFit/>
            </a:bodyPr>
            <a:lstStyle/>
            <a:p>
              <a:pPr algn="ctr">
                <a:lnSpc>
                  <a:spcPct val="90000"/>
                </a:lnSpc>
                <a:spcAft>
                  <a:spcPts val="588"/>
                </a:spcAft>
              </a:pPr>
              <a:r>
                <a:rPr lang="en-US" sz="2353"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a:t>
              </a:r>
            </a:p>
          </p:txBody>
        </p:sp>
      </p:grpSp>
      <p:grpSp>
        <p:nvGrpSpPr>
          <p:cNvPr id="38" name="Group 37">
            <a:extLst>
              <a:ext uri="{FF2B5EF4-FFF2-40B4-BE49-F238E27FC236}">
                <a16:creationId xmlns:a16="http://schemas.microsoft.com/office/drawing/2014/main" id="{DA98033A-F1E5-4BD3-8B86-79F30C132BE8}"/>
              </a:ext>
            </a:extLst>
          </p:cNvPr>
          <p:cNvGrpSpPr/>
          <p:nvPr/>
        </p:nvGrpSpPr>
        <p:grpSpPr>
          <a:xfrm>
            <a:off x="1591445" y="2007285"/>
            <a:ext cx="974716" cy="650337"/>
            <a:chOff x="2192756" y="1892597"/>
            <a:chExt cx="974716" cy="650337"/>
          </a:xfrm>
        </p:grpSpPr>
        <p:sp>
          <p:nvSpPr>
            <p:cNvPr id="39" name="monitor">
              <a:extLst>
                <a:ext uri="{FF2B5EF4-FFF2-40B4-BE49-F238E27FC236}">
                  <a16:creationId xmlns:a16="http://schemas.microsoft.com/office/drawing/2014/main" id="{3769AA38-43BC-4352-86BF-1CF426336AA9}"/>
                </a:ext>
              </a:extLst>
            </p:cNvPr>
            <p:cNvSpPr>
              <a:spLocks noChangeAspect="1" noEditPoints="1"/>
            </p:cNvSpPr>
            <p:nvPr/>
          </p:nvSpPr>
          <p:spPr bwMode="auto">
            <a:xfrm>
              <a:off x="2192756"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961">
                <a:gradFill>
                  <a:gsLst>
                    <a:gs pos="0">
                      <a:srgbClr val="505050"/>
                    </a:gs>
                    <a:gs pos="100000">
                      <a:srgbClr val="505050"/>
                    </a:gs>
                  </a:gsLst>
                </a:gradFill>
              </a:endParaRPr>
            </a:p>
          </p:txBody>
        </p:sp>
        <p:sp>
          <p:nvSpPr>
            <p:cNvPr id="40" name="TextBox 39">
              <a:extLst>
                <a:ext uri="{FF2B5EF4-FFF2-40B4-BE49-F238E27FC236}">
                  <a16:creationId xmlns:a16="http://schemas.microsoft.com/office/drawing/2014/main" id="{031312EF-D319-40D2-84BE-5DCAB71C528D}"/>
                </a:ext>
              </a:extLst>
            </p:cNvPr>
            <p:cNvSpPr txBox="1"/>
            <p:nvPr/>
          </p:nvSpPr>
          <p:spPr>
            <a:xfrm>
              <a:off x="2342829" y="2024039"/>
              <a:ext cx="516103" cy="325858"/>
            </a:xfrm>
            <a:prstGeom prst="rect">
              <a:avLst/>
            </a:prstGeom>
            <a:noFill/>
          </p:spPr>
          <p:txBody>
            <a:bodyPr wrap="none" lIns="0" tIns="0" rIns="0" bIns="0" rtlCol="0">
              <a:spAutoFit/>
            </a:bodyPr>
            <a:lstStyle/>
            <a:p>
              <a:pPr algn="ctr">
                <a:lnSpc>
                  <a:spcPct val="90000"/>
                </a:lnSpc>
                <a:spcAft>
                  <a:spcPts val="588"/>
                </a:spcAft>
              </a:pPr>
              <a:r>
                <a:rPr lang="en-US" sz="2353"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Av2</a:t>
              </a:r>
            </a:p>
          </p:txBody>
        </p:sp>
        <p:sp>
          <p:nvSpPr>
            <p:cNvPr id="41" name="Freeform: Shape 40">
              <a:extLst>
                <a:ext uri="{FF2B5EF4-FFF2-40B4-BE49-F238E27FC236}">
                  <a16:creationId xmlns:a16="http://schemas.microsoft.com/office/drawing/2014/main" id="{828449B8-3F05-45F7-93C5-F368A2D73044}"/>
                </a:ext>
              </a:extLst>
            </p:cNvPr>
            <p:cNvSpPr/>
            <p:nvPr/>
          </p:nvSpPr>
          <p:spPr bwMode="auto">
            <a:xfrm>
              <a:off x="2683081" y="2275586"/>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961" err="1">
                <a:gradFill>
                  <a:gsLst>
                    <a:gs pos="0">
                      <a:srgbClr val="505050"/>
                    </a:gs>
                    <a:gs pos="100000">
                      <a:srgbClr val="505050"/>
                    </a:gs>
                  </a:gsLst>
                </a:gradFill>
              </a:endParaRPr>
            </a:p>
          </p:txBody>
        </p:sp>
      </p:grpSp>
      <p:sp>
        <p:nvSpPr>
          <p:cNvPr id="42" name="Rectangle 41">
            <a:extLst>
              <a:ext uri="{FF2B5EF4-FFF2-40B4-BE49-F238E27FC236}">
                <a16:creationId xmlns:a16="http://schemas.microsoft.com/office/drawing/2014/main" id="{FA2A0081-D103-4C30-ADB9-D2925B84744F}"/>
              </a:ext>
            </a:extLst>
          </p:cNvPr>
          <p:cNvSpPr/>
          <p:nvPr/>
        </p:nvSpPr>
        <p:spPr bwMode="auto">
          <a:xfrm>
            <a:off x="4943401" y="2742694"/>
            <a:ext cx="2375596"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solidFill>
                  <a:schemeClr val="bg1"/>
                </a:solidFill>
                <a:latin typeface="Segoe UI Semibold" panose="020B0702040204020203" pitchFamily="34" charset="0"/>
                <a:ea typeface="Segoe UI" pitchFamily="34" charset="0"/>
                <a:cs typeface="Segoe UI Semibold" panose="020B0702040204020203" pitchFamily="34" charset="0"/>
              </a:rPr>
              <a:t>GENERAL PURPOSE</a:t>
            </a:r>
          </a:p>
        </p:txBody>
      </p:sp>
      <p:sp>
        <p:nvSpPr>
          <p:cNvPr id="43" name="Freeform: Shape 42">
            <a:extLst>
              <a:ext uri="{FF2B5EF4-FFF2-40B4-BE49-F238E27FC236}">
                <a16:creationId xmlns:a16="http://schemas.microsoft.com/office/drawing/2014/main" id="{3404AC16-5BCD-453A-9CDB-6EB33527649B}"/>
              </a:ext>
            </a:extLst>
          </p:cNvPr>
          <p:cNvSpPr/>
          <p:nvPr/>
        </p:nvSpPr>
        <p:spPr bwMode="auto">
          <a:xfrm>
            <a:off x="4382826" y="2677090"/>
            <a:ext cx="4601476" cy="45719"/>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grpSp>
        <p:nvGrpSpPr>
          <p:cNvPr id="44" name="Group 43">
            <a:extLst>
              <a:ext uri="{FF2B5EF4-FFF2-40B4-BE49-F238E27FC236}">
                <a16:creationId xmlns:a16="http://schemas.microsoft.com/office/drawing/2014/main" id="{7BBB2397-ADEE-49AA-89DC-CC216423C2D5}"/>
              </a:ext>
            </a:extLst>
          </p:cNvPr>
          <p:cNvGrpSpPr/>
          <p:nvPr/>
        </p:nvGrpSpPr>
        <p:grpSpPr>
          <a:xfrm>
            <a:off x="4417933" y="2007285"/>
            <a:ext cx="974716" cy="650594"/>
            <a:chOff x="5019244" y="1892597"/>
            <a:chExt cx="974716" cy="650594"/>
          </a:xfrm>
        </p:grpSpPr>
        <p:sp>
          <p:nvSpPr>
            <p:cNvPr id="45" name="monitor">
              <a:extLst>
                <a:ext uri="{FF2B5EF4-FFF2-40B4-BE49-F238E27FC236}">
                  <a16:creationId xmlns:a16="http://schemas.microsoft.com/office/drawing/2014/main" id="{5836180D-D815-43A9-89FD-F5886136DE25}"/>
                </a:ext>
              </a:extLst>
            </p:cNvPr>
            <p:cNvSpPr>
              <a:spLocks noChangeAspect="1" noEditPoints="1"/>
            </p:cNvSpPr>
            <p:nvPr/>
          </p:nvSpPr>
          <p:spPr bwMode="auto">
            <a:xfrm>
              <a:off x="5019244" y="1892597"/>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2353">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EC2875EC-37C3-4CED-930B-2C519F2A51AE}"/>
                </a:ext>
              </a:extLst>
            </p:cNvPr>
            <p:cNvSpPr txBox="1"/>
            <p:nvPr/>
          </p:nvSpPr>
          <p:spPr>
            <a:xfrm>
              <a:off x="5335323" y="2024296"/>
              <a:ext cx="216406" cy="325858"/>
            </a:xfrm>
            <a:prstGeom prst="rect">
              <a:avLst/>
            </a:prstGeom>
            <a:noFill/>
          </p:spPr>
          <p:txBody>
            <a:bodyPr wrap="none" lIns="0" tIns="0" rIns="0" bIns="0" rtlCol="0">
              <a:spAutoFit/>
            </a:bodyPr>
            <a:lstStyle/>
            <a:p>
              <a:pPr algn="ctr">
                <a:lnSpc>
                  <a:spcPct val="90000"/>
                </a:lnSpc>
                <a:spcAft>
                  <a:spcPts val="588"/>
                </a:spcAft>
              </a:pPr>
              <a:r>
                <a:rPr lang="en-US" sz="2353"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a:t>
              </a:r>
            </a:p>
          </p:txBody>
        </p:sp>
        <p:sp>
          <p:nvSpPr>
            <p:cNvPr id="47" name="Freeform: Shape 46">
              <a:extLst>
                <a:ext uri="{FF2B5EF4-FFF2-40B4-BE49-F238E27FC236}">
                  <a16:creationId xmlns:a16="http://schemas.microsoft.com/office/drawing/2014/main" id="{8C80C112-3BAC-4AAD-BB57-F8EAC9F1A73E}"/>
                </a:ext>
              </a:extLst>
            </p:cNvPr>
            <p:cNvSpPr/>
            <p:nvPr/>
          </p:nvSpPr>
          <p:spPr bwMode="auto">
            <a:xfrm>
              <a:off x="5509569"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2353" err="1">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grpSp>
      <p:grpSp>
        <p:nvGrpSpPr>
          <p:cNvPr id="48" name="Group 47">
            <a:extLst>
              <a:ext uri="{FF2B5EF4-FFF2-40B4-BE49-F238E27FC236}">
                <a16:creationId xmlns:a16="http://schemas.microsoft.com/office/drawing/2014/main" id="{B8C8869D-E1F1-4834-BC94-BD3EEFD700AA}"/>
              </a:ext>
            </a:extLst>
          </p:cNvPr>
          <p:cNvGrpSpPr/>
          <p:nvPr/>
        </p:nvGrpSpPr>
        <p:grpSpPr>
          <a:xfrm>
            <a:off x="5592809" y="2007285"/>
            <a:ext cx="974716" cy="650594"/>
            <a:chOff x="6194120" y="1892597"/>
            <a:chExt cx="974716" cy="650594"/>
          </a:xfrm>
        </p:grpSpPr>
        <p:sp>
          <p:nvSpPr>
            <p:cNvPr id="49" name="monitor">
              <a:extLst>
                <a:ext uri="{FF2B5EF4-FFF2-40B4-BE49-F238E27FC236}">
                  <a16:creationId xmlns:a16="http://schemas.microsoft.com/office/drawing/2014/main" id="{C211B521-6D68-4561-80F9-39EBBD14C986}"/>
                </a:ext>
              </a:extLst>
            </p:cNvPr>
            <p:cNvSpPr>
              <a:spLocks noChangeAspect="1" noEditPoints="1"/>
            </p:cNvSpPr>
            <p:nvPr/>
          </p:nvSpPr>
          <p:spPr bwMode="auto">
            <a:xfrm>
              <a:off x="6194120" y="1892597"/>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2353">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EB63850F-6B5E-481E-B53A-1B49C82C18EB}"/>
                </a:ext>
              </a:extLst>
            </p:cNvPr>
            <p:cNvSpPr txBox="1"/>
            <p:nvPr/>
          </p:nvSpPr>
          <p:spPr>
            <a:xfrm>
              <a:off x="6349901" y="2024296"/>
              <a:ext cx="537006" cy="325858"/>
            </a:xfrm>
            <a:prstGeom prst="rect">
              <a:avLst/>
            </a:prstGeom>
            <a:noFill/>
          </p:spPr>
          <p:txBody>
            <a:bodyPr wrap="none" lIns="0" tIns="0" rIns="0" bIns="0" rtlCol="0">
              <a:spAutoFit/>
            </a:bodyPr>
            <a:lstStyle/>
            <a:p>
              <a:pPr algn="ctr">
                <a:lnSpc>
                  <a:spcPct val="90000"/>
                </a:lnSpc>
                <a:spcAft>
                  <a:spcPts val="588"/>
                </a:spcAft>
              </a:pPr>
              <a:r>
                <a:rPr lang="en-US" sz="2353"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Dv2</a:t>
              </a:r>
            </a:p>
          </p:txBody>
        </p:sp>
        <p:sp>
          <p:nvSpPr>
            <p:cNvPr id="51" name="Freeform: Shape 50">
              <a:extLst>
                <a:ext uri="{FF2B5EF4-FFF2-40B4-BE49-F238E27FC236}">
                  <a16:creationId xmlns:a16="http://schemas.microsoft.com/office/drawing/2014/main" id="{BEBC0290-3EBA-4E24-82B6-8FC84550A9B9}"/>
                </a:ext>
              </a:extLst>
            </p:cNvPr>
            <p:cNvSpPr/>
            <p:nvPr/>
          </p:nvSpPr>
          <p:spPr bwMode="auto">
            <a:xfrm>
              <a:off x="6684445"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2353" err="1">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grpSp>
      <p:grpSp>
        <p:nvGrpSpPr>
          <p:cNvPr id="52" name="Group 51">
            <a:extLst>
              <a:ext uri="{FF2B5EF4-FFF2-40B4-BE49-F238E27FC236}">
                <a16:creationId xmlns:a16="http://schemas.microsoft.com/office/drawing/2014/main" id="{B0F25403-DF3B-474E-B511-64E03BACCEDE}"/>
              </a:ext>
            </a:extLst>
          </p:cNvPr>
          <p:cNvGrpSpPr/>
          <p:nvPr/>
        </p:nvGrpSpPr>
        <p:grpSpPr>
          <a:xfrm>
            <a:off x="6767686" y="2007285"/>
            <a:ext cx="974740" cy="650601"/>
            <a:chOff x="7368997" y="1892597"/>
            <a:chExt cx="974740" cy="650601"/>
          </a:xfrm>
        </p:grpSpPr>
        <p:sp>
          <p:nvSpPr>
            <p:cNvPr id="53" name="monitor">
              <a:extLst>
                <a:ext uri="{FF2B5EF4-FFF2-40B4-BE49-F238E27FC236}">
                  <a16:creationId xmlns:a16="http://schemas.microsoft.com/office/drawing/2014/main" id="{7331C89C-4221-4AAE-BBB9-7965CDE80EC6}"/>
                </a:ext>
              </a:extLst>
            </p:cNvPr>
            <p:cNvSpPr>
              <a:spLocks noChangeAspect="1" noEditPoints="1"/>
            </p:cNvSpPr>
            <p:nvPr/>
          </p:nvSpPr>
          <p:spPr bwMode="auto">
            <a:xfrm>
              <a:off x="7368997" y="1892597"/>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961">
                <a:gradFill>
                  <a:gsLst>
                    <a:gs pos="0">
                      <a:srgbClr val="505050"/>
                    </a:gs>
                    <a:gs pos="100000">
                      <a:srgbClr val="505050"/>
                    </a:gs>
                  </a:gsLst>
                </a:gradFill>
              </a:endParaRPr>
            </a:p>
          </p:txBody>
        </p:sp>
        <p:sp>
          <p:nvSpPr>
            <p:cNvPr id="54" name="TextBox 53">
              <a:extLst>
                <a:ext uri="{FF2B5EF4-FFF2-40B4-BE49-F238E27FC236}">
                  <a16:creationId xmlns:a16="http://schemas.microsoft.com/office/drawing/2014/main" id="{93C686C4-7C40-4F93-924C-2B9B48D60672}"/>
                </a:ext>
              </a:extLst>
            </p:cNvPr>
            <p:cNvSpPr txBox="1"/>
            <p:nvPr/>
          </p:nvSpPr>
          <p:spPr>
            <a:xfrm>
              <a:off x="7524787" y="2024296"/>
              <a:ext cx="537006" cy="325858"/>
            </a:xfrm>
            <a:prstGeom prst="rect">
              <a:avLst/>
            </a:prstGeom>
            <a:noFill/>
          </p:spPr>
          <p:txBody>
            <a:bodyPr wrap="none" lIns="0" tIns="0" rIns="0" bIns="0" rtlCol="0">
              <a:spAutoFit/>
            </a:bodyPr>
            <a:lstStyle/>
            <a:p>
              <a:pPr algn="ctr">
                <a:lnSpc>
                  <a:spcPct val="90000"/>
                </a:lnSpc>
                <a:spcAft>
                  <a:spcPts val="588"/>
                </a:spcAft>
              </a:pPr>
              <a:r>
                <a:rPr lang="en-US" sz="2353"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Dv3</a:t>
              </a:r>
            </a:p>
          </p:txBody>
        </p:sp>
        <p:sp>
          <p:nvSpPr>
            <p:cNvPr id="55" name="Freeform: Shape 54">
              <a:extLst>
                <a:ext uri="{FF2B5EF4-FFF2-40B4-BE49-F238E27FC236}">
                  <a16:creationId xmlns:a16="http://schemas.microsoft.com/office/drawing/2014/main" id="{6273F742-E55D-47B1-B62A-65A86FC1EABE}"/>
                </a:ext>
              </a:extLst>
            </p:cNvPr>
            <p:cNvSpPr/>
            <p:nvPr/>
          </p:nvSpPr>
          <p:spPr bwMode="auto">
            <a:xfrm>
              <a:off x="7859335" y="2275843"/>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961" err="1">
                <a:gradFill>
                  <a:gsLst>
                    <a:gs pos="0">
                      <a:srgbClr val="505050"/>
                    </a:gs>
                    <a:gs pos="100000">
                      <a:srgbClr val="505050"/>
                    </a:gs>
                  </a:gsLst>
                </a:gradFill>
              </a:endParaRPr>
            </a:p>
          </p:txBody>
        </p:sp>
      </p:grpSp>
      <p:pic>
        <p:nvPicPr>
          <p:cNvPr id="56" name="Picture 55">
            <a:extLst>
              <a:ext uri="{FF2B5EF4-FFF2-40B4-BE49-F238E27FC236}">
                <a16:creationId xmlns:a16="http://schemas.microsoft.com/office/drawing/2014/main" id="{606D56A0-7677-4B23-8217-41B95D96FEE9}"/>
              </a:ext>
            </a:extLst>
          </p:cNvPr>
          <p:cNvPicPr>
            <a:picLocks noChangeAspect="1"/>
          </p:cNvPicPr>
          <p:nvPr/>
        </p:nvPicPr>
        <p:blipFill>
          <a:blip r:embed="rId2"/>
          <a:stretch>
            <a:fillRect/>
          </a:stretch>
        </p:blipFill>
        <p:spPr>
          <a:xfrm>
            <a:off x="6500624" y="1742399"/>
            <a:ext cx="551054" cy="551054"/>
          </a:xfrm>
          <a:prstGeom prst="rect">
            <a:avLst/>
          </a:prstGeom>
        </p:spPr>
      </p:pic>
      <p:sp>
        <p:nvSpPr>
          <p:cNvPr id="57" name="Rectangle 56">
            <a:extLst>
              <a:ext uri="{FF2B5EF4-FFF2-40B4-BE49-F238E27FC236}">
                <a16:creationId xmlns:a16="http://schemas.microsoft.com/office/drawing/2014/main" id="{0F482006-955B-4B1A-B9F2-BC67496B6062}"/>
              </a:ext>
            </a:extLst>
          </p:cNvPr>
          <p:cNvSpPr/>
          <p:nvPr/>
        </p:nvSpPr>
        <p:spPr bwMode="auto">
          <a:xfrm>
            <a:off x="2862073" y="2742694"/>
            <a:ext cx="1365046"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solidFill>
                  <a:schemeClr val="bg1"/>
                </a:solidFill>
                <a:latin typeface="Segoe UI Semibold" panose="020B0702040204020203" pitchFamily="34" charset="0"/>
                <a:ea typeface="Segoe UI" pitchFamily="34" charset="0"/>
                <a:cs typeface="Segoe UI Semibold" panose="020B0702040204020203" pitchFamily="34" charset="0"/>
              </a:rPr>
              <a:t>BURSTABLE</a:t>
            </a:r>
          </a:p>
        </p:txBody>
      </p:sp>
      <p:sp>
        <p:nvSpPr>
          <p:cNvPr id="58" name="Freeform: Shape 57">
            <a:extLst>
              <a:ext uri="{FF2B5EF4-FFF2-40B4-BE49-F238E27FC236}">
                <a16:creationId xmlns:a16="http://schemas.microsoft.com/office/drawing/2014/main" id="{BADA40F4-5D21-4B90-B1D4-4FCCFBB2391A}"/>
              </a:ext>
            </a:extLst>
          </p:cNvPr>
          <p:cNvSpPr/>
          <p:nvPr/>
        </p:nvSpPr>
        <p:spPr bwMode="auto">
          <a:xfrm>
            <a:off x="2973945" y="2677091"/>
            <a:ext cx="116558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grpSp>
        <p:nvGrpSpPr>
          <p:cNvPr id="59" name="Group 58">
            <a:extLst>
              <a:ext uri="{FF2B5EF4-FFF2-40B4-BE49-F238E27FC236}">
                <a16:creationId xmlns:a16="http://schemas.microsoft.com/office/drawing/2014/main" id="{6ED2F27D-BF8F-473C-947C-7C4BDAF06272}"/>
              </a:ext>
            </a:extLst>
          </p:cNvPr>
          <p:cNvGrpSpPr/>
          <p:nvPr/>
        </p:nvGrpSpPr>
        <p:grpSpPr>
          <a:xfrm>
            <a:off x="3003629" y="2011530"/>
            <a:ext cx="974738" cy="650351"/>
            <a:chOff x="3489019" y="2410376"/>
            <a:chExt cx="1070557" cy="714281"/>
          </a:xfrm>
        </p:grpSpPr>
        <p:sp>
          <p:nvSpPr>
            <p:cNvPr id="60" name="monitor">
              <a:extLst>
                <a:ext uri="{FF2B5EF4-FFF2-40B4-BE49-F238E27FC236}">
                  <a16:creationId xmlns:a16="http://schemas.microsoft.com/office/drawing/2014/main" id="{39AA9894-E24A-4D66-B7D4-9DE79EA65ADB}"/>
                </a:ext>
              </a:extLst>
            </p:cNvPr>
            <p:cNvSpPr>
              <a:spLocks noChangeAspect="1" noEditPoints="1"/>
            </p:cNvSpPr>
            <p:nvPr/>
          </p:nvSpPr>
          <p:spPr bwMode="auto">
            <a:xfrm>
              <a:off x="3489019" y="2410376"/>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961">
                <a:gradFill>
                  <a:gsLst>
                    <a:gs pos="0">
                      <a:srgbClr val="505050"/>
                    </a:gs>
                    <a:gs pos="100000">
                      <a:srgbClr val="505050"/>
                    </a:gs>
                  </a:gsLst>
                </a:gradFill>
              </a:endParaRPr>
            </a:p>
          </p:txBody>
        </p:sp>
        <p:sp>
          <p:nvSpPr>
            <p:cNvPr id="61" name="TextBox 60">
              <a:extLst>
                <a:ext uri="{FF2B5EF4-FFF2-40B4-BE49-F238E27FC236}">
                  <a16:creationId xmlns:a16="http://schemas.microsoft.com/office/drawing/2014/main" id="{0709E178-C5F8-4DFF-81E8-72529FD97FE9}"/>
                </a:ext>
              </a:extLst>
            </p:cNvPr>
            <p:cNvSpPr txBox="1"/>
            <p:nvPr/>
          </p:nvSpPr>
          <p:spPr>
            <a:xfrm>
              <a:off x="3842541" y="2554740"/>
              <a:ext cx="200706" cy="357890"/>
            </a:xfrm>
            <a:prstGeom prst="rect">
              <a:avLst/>
            </a:prstGeom>
            <a:noFill/>
          </p:spPr>
          <p:txBody>
            <a:bodyPr wrap="none" lIns="0" tIns="0" rIns="0" bIns="0" rtlCol="0">
              <a:spAutoFit/>
            </a:bodyPr>
            <a:lstStyle/>
            <a:p>
              <a:pPr>
                <a:lnSpc>
                  <a:spcPct val="90000"/>
                </a:lnSpc>
                <a:spcAft>
                  <a:spcPts val="588"/>
                </a:spcAft>
              </a:pPr>
              <a:r>
                <a:rPr lang="en-US" sz="2353"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
              </a:r>
            </a:p>
          </p:txBody>
        </p:sp>
        <p:sp>
          <p:nvSpPr>
            <p:cNvPr id="62" name="Freeform: Shape 61">
              <a:extLst>
                <a:ext uri="{FF2B5EF4-FFF2-40B4-BE49-F238E27FC236}">
                  <a16:creationId xmlns:a16="http://schemas.microsoft.com/office/drawing/2014/main" id="{A4457D1F-0218-493C-9CC0-5C1787FCC227}"/>
                </a:ext>
              </a:extLst>
            </p:cNvPr>
            <p:cNvSpPr/>
            <p:nvPr/>
          </p:nvSpPr>
          <p:spPr bwMode="auto">
            <a:xfrm>
              <a:off x="4027557" y="2831021"/>
              <a:ext cx="532019" cy="29363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961" err="1">
                <a:gradFill>
                  <a:gsLst>
                    <a:gs pos="0">
                      <a:srgbClr val="505050"/>
                    </a:gs>
                    <a:gs pos="100000">
                      <a:srgbClr val="505050"/>
                    </a:gs>
                  </a:gsLst>
                </a:gradFill>
              </a:endParaRPr>
            </a:p>
          </p:txBody>
        </p:sp>
      </p:grpSp>
      <p:sp>
        <p:nvSpPr>
          <p:cNvPr id="64" name="Rectangle 63">
            <a:extLst>
              <a:ext uri="{FF2B5EF4-FFF2-40B4-BE49-F238E27FC236}">
                <a16:creationId xmlns:a16="http://schemas.microsoft.com/office/drawing/2014/main" id="{B921EE60-B1AB-40FA-B378-D94E18497B45}"/>
              </a:ext>
            </a:extLst>
          </p:cNvPr>
          <p:cNvSpPr/>
          <p:nvPr/>
        </p:nvSpPr>
        <p:spPr bwMode="auto">
          <a:xfrm>
            <a:off x="9348384" y="2736162"/>
            <a:ext cx="2244430"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solidFill>
                  <a:schemeClr val="bg1"/>
                </a:solidFill>
                <a:latin typeface="Segoe UI Semibold" panose="020B0702040204020203" pitchFamily="34" charset="0"/>
                <a:ea typeface="Segoe UI" pitchFamily="34" charset="0"/>
                <a:cs typeface="Segoe UI Semibold" panose="020B0702040204020203" pitchFamily="34" charset="0"/>
              </a:rPr>
              <a:t>COMPUTE OPTIMIZED</a:t>
            </a:r>
            <a:endParaRPr lang="en-US" sz="1372"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65" name="Freeform: Shape 64">
            <a:extLst>
              <a:ext uri="{FF2B5EF4-FFF2-40B4-BE49-F238E27FC236}">
                <a16:creationId xmlns:a16="http://schemas.microsoft.com/office/drawing/2014/main" id="{00CAB980-BAB1-4ADC-B10D-71DB84F58464}"/>
              </a:ext>
            </a:extLst>
          </p:cNvPr>
          <p:cNvSpPr/>
          <p:nvPr/>
        </p:nvSpPr>
        <p:spPr bwMode="auto">
          <a:xfrm>
            <a:off x="9313220" y="2670559"/>
            <a:ext cx="231475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grpSp>
        <p:nvGrpSpPr>
          <p:cNvPr id="66" name="Group 65">
            <a:extLst>
              <a:ext uri="{FF2B5EF4-FFF2-40B4-BE49-F238E27FC236}">
                <a16:creationId xmlns:a16="http://schemas.microsoft.com/office/drawing/2014/main" id="{D283CF38-A345-43EA-AA68-F93631AE252D}"/>
              </a:ext>
            </a:extLst>
          </p:cNvPr>
          <p:cNvGrpSpPr/>
          <p:nvPr/>
        </p:nvGrpSpPr>
        <p:grpSpPr>
          <a:xfrm>
            <a:off x="9348384" y="2000753"/>
            <a:ext cx="974717" cy="650594"/>
            <a:chOff x="8761256" y="1892597"/>
            <a:chExt cx="974717" cy="650594"/>
          </a:xfrm>
        </p:grpSpPr>
        <p:sp>
          <p:nvSpPr>
            <p:cNvPr id="67" name="monitor">
              <a:extLst>
                <a:ext uri="{FF2B5EF4-FFF2-40B4-BE49-F238E27FC236}">
                  <a16:creationId xmlns:a16="http://schemas.microsoft.com/office/drawing/2014/main" id="{68B350B6-E674-458F-B5DB-3C274FD4103B}"/>
                </a:ext>
              </a:extLst>
            </p:cNvPr>
            <p:cNvSpPr>
              <a:spLocks noChangeAspect="1" noEditPoints="1"/>
            </p:cNvSpPr>
            <p:nvPr/>
          </p:nvSpPr>
          <p:spPr bwMode="auto">
            <a:xfrm>
              <a:off x="8761256"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2353">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68" name="TextBox 67">
              <a:extLst>
                <a:ext uri="{FF2B5EF4-FFF2-40B4-BE49-F238E27FC236}">
                  <a16:creationId xmlns:a16="http://schemas.microsoft.com/office/drawing/2014/main" id="{AC342C7E-C162-48FB-AFFE-BD9F34BE70CC}"/>
                </a:ext>
              </a:extLst>
            </p:cNvPr>
            <p:cNvSpPr txBox="1"/>
            <p:nvPr/>
          </p:nvSpPr>
          <p:spPr>
            <a:xfrm>
              <a:off x="9109398" y="2024296"/>
              <a:ext cx="152286" cy="325858"/>
            </a:xfrm>
            <a:prstGeom prst="rect">
              <a:avLst/>
            </a:prstGeom>
            <a:noFill/>
          </p:spPr>
          <p:txBody>
            <a:bodyPr wrap="none" lIns="0" tIns="0" rIns="0" bIns="0" rtlCol="0">
              <a:spAutoFit/>
            </a:bodyPr>
            <a:lstStyle/>
            <a:p>
              <a:pPr algn="ctr">
                <a:lnSpc>
                  <a:spcPct val="90000"/>
                </a:lnSpc>
                <a:spcAft>
                  <a:spcPts val="588"/>
                </a:spcAft>
              </a:pPr>
              <a:r>
                <a:rPr lang="en-US" sz="2353"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t>
              </a:r>
            </a:p>
          </p:txBody>
        </p:sp>
        <p:sp>
          <p:nvSpPr>
            <p:cNvPr id="69" name="Freeform: Shape 68">
              <a:extLst>
                <a:ext uri="{FF2B5EF4-FFF2-40B4-BE49-F238E27FC236}">
                  <a16:creationId xmlns:a16="http://schemas.microsoft.com/office/drawing/2014/main" id="{9F7E7352-9ACE-4DF2-B0F3-DCFF8B029175}"/>
                </a:ext>
              </a:extLst>
            </p:cNvPr>
            <p:cNvSpPr/>
            <p:nvPr/>
          </p:nvSpPr>
          <p:spPr bwMode="auto">
            <a:xfrm>
              <a:off x="9251582"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2353" err="1">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grpSp>
      <p:grpSp>
        <p:nvGrpSpPr>
          <p:cNvPr id="70" name="Group 69">
            <a:extLst>
              <a:ext uri="{FF2B5EF4-FFF2-40B4-BE49-F238E27FC236}">
                <a16:creationId xmlns:a16="http://schemas.microsoft.com/office/drawing/2014/main" id="{48D17D49-6193-4DD3-B8AB-F6F5EDB6D4DE}"/>
              </a:ext>
            </a:extLst>
          </p:cNvPr>
          <p:cNvGrpSpPr/>
          <p:nvPr/>
        </p:nvGrpSpPr>
        <p:grpSpPr>
          <a:xfrm>
            <a:off x="10531728" y="2000753"/>
            <a:ext cx="974717" cy="650594"/>
            <a:chOff x="9944600" y="1892597"/>
            <a:chExt cx="974717" cy="650594"/>
          </a:xfrm>
        </p:grpSpPr>
        <p:sp>
          <p:nvSpPr>
            <p:cNvPr id="71" name="monitor">
              <a:extLst>
                <a:ext uri="{FF2B5EF4-FFF2-40B4-BE49-F238E27FC236}">
                  <a16:creationId xmlns:a16="http://schemas.microsoft.com/office/drawing/2014/main" id="{2D353FED-EF85-4598-B0BA-06BBC77BAC17}"/>
                </a:ext>
              </a:extLst>
            </p:cNvPr>
            <p:cNvSpPr>
              <a:spLocks noChangeAspect="1" noEditPoints="1"/>
            </p:cNvSpPr>
            <p:nvPr/>
          </p:nvSpPr>
          <p:spPr bwMode="auto">
            <a:xfrm>
              <a:off x="9944600"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961">
                <a:gradFill>
                  <a:gsLst>
                    <a:gs pos="0">
                      <a:srgbClr val="505050"/>
                    </a:gs>
                    <a:gs pos="100000">
                      <a:srgbClr val="505050"/>
                    </a:gs>
                  </a:gsLst>
                </a:gradFill>
              </a:endParaRPr>
            </a:p>
          </p:txBody>
        </p:sp>
        <p:sp>
          <p:nvSpPr>
            <p:cNvPr id="72" name="TextBox 71">
              <a:extLst>
                <a:ext uri="{FF2B5EF4-FFF2-40B4-BE49-F238E27FC236}">
                  <a16:creationId xmlns:a16="http://schemas.microsoft.com/office/drawing/2014/main" id="{E56FA62B-2982-4C23-8D8E-2532F573D98C}"/>
                </a:ext>
              </a:extLst>
            </p:cNvPr>
            <p:cNvSpPr txBox="1"/>
            <p:nvPr/>
          </p:nvSpPr>
          <p:spPr>
            <a:xfrm>
              <a:off x="10132439" y="2024296"/>
              <a:ext cx="472886" cy="325858"/>
            </a:xfrm>
            <a:prstGeom prst="rect">
              <a:avLst/>
            </a:prstGeom>
            <a:noFill/>
          </p:spPr>
          <p:txBody>
            <a:bodyPr wrap="none" lIns="0" tIns="0" rIns="0" bIns="0" rtlCol="0">
              <a:spAutoFit/>
            </a:bodyPr>
            <a:lstStyle/>
            <a:p>
              <a:pPr algn="ctr">
                <a:lnSpc>
                  <a:spcPct val="90000"/>
                </a:lnSpc>
                <a:spcAft>
                  <a:spcPts val="588"/>
                </a:spcAft>
              </a:pPr>
              <a:r>
                <a:rPr lang="en-US" sz="2353"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Fv2</a:t>
              </a:r>
            </a:p>
          </p:txBody>
        </p:sp>
        <p:sp>
          <p:nvSpPr>
            <p:cNvPr id="73" name="Freeform: Shape 72">
              <a:extLst>
                <a:ext uri="{FF2B5EF4-FFF2-40B4-BE49-F238E27FC236}">
                  <a16:creationId xmlns:a16="http://schemas.microsoft.com/office/drawing/2014/main" id="{A9B6B6AD-BAA4-449B-A08B-6A9AABDF1AAA}"/>
                </a:ext>
              </a:extLst>
            </p:cNvPr>
            <p:cNvSpPr/>
            <p:nvPr/>
          </p:nvSpPr>
          <p:spPr bwMode="auto">
            <a:xfrm>
              <a:off x="10434926"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961" err="1">
                <a:gradFill>
                  <a:gsLst>
                    <a:gs pos="0">
                      <a:srgbClr val="505050"/>
                    </a:gs>
                    <a:gs pos="100000">
                      <a:srgbClr val="505050"/>
                    </a:gs>
                  </a:gsLst>
                </a:gradFill>
              </a:endParaRPr>
            </a:p>
          </p:txBody>
        </p:sp>
      </p:grpSp>
      <p:sp>
        <p:nvSpPr>
          <p:cNvPr id="75" name="Rectangle 74">
            <a:extLst>
              <a:ext uri="{FF2B5EF4-FFF2-40B4-BE49-F238E27FC236}">
                <a16:creationId xmlns:a16="http://schemas.microsoft.com/office/drawing/2014/main" id="{DFC772D7-1EA2-4AD8-B21E-B172AFCC8B02}"/>
              </a:ext>
            </a:extLst>
          </p:cNvPr>
          <p:cNvSpPr/>
          <p:nvPr/>
        </p:nvSpPr>
        <p:spPr bwMode="auto">
          <a:xfrm>
            <a:off x="6606520" y="4632675"/>
            <a:ext cx="2466454" cy="330679"/>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solidFill>
                  <a:schemeClr val="bg1"/>
                </a:solidFill>
                <a:latin typeface="Segoe UI Semibold" panose="020B0702040204020203" pitchFamily="34" charset="0"/>
                <a:ea typeface="Segoe UI" pitchFamily="34" charset="0"/>
                <a:cs typeface="Segoe UI Semibold" panose="020B0702040204020203" pitchFamily="34" charset="0"/>
              </a:rPr>
              <a:t>GRAPHICS INTENSIVE</a:t>
            </a:r>
          </a:p>
        </p:txBody>
      </p:sp>
      <p:sp>
        <p:nvSpPr>
          <p:cNvPr id="76" name="Freeform: Shape 75">
            <a:extLst>
              <a:ext uri="{FF2B5EF4-FFF2-40B4-BE49-F238E27FC236}">
                <a16:creationId xmlns:a16="http://schemas.microsoft.com/office/drawing/2014/main" id="{58E0D286-7C08-45EA-A2B5-6D9B9BF2B361}"/>
              </a:ext>
            </a:extLst>
          </p:cNvPr>
          <p:cNvSpPr/>
          <p:nvPr/>
        </p:nvSpPr>
        <p:spPr bwMode="auto">
          <a:xfrm>
            <a:off x="5550211" y="4570564"/>
            <a:ext cx="457907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grpSp>
        <p:nvGrpSpPr>
          <p:cNvPr id="77" name="Group 76">
            <a:extLst>
              <a:ext uri="{FF2B5EF4-FFF2-40B4-BE49-F238E27FC236}">
                <a16:creationId xmlns:a16="http://schemas.microsoft.com/office/drawing/2014/main" id="{EFD81B98-32FF-410A-871F-7A49A12EE4DA}"/>
              </a:ext>
            </a:extLst>
          </p:cNvPr>
          <p:cNvGrpSpPr/>
          <p:nvPr/>
        </p:nvGrpSpPr>
        <p:grpSpPr>
          <a:xfrm>
            <a:off x="5582115" y="3901430"/>
            <a:ext cx="974716" cy="650344"/>
            <a:chOff x="6142928" y="4501551"/>
            <a:chExt cx="1070532" cy="714274"/>
          </a:xfrm>
        </p:grpSpPr>
        <p:sp>
          <p:nvSpPr>
            <p:cNvPr id="78" name="monitor">
              <a:extLst>
                <a:ext uri="{FF2B5EF4-FFF2-40B4-BE49-F238E27FC236}">
                  <a16:creationId xmlns:a16="http://schemas.microsoft.com/office/drawing/2014/main" id="{1AA48AF2-0B49-4DD2-82E5-D6D95DE7E44A}"/>
                </a:ext>
              </a:extLst>
            </p:cNvPr>
            <p:cNvSpPr>
              <a:spLocks noChangeAspect="1" noEditPoints="1"/>
            </p:cNvSpPr>
            <p:nvPr/>
          </p:nvSpPr>
          <p:spPr bwMode="auto">
            <a:xfrm>
              <a:off x="6142928"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2353">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79" name="TextBox 78">
              <a:extLst>
                <a:ext uri="{FF2B5EF4-FFF2-40B4-BE49-F238E27FC236}">
                  <a16:creationId xmlns:a16="http://schemas.microsoft.com/office/drawing/2014/main" id="{C2D665B7-C803-4786-AF35-89D1A78502C7}"/>
                </a:ext>
              </a:extLst>
            </p:cNvPr>
            <p:cNvSpPr txBox="1"/>
            <p:nvPr/>
          </p:nvSpPr>
          <p:spPr>
            <a:xfrm>
              <a:off x="6379164" y="4645915"/>
              <a:ext cx="459512" cy="357890"/>
            </a:xfrm>
            <a:prstGeom prst="rect">
              <a:avLst/>
            </a:prstGeom>
            <a:noFill/>
          </p:spPr>
          <p:txBody>
            <a:bodyPr wrap="none" lIns="0" tIns="0" rIns="0" bIns="0" rtlCol="0">
              <a:spAutoFit/>
            </a:bodyPr>
            <a:lstStyle/>
            <a:p>
              <a:pPr algn="ctr">
                <a:lnSpc>
                  <a:spcPct val="90000"/>
                </a:lnSpc>
                <a:spcAft>
                  <a:spcPts val="588"/>
                </a:spcAft>
              </a:pPr>
              <a:r>
                <a:rPr lang="en-US" sz="2353"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NC</a:t>
              </a:r>
            </a:p>
          </p:txBody>
        </p:sp>
        <p:sp>
          <p:nvSpPr>
            <p:cNvPr id="80" name="Freeform: Shape 79">
              <a:extLst>
                <a:ext uri="{FF2B5EF4-FFF2-40B4-BE49-F238E27FC236}">
                  <a16:creationId xmlns:a16="http://schemas.microsoft.com/office/drawing/2014/main" id="{3E502727-A941-4110-873F-AC55A6BD3B05}"/>
                </a:ext>
              </a:extLst>
            </p:cNvPr>
            <p:cNvSpPr/>
            <p:nvPr/>
          </p:nvSpPr>
          <p:spPr bwMode="auto">
            <a:xfrm>
              <a:off x="6681453"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2353" err="1">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grpSp>
      <p:grpSp>
        <p:nvGrpSpPr>
          <p:cNvPr id="81" name="Group 80">
            <a:extLst>
              <a:ext uri="{FF2B5EF4-FFF2-40B4-BE49-F238E27FC236}">
                <a16:creationId xmlns:a16="http://schemas.microsoft.com/office/drawing/2014/main" id="{7DA79D25-224A-4EA2-A1B7-EDB9909A580E}"/>
              </a:ext>
            </a:extLst>
          </p:cNvPr>
          <p:cNvGrpSpPr/>
          <p:nvPr/>
        </p:nvGrpSpPr>
        <p:grpSpPr>
          <a:xfrm>
            <a:off x="6742633" y="3901430"/>
            <a:ext cx="974716" cy="650344"/>
            <a:chOff x="7745277" y="4501551"/>
            <a:chExt cx="1070532" cy="714274"/>
          </a:xfrm>
        </p:grpSpPr>
        <p:sp>
          <p:nvSpPr>
            <p:cNvPr id="82" name="monitor">
              <a:extLst>
                <a:ext uri="{FF2B5EF4-FFF2-40B4-BE49-F238E27FC236}">
                  <a16:creationId xmlns:a16="http://schemas.microsoft.com/office/drawing/2014/main" id="{B4DDB626-7C2C-4753-A9D9-F6088CF04769}"/>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2353">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83" name="TextBox 82">
              <a:extLst>
                <a:ext uri="{FF2B5EF4-FFF2-40B4-BE49-F238E27FC236}">
                  <a16:creationId xmlns:a16="http://schemas.microsoft.com/office/drawing/2014/main" id="{17559CFB-067A-4B0A-9582-BA591D565888}"/>
                </a:ext>
              </a:extLst>
            </p:cNvPr>
            <p:cNvSpPr txBox="1"/>
            <p:nvPr/>
          </p:nvSpPr>
          <p:spPr>
            <a:xfrm>
              <a:off x="7977992" y="4645915"/>
              <a:ext cx="466554" cy="357890"/>
            </a:xfrm>
            <a:prstGeom prst="rect">
              <a:avLst/>
            </a:prstGeom>
            <a:noFill/>
          </p:spPr>
          <p:txBody>
            <a:bodyPr wrap="none" lIns="0" tIns="0" rIns="0" bIns="0" rtlCol="0">
              <a:spAutoFit/>
            </a:bodyPr>
            <a:lstStyle/>
            <a:p>
              <a:pPr algn="ctr">
                <a:lnSpc>
                  <a:spcPct val="90000"/>
                </a:lnSpc>
                <a:spcAft>
                  <a:spcPts val="588"/>
                </a:spcAft>
              </a:pPr>
              <a:r>
                <a:rPr lang="en-US" sz="2353"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NV</a:t>
              </a:r>
            </a:p>
          </p:txBody>
        </p:sp>
        <p:sp>
          <p:nvSpPr>
            <p:cNvPr id="84" name="Freeform: Shape 83">
              <a:extLst>
                <a:ext uri="{FF2B5EF4-FFF2-40B4-BE49-F238E27FC236}">
                  <a16:creationId xmlns:a16="http://schemas.microsoft.com/office/drawing/2014/main" id="{6E5A0BBE-FD8A-4A45-A9A0-D8B31FFA6FFF}"/>
                </a:ext>
              </a:extLst>
            </p:cNvPr>
            <p:cNvSpPr/>
            <p:nvPr/>
          </p:nvSpPr>
          <p:spPr bwMode="auto">
            <a:xfrm>
              <a:off x="8283802"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2353" err="1">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grpSp>
      <p:grpSp>
        <p:nvGrpSpPr>
          <p:cNvPr id="85" name="Group 84">
            <a:extLst>
              <a:ext uri="{FF2B5EF4-FFF2-40B4-BE49-F238E27FC236}">
                <a16:creationId xmlns:a16="http://schemas.microsoft.com/office/drawing/2014/main" id="{633BF5F9-943C-4303-985B-4AF71F7351FF}"/>
              </a:ext>
            </a:extLst>
          </p:cNvPr>
          <p:cNvGrpSpPr/>
          <p:nvPr/>
        </p:nvGrpSpPr>
        <p:grpSpPr>
          <a:xfrm>
            <a:off x="7903152" y="3901430"/>
            <a:ext cx="974716" cy="650344"/>
            <a:chOff x="7745277" y="4501551"/>
            <a:chExt cx="1070532" cy="714274"/>
          </a:xfrm>
        </p:grpSpPr>
        <p:sp>
          <p:nvSpPr>
            <p:cNvPr id="86" name="monitor">
              <a:extLst>
                <a:ext uri="{FF2B5EF4-FFF2-40B4-BE49-F238E27FC236}">
                  <a16:creationId xmlns:a16="http://schemas.microsoft.com/office/drawing/2014/main" id="{97A1F3C2-EAF0-4482-8459-D31B75A452F9}"/>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2353">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87" name="TextBox 86">
              <a:extLst>
                <a:ext uri="{FF2B5EF4-FFF2-40B4-BE49-F238E27FC236}">
                  <a16:creationId xmlns:a16="http://schemas.microsoft.com/office/drawing/2014/main" id="{1894D783-A9BC-44BE-951F-D2CF1964B439}"/>
                </a:ext>
              </a:extLst>
            </p:cNvPr>
            <p:cNvSpPr txBox="1"/>
            <p:nvPr/>
          </p:nvSpPr>
          <p:spPr>
            <a:xfrm>
              <a:off x="7805456" y="4645915"/>
              <a:ext cx="811628" cy="357890"/>
            </a:xfrm>
            <a:prstGeom prst="rect">
              <a:avLst/>
            </a:prstGeom>
            <a:noFill/>
          </p:spPr>
          <p:txBody>
            <a:bodyPr wrap="none" lIns="0" tIns="0" rIns="0" bIns="0" rtlCol="0">
              <a:spAutoFit/>
            </a:bodyPr>
            <a:lstStyle/>
            <a:p>
              <a:pPr algn="ctr">
                <a:lnSpc>
                  <a:spcPct val="90000"/>
                </a:lnSpc>
                <a:spcAft>
                  <a:spcPts val="588"/>
                </a:spcAft>
              </a:pPr>
              <a:r>
                <a:rPr lang="en-US" sz="2353"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NCv2</a:t>
              </a:r>
            </a:p>
          </p:txBody>
        </p:sp>
        <p:sp>
          <p:nvSpPr>
            <p:cNvPr id="88" name="Freeform: Shape 87">
              <a:extLst>
                <a:ext uri="{FF2B5EF4-FFF2-40B4-BE49-F238E27FC236}">
                  <a16:creationId xmlns:a16="http://schemas.microsoft.com/office/drawing/2014/main" id="{9DCA9F86-7212-479C-BEA7-90FD18C037B8}"/>
                </a:ext>
              </a:extLst>
            </p:cNvPr>
            <p:cNvSpPr/>
            <p:nvPr/>
          </p:nvSpPr>
          <p:spPr bwMode="auto">
            <a:xfrm>
              <a:off x="8283802"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2353" err="1">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grpSp>
      <p:grpSp>
        <p:nvGrpSpPr>
          <p:cNvPr id="89" name="Group 88">
            <a:extLst>
              <a:ext uri="{FF2B5EF4-FFF2-40B4-BE49-F238E27FC236}">
                <a16:creationId xmlns:a16="http://schemas.microsoft.com/office/drawing/2014/main" id="{200258FC-6008-40A6-9B0C-13138A319AEA}"/>
              </a:ext>
            </a:extLst>
          </p:cNvPr>
          <p:cNvGrpSpPr/>
          <p:nvPr/>
        </p:nvGrpSpPr>
        <p:grpSpPr>
          <a:xfrm>
            <a:off x="9063669" y="3901430"/>
            <a:ext cx="974716" cy="650344"/>
            <a:chOff x="7745277" y="4501551"/>
            <a:chExt cx="1070532" cy="714274"/>
          </a:xfrm>
        </p:grpSpPr>
        <p:sp>
          <p:nvSpPr>
            <p:cNvPr id="90" name="monitor">
              <a:extLst>
                <a:ext uri="{FF2B5EF4-FFF2-40B4-BE49-F238E27FC236}">
                  <a16:creationId xmlns:a16="http://schemas.microsoft.com/office/drawing/2014/main" id="{B2400C11-EC0B-4952-BD7D-62D3C05A54AC}"/>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2353">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91" name="TextBox 90">
              <a:extLst>
                <a:ext uri="{FF2B5EF4-FFF2-40B4-BE49-F238E27FC236}">
                  <a16:creationId xmlns:a16="http://schemas.microsoft.com/office/drawing/2014/main" id="{A7A0C2A1-83DC-4197-B58C-1A052DBEA6D4}"/>
                </a:ext>
              </a:extLst>
            </p:cNvPr>
            <p:cNvSpPr txBox="1"/>
            <p:nvPr/>
          </p:nvSpPr>
          <p:spPr>
            <a:xfrm>
              <a:off x="7965667" y="4645915"/>
              <a:ext cx="491202" cy="357890"/>
            </a:xfrm>
            <a:prstGeom prst="rect">
              <a:avLst/>
            </a:prstGeom>
            <a:noFill/>
          </p:spPr>
          <p:txBody>
            <a:bodyPr wrap="none" lIns="0" tIns="0" rIns="0" bIns="0" rtlCol="0">
              <a:spAutoFit/>
            </a:bodyPr>
            <a:lstStyle/>
            <a:p>
              <a:pPr algn="ctr">
                <a:lnSpc>
                  <a:spcPct val="90000"/>
                </a:lnSpc>
                <a:spcAft>
                  <a:spcPts val="588"/>
                </a:spcAft>
              </a:pPr>
              <a:r>
                <a:rPr lang="en-US" sz="2353"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ND</a:t>
              </a:r>
            </a:p>
          </p:txBody>
        </p:sp>
        <p:sp>
          <p:nvSpPr>
            <p:cNvPr id="92" name="Freeform: Shape 91">
              <a:extLst>
                <a:ext uri="{FF2B5EF4-FFF2-40B4-BE49-F238E27FC236}">
                  <a16:creationId xmlns:a16="http://schemas.microsoft.com/office/drawing/2014/main" id="{CC04CCF4-0ADB-427D-BD5F-09CAFA836114}"/>
                </a:ext>
              </a:extLst>
            </p:cNvPr>
            <p:cNvSpPr/>
            <p:nvPr/>
          </p:nvSpPr>
          <p:spPr bwMode="auto">
            <a:xfrm>
              <a:off x="8283802"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2353" err="1">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grpSp>
      <p:grpSp>
        <p:nvGrpSpPr>
          <p:cNvPr id="74" name="Group 73">
            <a:extLst>
              <a:ext uri="{FF2B5EF4-FFF2-40B4-BE49-F238E27FC236}">
                <a16:creationId xmlns:a16="http://schemas.microsoft.com/office/drawing/2014/main" id="{BB4F3F06-3B10-41FD-A9A3-531E34148257}"/>
              </a:ext>
            </a:extLst>
          </p:cNvPr>
          <p:cNvGrpSpPr/>
          <p:nvPr/>
        </p:nvGrpSpPr>
        <p:grpSpPr>
          <a:xfrm>
            <a:off x="4445137" y="5374471"/>
            <a:ext cx="2633172" cy="1224939"/>
            <a:chOff x="4445137" y="5374471"/>
            <a:chExt cx="2633172" cy="1224939"/>
          </a:xfrm>
        </p:grpSpPr>
        <p:grpSp>
          <p:nvGrpSpPr>
            <p:cNvPr id="63" name="Group 62">
              <a:extLst>
                <a:ext uri="{FF2B5EF4-FFF2-40B4-BE49-F238E27FC236}">
                  <a16:creationId xmlns:a16="http://schemas.microsoft.com/office/drawing/2014/main" id="{C296FCA2-72C9-475E-A68B-6DDDFDF36CC2}"/>
                </a:ext>
              </a:extLst>
            </p:cNvPr>
            <p:cNvGrpSpPr/>
            <p:nvPr/>
          </p:nvGrpSpPr>
          <p:grpSpPr>
            <a:xfrm>
              <a:off x="5050722" y="5374471"/>
              <a:ext cx="1162331" cy="675120"/>
              <a:chOff x="5050722" y="5374471"/>
              <a:chExt cx="1162331" cy="675120"/>
            </a:xfrm>
          </p:grpSpPr>
          <p:grpSp>
            <p:nvGrpSpPr>
              <p:cNvPr id="96" name="Group 95">
                <a:extLst>
                  <a:ext uri="{FF2B5EF4-FFF2-40B4-BE49-F238E27FC236}">
                    <a16:creationId xmlns:a16="http://schemas.microsoft.com/office/drawing/2014/main" id="{C5F362E3-7A03-4F46-958F-C0F0F5997A71}"/>
                  </a:ext>
                </a:extLst>
              </p:cNvPr>
              <p:cNvGrpSpPr/>
              <p:nvPr/>
            </p:nvGrpSpPr>
            <p:grpSpPr>
              <a:xfrm>
                <a:off x="5050722" y="5379084"/>
                <a:ext cx="1162331" cy="670507"/>
                <a:chOff x="5059111" y="5244860"/>
                <a:chExt cx="1162331" cy="670507"/>
              </a:xfrm>
            </p:grpSpPr>
            <p:sp>
              <p:nvSpPr>
                <p:cNvPr id="97" name="monitor">
                  <a:extLst>
                    <a:ext uri="{FF2B5EF4-FFF2-40B4-BE49-F238E27FC236}">
                      <a16:creationId xmlns:a16="http://schemas.microsoft.com/office/drawing/2014/main" id="{78F3D92D-6FEA-4D1D-8377-6A6CEE4AE8C8}"/>
                    </a:ext>
                  </a:extLst>
                </p:cNvPr>
                <p:cNvSpPr>
                  <a:spLocks noChangeAspect="1" noEditPoints="1"/>
                </p:cNvSpPr>
                <p:nvPr/>
              </p:nvSpPr>
              <p:spPr bwMode="auto">
                <a:xfrm>
                  <a:off x="5246726" y="5244860"/>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lgn="ctr"/>
                  <a:endParaRPr lang="en-US" sz="2353">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98" name="Freeform: Shape 97">
                  <a:extLst>
                    <a:ext uri="{FF2B5EF4-FFF2-40B4-BE49-F238E27FC236}">
                      <a16:creationId xmlns:a16="http://schemas.microsoft.com/office/drawing/2014/main" id="{C7FDA7D8-1EDA-408D-AE3E-73F38D7A6096}"/>
                    </a:ext>
                  </a:extLst>
                </p:cNvPr>
                <p:cNvSpPr/>
                <p:nvPr/>
              </p:nvSpPr>
              <p:spPr bwMode="auto">
                <a:xfrm>
                  <a:off x="5737051" y="5627856"/>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2353" err="1">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00" name="TextBox 99">
                  <a:extLst>
                    <a:ext uri="{FF2B5EF4-FFF2-40B4-BE49-F238E27FC236}">
                      <a16:creationId xmlns:a16="http://schemas.microsoft.com/office/drawing/2014/main" id="{962FE008-80FE-496E-A865-65879B8FF284}"/>
                    </a:ext>
                  </a:extLst>
                </p:cNvPr>
                <p:cNvSpPr txBox="1"/>
                <p:nvPr/>
              </p:nvSpPr>
              <p:spPr>
                <a:xfrm>
                  <a:off x="5059111" y="5370602"/>
                  <a:ext cx="1036181" cy="544765"/>
                </a:xfrm>
                <a:prstGeom prst="rect">
                  <a:avLst/>
                </a:prstGeom>
                <a:noFill/>
              </p:spPr>
              <p:txBody>
                <a:bodyPr wrap="non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latin typeface="Segoe Pro Display" panose="020B0502040504020203" pitchFamily="34" charset="0"/>
                    </a:rPr>
                    <a:t>HANA</a:t>
                  </a:r>
                </a:p>
              </p:txBody>
            </p:sp>
          </p:grpSp>
          <p:pic>
            <p:nvPicPr>
              <p:cNvPr id="106" name="Picture 105">
                <a:extLst>
                  <a:ext uri="{FF2B5EF4-FFF2-40B4-BE49-F238E27FC236}">
                    <a16:creationId xmlns:a16="http://schemas.microsoft.com/office/drawing/2014/main" id="{AEA8D7BA-4D27-4B00-B5A5-660EDF3C0010}"/>
                  </a:ext>
                </a:extLst>
              </p:cNvPr>
              <p:cNvPicPr>
                <a:picLocks noChangeAspect="1"/>
              </p:cNvPicPr>
              <p:nvPr/>
            </p:nvPicPr>
            <p:blipFill>
              <a:blip r:embed="rId3"/>
              <a:stretch>
                <a:fillRect/>
              </a:stretch>
            </p:blipFill>
            <p:spPr>
              <a:xfrm>
                <a:off x="5236915" y="5374471"/>
                <a:ext cx="608709" cy="298308"/>
              </a:xfrm>
              <a:prstGeom prst="rect">
                <a:avLst/>
              </a:prstGeom>
            </p:spPr>
          </p:pic>
        </p:grpSp>
        <p:sp>
          <p:nvSpPr>
            <p:cNvPr id="95" name="Rectangle 94">
              <a:extLst>
                <a:ext uri="{FF2B5EF4-FFF2-40B4-BE49-F238E27FC236}">
                  <a16:creationId xmlns:a16="http://schemas.microsoft.com/office/drawing/2014/main" id="{9013D407-8B3B-480A-82F2-FB5B7815FAE0}"/>
                </a:ext>
              </a:extLst>
            </p:cNvPr>
            <p:cNvSpPr/>
            <p:nvPr/>
          </p:nvSpPr>
          <p:spPr bwMode="auto">
            <a:xfrm>
              <a:off x="4445137" y="6007511"/>
              <a:ext cx="2633172" cy="591899"/>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solidFill>
                    <a:schemeClr val="bg1"/>
                  </a:solidFill>
                  <a:latin typeface="Segoe UI Semibold" panose="020B0702040204020203" pitchFamily="34" charset="0"/>
                  <a:ea typeface="Segoe UI" pitchFamily="34" charset="0"/>
                  <a:cs typeface="Segoe UI Semibold" panose="020B0702040204020203" pitchFamily="34" charset="0"/>
                </a:rPr>
                <a:t>PURPOSE-BUILT FOR </a:t>
              </a:r>
            </a:p>
            <a:p>
              <a:pPr algn="ctr" defTabSz="914102" fontAlgn="base">
                <a:lnSpc>
                  <a:spcPct val="90000"/>
                </a:lnSpc>
                <a:spcBef>
                  <a:spcPct val="0"/>
                </a:spcBef>
                <a:spcAft>
                  <a:spcPct val="0"/>
                </a:spcAft>
              </a:pPr>
              <a:r>
                <a:rPr lang="en-US" sz="1372" dirty="0">
                  <a:solidFill>
                    <a:schemeClr val="bg1"/>
                  </a:solidFill>
                  <a:latin typeface="Segoe UI Semibold" panose="020B0702040204020203" pitchFamily="34" charset="0"/>
                  <a:ea typeface="Segoe UI" pitchFamily="34" charset="0"/>
                  <a:cs typeface="Segoe UI Semibold" panose="020B0702040204020203" pitchFamily="34" charset="0"/>
                </a:rPr>
                <a:t>SAP HANA</a:t>
              </a:r>
            </a:p>
          </p:txBody>
        </p:sp>
      </p:grpSp>
      <p:pic>
        <p:nvPicPr>
          <p:cNvPr id="101" name="Picture 100">
            <a:extLst>
              <a:ext uri="{FF2B5EF4-FFF2-40B4-BE49-F238E27FC236}">
                <a16:creationId xmlns:a16="http://schemas.microsoft.com/office/drawing/2014/main" id="{B643415A-FBDE-4024-905C-A6C01C08DA9B}"/>
              </a:ext>
            </a:extLst>
          </p:cNvPr>
          <p:cNvPicPr>
            <a:picLocks noChangeAspect="1"/>
          </p:cNvPicPr>
          <p:nvPr/>
        </p:nvPicPr>
        <p:blipFill>
          <a:blip r:embed="rId2"/>
          <a:stretch>
            <a:fillRect/>
          </a:stretch>
        </p:blipFill>
        <p:spPr>
          <a:xfrm>
            <a:off x="10252968" y="1740708"/>
            <a:ext cx="551054" cy="551054"/>
          </a:xfrm>
          <a:prstGeom prst="rect">
            <a:avLst/>
          </a:prstGeom>
        </p:spPr>
      </p:pic>
      <p:pic>
        <p:nvPicPr>
          <p:cNvPr id="102" name="Picture 101">
            <a:extLst>
              <a:ext uri="{FF2B5EF4-FFF2-40B4-BE49-F238E27FC236}">
                <a16:creationId xmlns:a16="http://schemas.microsoft.com/office/drawing/2014/main" id="{D18EB9E7-FBCE-4BA4-BF36-414BBFDF2C30}"/>
              </a:ext>
            </a:extLst>
          </p:cNvPr>
          <p:cNvPicPr>
            <a:picLocks noChangeAspect="1"/>
          </p:cNvPicPr>
          <p:nvPr/>
        </p:nvPicPr>
        <p:blipFill>
          <a:blip r:embed="rId2"/>
          <a:stretch>
            <a:fillRect/>
          </a:stretch>
        </p:blipFill>
        <p:spPr>
          <a:xfrm>
            <a:off x="2733417" y="1742399"/>
            <a:ext cx="551054" cy="551054"/>
          </a:xfrm>
          <a:prstGeom prst="rect">
            <a:avLst/>
          </a:prstGeom>
        </p:spPr>
      </p:pic>
      <p:pic>
        <p:nvPicPr>
          <p:cNvPr id="103" name="Picture 102">
            <a:extLst>
              <a:ext uri="{FF2B5EF4-FFF2-40B4-BE49-F238E27FC236}">
                <a16:creationId xmlns:a16="http://schemas.microsoft.com/office/drawing/2014/main" id="{42EA9FB3-BDE5-42A0-8996-310F648C440D}"/>
              </a:ext>
            </a:extLst>
          </p:cNvPr>
          <p:cNvPicPr>
            <a:picLocks noChangeAspect="1"/>
          </p:cNvPicPr>
          <p:nvPr/>
        </p:nvPicPr>
        <p:blipFill>
          <a:blip r:embed="rId2"/>
          <a:stretch>
            <a:fillRect/>
          </a:stretch>
        </p:blipFill>
        <p:spPr>
          <a:xfrm>
            <a:off x="7601183" y="3616504"/>
            <a:ext cx="551054" cy="551054"/>
          </a:xfrm>
          <a:prstGeom prst="rect">
            <a:avLst/>
          </a:prstGeom>
        </p:spPr>
      </p:pic>
      <p:pic>
        <p:nvPicPr>
          <p:cNvPr id="104" name="Picture 103">
            <a:extLst>
              <a:ext uri="{FF2B5EF4-FFF2-40B4-BE49-F238E27FC236}">
                <a16:creationId xmlns:a16="http://schemas.microsoft.com/office/drawing/2014/main" id="{E3ABFB35-F1CC-43CC-AA1E-0E4F8CAFEA78}"/>
              </a:ext>
            </a:extLst>
          </p:cNvPr>
          <p:cNvPicPr>
            <a:picLocks noChangeAspect="1"/>
          </p:cNvPicPr>
          <p:nvPr/>
        </p:nvPicPr>
        <p:blipFill>
          <a:blip r:embed="rId2"/>
          <a:stretch>
            <a:fillRect/>
          </a:stretch>
        </p:blipFill>
        <p:spPr>
          <a:xfrm>
            <a:off x="8803246" y="3642308"/>
            <a:ext cx="551054" cy="551054"/>
          </a:xfrm>
          <a:prstGeom prst="rect">
            <a:avLst/>
          </a:prstGeom>
        </p:spPr>
      </p:pic>
      <p:grpSp>
        <p:nvGrpSpPr>
          <p:cNvPr id="111" name="Group 110">
            <a:extLst>
              <a:ext uri="{FF2B5EF4-FFF2-40B4-BE49-F238E27FC236}">
                <a16:creationId xmlns:a16="http://schemas.microsoft.com/office/drawing/2014/main" id="{B0F25403-DF3B-474E-B511-64E03BACCEDE}"/>
              </a:ext>
            </a:extLst>
          </p:cNvPr>
          <p:cNvGrpSpPr/>
          <p:nvPr/>
        </p:nvGrpSpPr>
        <p:grpSpPr>
          <a:xfrm>
            <a:off x="7994672" y="2015861"/>
            <a:ext cx="974740" cy="650601"/>
            <a:chOff x="7368997" y="1892597"/>
            <a:chExt cx="974740" cy="650601"/>
          </a:xfrm>
        </p:grpSpPr>
        <p:sp>
          <p:nvSpPr>
            <p:cNvPr id="112" name="monitor">
              <a:extLst>
                <a:ext uri="{FF2B5EF4-FFF2-40B4-BE49-F238E27FC236}">
                  <a16:creationId xmlns:a16="http://schemas.microsoft.com/office/drawing/2014/main" id="{7331C89C-4221-4AAE-BBB9-7965CDE80EC6}"/>
                </a:ext>
              </a:extLst>
            </p:cNvPr>
            <p:cNvSpPr>
              <a:spLocks noChangeAspect="1" noEditPoints="1"/>
            </p:cNvSpPr>
            <p:nvPr/>
          </p:nvSpPr>
          <p:spPr bwMode="auto">
            <a:xfrm>
              <a:off x="7368997" y="1892597"/>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961">
                <a:gradFill>
                  <a:gsLst>
                    <a:gs pos="0">
                      <a:srgbClr val="505050"/>
                    </a:gs>
                    <a:gs pos="100000">
                      <a:srgbClr val="505050"/>
                    </a:gs>
                  </a:gsLst>
                </a:gradFill>
              </a:endParaRPr>
            </a:p>
          </p:txBody>
        </p:sp>
        <p:sp>
          <p:nvSpPr>
            <p:cNvPr id="113" name="TextBox 112">
              <a:extLst>
                <a:ext uri="{FF2B5EF4-FFF2-40B4-BE49-F238E27FC236}">
                  <a16:creationId xmlns:a16="http://schemas.microsoft.com/office/drawing/2014/main" id="{93C686C4-7C40-4F93-924C-2B9B48D60672}"/>
                </a:ext>
              </a:extLst>
            </p:cNvPr>
            <p:cNvSpPr txBox="1"/>
            <p:nvPr/>
          </p:nvSpPr>
          <p:spPr>
            <a:xfrm>
              <a:off x="7575281" y="2024296"/>
              <a:ext cx="436017" cy="325858"/>
            </a:xfrm>
            <a:prstGeom prst="rect">
              <a:avLst/>
            </a:prstGeom>
            <a:noFill/>
          </p:spPr>
          <p:txBody>
            <a:bodyPr wrap="none" lIns="0" tIns="0" rIns="0" bIns="0" rtlCol="0">
              <a:spAutoFit/>
            </a:bodyPr>
            <a:lstStyle/>
            <a:p>
              <a:pPr algn="ctr">
                <a:lnSpc>
                  <a:spcPct val="90000"/>
                </a:lnSpc>
                <a:spcAft>
                  <a:spcPts val="588"/>
                </a:spcAft>
              </a:pPr>
              <a:r>
                <a:rPr lang="en-US" sz="2353"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DC</a:t>
              </a:r>
            </a:p>
          </p:txBody>
        </p:sp>
        <p:sp>
          <p:nvSpPr>
            <p:cNvPr id="114" name="Freeform: Shape 54">
              <a:extLst>
                <a:ext uri="{FF2B5EF4-FFF2-40B4-BE49-F238E27FC236}">
                  <a16:creationId xmlns:a16="http://schemas.microsoft.com/office/drawing/2014/main" id="{6273F742-E55D-47B1-B62A-65A86FC1EABE}"/>
                </a:ext>
              </a:extLst>
            </p:cNvPr>
            <p:cNvSpPr/>
            <p:nvPr/>
          </p:nvSpPr>
          <p:spPr bwMode="auto">
            <a:xfrm>
              <a:off x="7859335" y="2275843"/>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961" err="1">
                <a:gradFill>
                  <a:gsLst>
                    <a:gs pos="0">
                      <a:srgbClr val="505050"/>
                    </a:gs>
                    <a:gs pos="100000">
                      <a:srgbClr val="505050"/>
                    </a:gs>
                  </a:gsLst>
                </a:gradFill>
              </a:endParaRPr>
            </a:p>
          </p:txBody>
        </p:sp>
      </p:grpSp>
      <p:pic>
        <p:nvPicPr>
          <p:cNvPr id="115" name="Picture 114">
            <a:extLst>
              <a:ext uri="{FF2B5EF4-FFF2-40B4-BE49-F238E27FC236}">
                <a16:creationId xmlns:a16="http://schemas.microsoft.com/office/drawing/2014/main" id="{606D56A0-7677-4B23-8217-41B95D96FEE9}"/>
              </a:ext>
            </a:extLst>
          </p:cNvPr>
          <p:cNvPicPr>
            <a:picLocks noChangeAspect="1"/>
          </p:cNvPicPr>
          <p:nvPr/>
        </p:nvPicPr>
        <p:blipFill>
          <a:blip r:embed="rId2"/>
          <a:stretch>
            <a:fillRect/>
          </a:stretch>
        </p:blipFill>
        <p:spPr>
          <a:xfrm>
            <a:off x="7727610" y="1750975"/>
            <a:ext cx="551054" cy="551054"/>
          </a:xfrm>
          <a:prstGeom prst="rect">
            <a:avLst/>
          </a:prstGeom>
        </p:spPr>
      </p:pic>
    </p:spTree>
    <p:extLst>
      <p:ext uri="{BB962C8B-B14F-4D97-AF65-F5344CB8AC3E}">
        <p14:creationId xmlns:p14="http://schemas.microsoft.com/office/powerpoint/2010/main" val="5438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1000"/>
                                        <p:tgtEl>
                                          <p:spTgt spid="22"/>
                                        </p:tgtEl>
                                      </p:cBhvr>
                                    </p:animEffect>
                                    <p:anim calcmode="lin" valueType="num">
                                      <p:cBhvr>
                                        <p:cTn id="48" dur="1000" fill="hold"/>
                                        <p:tgtEl>
                                          <p:spTgt spid="22"/>
                                        </p:tgtEl>
                                        <p:attrNameLst>
                                          <p:attrName>ppt_x</p:attrName>
                                        </p:attrNameLst>
                                      </p:cBhvr>
                                      <p:tavLst>
                                        <p:tav tm="0">
                                          <p:val>
                                            <p:strVal val="#ppt_x"/>
                                          </p:val>
                                        </p:tav>
                                        <p:tav tm="100000">
                                          <p:val>
                                            <p:strVal val="#ppt_x"/>
                                          </p:val>
                                        </p:tav>
                                      </p:tavLst>
                                    </p:anim>
                                    <p:anim calcmode="lin" valueType="num">
                                      <p:cBhvr>
                                        <p:cTn id="49" dur="1000" fill="hold"/>
                                        <p:tgtEl>
                                          <p:spTgt spid="2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1000"/>
                                        <p:tgtEl>
                                          <p:spTgt spid="31"/>
                                        </p:tgtEl>
                                      </p:cBhvr>
                                    </p:animEffect>
                                    <p:anim calcmode="lin" valueType="num">
                                      <p:cBhvr>
                                        <p:cTn id="63" dur="1000" fill="hold"/>
                                        <p:tgtEl>
                                          <p:spTgt spid="31"/>
                                        </p:tgtEl>
                                        <p:attrNameLst>
                                          <p:attrName>ppt_x</p:attrName>
                                        </p:attrNameLst>
                                      </p:cBhvr>
                                      <p:tavLst>
                                        <p:tav tm="0">
                                          <p:val>
                                            <p:strVal val="#ppt_x"/>
                                          </p:val>
                                        </p:tav>
                                        <p:tav tm="100000">
                                          <p:val>
                                            <p:strVal val="#ppt_x"/>
                                          </p:val>
                                        </p:tav>
                                      </p:tavLst>
                                    </p:anim>
                                    <p:anim calcmode="lin" valueType="num">
                                      <p:cBhvr>
                                        <p:cTn id="64" dur="1000" fill="hold"/>
                                        <p:tgtEl>
                                          <p:spTgt spid="3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1000"/>
                                        <p:tgtEl>
                                          <p:spTgt spid="32"/>
                                        </p:tgtEl>
                                      </p:cBhvr>
                                    </p:animEffect>
                                    <p:anim calcmode="lin" valueType="num">
                                      <p:cBhvr>
                                        <p:cTn id="68" dur="1000" fill="hold"/>
                                        <p:tgtEl>
                                          <p:spTgt spid="32"/>
                                        </p:tgtEl>
                                        <p:attrNameLst>
                                          <p:attrName>ppt_x</p:attrName>
                                        </p:attrNameLst>
                                      </p:cBhvr>
                                      <p:tavLst>
                                        <p:tav tm="0">
                                          <p:val>
                                            <p:strVal val="#ppt_x"/>
                                          </p:val>
                                        </p:tav>
                                        <p:tav tm="100000">
                                          <p:val>
                                            <p:strVal val="#ppt_x"/>
                                          </p:val>
                                        </p:tav>
                                      </p:tavLst>
                                    </p:anim>
                                    <p:anim calcmode="lin" valueType="num">
                                      <p:cBhvr>
                                        <p:cTn id="69" dur="1000" fill="hold"/>
                                        <p:tgtEl>
                                          <p:spTgt spid="3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1000"/>
                                        <p:tgtEl>
                                          <p:spTgt spid="33"/>
                                        </p:tgtEl>
                                      </p:cBhvr>
                                    </p:animEffect>
                                    <p:anim calcmode="lin" valueType="num">
                                      <p:cBhvr>
                                        <p:cTn id="73" dur="1000" fill="hold"/>
                                        <p:tgtEl>
                                          <p:spTgt spid="33"/>
                                        </p:tgtEl>
                                        <p:attrNameLst>
                                          <p:attrName>ppt_x</p:attrName>
                                        </p:attrNameLst>
                                      </p:cBhvr>
                                      <p:tavLst>
                                        <p:tav tm="0">
                                          <p:val>
                                            <p:strVal val="#ppt_x"/>
                                          </p:val>
                                        </p:tav>
                                        <p:tav tm="100000">
                                          <p:val>
                                            <p:strVal val="#ppt_x"/>
                                          </p:val>
                                        </p:tav>
                                      </p:tavLst>
                                    </p:anim>
                                    <p:anim calcmode="lin" valueType="num">
                                      <p:cBhvr>
                                        <p:cTn id="74" dur="1000" fill="hold"/>
                                        <p:tgtEl>
                                          <p:spTgt spid="33"/>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1000"/>
                                        <p:tgtEl>
                                          <p:spTgt spid="34"/>
                                        </p:tgtEl>
                                      </p:cBhvr>
                                    </p:animEffect>
                                    <p:anim calcmode="lin" valueType="num">
                                      <p:cBhvr>
                                        <p:cTn id="78" dur="1000" fill="hold"/>
                                        <p:tgtEl>
                                          <p:spTgt spid="34"/>
                                        </p:tgtEl>
                                        <p:attrNameLst>
                                          <p:attrName>ppt_x</p:attrName>
                                        </p:attrNameLst>
                                      </p:cBhvr>
                                      <p:tavLst>
                                        <p:tav tm="0">
                                          <p:val>
                                            <p:strVal val="#ppt_x"/>
                                          </p:val>
                                        </p:tav>
                                        <p:tav tm="100000">
                                          <p:val>
                                            <p:strVal val="#ppt_x"/>
                                          </p:val>
                                        </p:tav>
                                      </p:tavLst>
                                    </p:anim>
                                    <p:anim calcmode="lin" valueType="num">
                                      <p:cBhvr>
                                        <p:cTn id="79" dur="1000" fill="hold"/>
                                        <p:tgtEl>
                                          <p:spTgt spid="34"/>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1000"/>
                                        <p:tgtEl>
                                          <p:spTgt spid="38"/>
                                        </p:tgtEl>
                                      </p:cBhvr>
                                    </p:animEffect>
                                    <p:anim calcmode="lin" valueType="num">
                                      <p:cBhvr>
                                        <p:cTn id="83" dur="1000" fill="hold"/>
                                        <p:tgtEl>
                                          <p:spTgt spid="38"/>
                                        </p:tgtEl>
                                        <p:attrNameLst>
                                          <p:attrName>ppt_x</p:attrName>
                                        </p:attrNameLst>
                                      </p:cBhvr>
                                      <p:tavLst>
                                        <p:tav tm="0">
                                          <p:val>
                                            <p:strVal val="#ppt_x"/>
                                          </p:val>
                                        </p:tav>
                                        <p:tav tm="100000">
                                          <p:val>
                                            <p:strVal val="#ppt_x"/>
                                          </p:val>
                                        </p:tav>
                                      </p:tavLst>
                                    </p:anim>
                                    <p:anim calcmode="lin" valueType="num">
                                      <p:cBhvr>
                                        <p:cTn id="84" dur="1000" fill="hold"/>
                                        <p:tgtEl>
                                          <p:spTgt spid="3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fade">
                                      <p:cBhvr>
                                        <p:cTn id="87" dur="1000"/>
                                        <p:tgtEl>
                                          <p:spTgt spid="42"/>
                                        </p:tgtEl>
                                      </p:cBhvr>
                                    </p:animEffect>
                                    <p:anim calcmode="lin" valueType="num">
                                      <p:cBhvr>
                                        <p:cTn id="88" dur="1000" fill="hold"/>
                                        <p:tgtEl>
                                          <p:spTgt spid="42"/>
                                        </p:tgtEl>
                                        <p:attrNameLst>
                                          <p:attrName>ppt_x</p:attrName>
                                        </p:attrNameLst>
                                      </p:cBhvr>
                                      <p:tavLst>
                                        <p:tav tm="0">
                                          <p:val>
                                            <p:strVal val="#ppt_x"/>
                                          </p:val>
                                        </p:tav>
                                        <p:tav tm="100000">
                                          <p:val>
                                            <p:strVal val="#ppt_x"/>
                                          </p:val>
                                        </p:tav>
                                      </p:tavLst>
                                    </p:anim>
                                    <p:anim calcmode="lin" valueType="num">
                                      <p:cBhvr>
                                        <p:cTn id="89" dur="1000" fill="hold"/>
                                        <p:tgtEl>
                                          <p:spTgt spid="42"/>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1000"/>
                                        <p:tgtEl>
                                          <p:spTgt spid="43"/>
                                        </p:tgtEl>
                                      </p:cBhvr>
                                    </p:animEffect>
                                    <p:anim calcmode="lin" valueType="num">
                                      <p:cBhvr>
                                        <p:cTn id="93" dur="1000" fill="hold"/>
                                        <p:tgtEl>
                                          <p:spTgt spid="43"/>
                                        </p:tgtEl>
                                        <p:attrNameLst>
                                          <p:attrName>ppt_x</p:attrName>
                                        </p:attrNameLst>
                                      </p:cBhvr>
                                      <p:tavLst>
                                        <p:tav tm="0">
                                          <p:val>
                                            <p:strVal val="#ppt_x"/>
                                          </p:val>
                                        </p:tav>
                                        <p:tav tm="100000">
                                          <p:val>
                                            <p:strVal val="#ppt_x"/>
                                          </p:val>
                                        </p:tav>
                                      </p:tavLst>
                                    </p:anim>
                                    <p:anim calcmode="lin" valueType="num">
                                      <p:cBhvr>
                                        <p:cTn id="94" dur="1000" fill="hold"/>
                                        <p:tgtEl>
                                          <p:spTgt spid="43"/>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fade">
                                      <p:cBhvr>
                                        <p:cTn id="97" dur="1000"/>
                                        <p:tgtEl>
                                          <p:spTgt spid="44"/>
                                        </p:tgtEl>
                                      </p:cBhvr>
                                    </p:animEffect>
                                    <p:anim calcmode="lin" valueType="num">
                                      <p:cBhvr>
                                        <p:cTn id="98" dur="1000" fill="hold"/>
                                        <p:tgtEl>
                                          <p:spTgt spid="44"/>
                                        </p:tgtEl>
                                        <p:attrNameLst>
                                          <p:attrName>ppt_x</p:attrName>
                                        </p:attrNameLst>
                                      </p:cBhvr>
                                      <p:tavLst>
                                        <p:tav tm="0">
                                          <p:val>
                                            <p:strVal val="#ppt_x"/>
                                          </p:val>
                                        </p:tav>
                                        <p:tav tm="100000">
                                          <p:val>
                                            <p:strVal val="#ppt_x"/>
                                          </p:val>
                                        </p:tav>
                                      </p:tavLst>
                                    </p:anim>
                                    <p:anim calcmode="lin" valueType="num">
                                      <p:cBhvr>
                                        <p:cTn id="99" dur="1000" fill="hold"/>
                                        <p:tgtEl>
                                          <p:spTgt spid="44"/>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fade">
                                      <p:cBhvr>
                                        <p:cTn id="102" dur="1000"/>
                                        <p:tgtEl>
                                          <p:spTgt spid="48"/>
                                        </p:tgtEl>
                                      </p:cBhvr>
                                    </p:animEffect>
                                    <p:anim calcmode="lin" valueType="num">
                                      <p:cBhvr>
                                        <p:cTn id="103" dur="1000" fill="hold"/>
                                        <p:tgtEl>
                                          <p:spTgt spid="48"/>
                                        </p:tgtEl>
                                        <p:attrNameLst>
                                          <p:attrName>ppt_x</p:attrName>
                                        </p:attrNameLst>
                                      </p:cBhvr>
                                      <p:tavLst>
                                        <p:tav tm="0">
                                          <p:val>
                                            <p:strVal val="#ppt_x"/>
                                          </p:val>
                                        </p:tav>
                                        <p:tav tm="100000">
                                          <p:val>
                                            <p:strVal val="#ppt_x"/>
                                          </p:val>
                                        </p:tav>
                                      </p:tavLst>
                                    </p:anim>
                                    <p:anim calcmode="lin" valueType="num">
                                      <p:cBhvr>
                                        <p:cTn id="104" dur="1000" fill="hold"/>
                                        <p:tgtEl>
                                          <p:spTgt spid="48"/>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1000"/>
                                        <p:tgtEl>
                                          <p:spTgt spid="52"/>
                                        </p:tgtEl>
                                      </p:cBhvr>
                                    </p:animEffect>
                                    <p:anim calcmode="lin" valueType="num">
                                      <p:cBhvr>
                                        <p:cTn id="108" dur="1000" fill="hold"/>
                                        <p:tgtEl>
                                          <p:spTgt spid="52"/>
                                        </p:tgtEl>
                                        <p:attrNameLst>
                                          <p:attrName>ppt_x</p:attrName>
                                        </p:attrNameLst>
                                      </p:cBhvr>
                                      <p:tavLst>
                                        <p:tav tm="0">
                                          <p:val>
                                            <p:strVal val="#ppt_x"/>
                                          </p:val>
                                        </p:tav>
                                        <p:tav tm="100000">
                                          <p:val>
                                            <p:strVal val="#ppt_x"/>
                                          </p:val>
                                        </p:tav>
                                      </p:tavLst>
                                    </p:anim>
                                    <p:anim calcmode="lin" valueType="num">
                                      <p:cBhvr>
                                        <p:cTn id="109" dur="1000" fill="hold"/>
                                        <p:tgtEl>
                                          <p:spTgt spid="52"/>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56"/>
                                        </p:tgtEl>
                                        <p:attrNameLst>
                                          <p:attrName>style.visibility</p:attrName>
                                        </p:attrNameLst>
                                      </p:cBhvr>
                                      <p:to>
                                        <p:strVal val="visible"/>
                                      </p:to>
                                    </p:set>
                                    <p:animEffect transition="in" filter="fade">
                                      <p:cBhvr>
                                        <p:cTn id="112" dur="1000"/>
                                        <p:tgtEl>
                                          <p:spTgt spid="56"/>
                                        </p:tgtEl>
                                      </p:cBhvr>
                                    </p:animEffect>
                                    <p:anim calcmode="lin" valueType="num">
                                      <p:cBhvr>
                                        <p:cTn id="113" dur="1000" fill="hold"/>
                                        <p:tgtEl>
                                          <p:spTgt spid="56"/>
                                        </p:tgtEl>
                                        <p:attrNameLst>
                                          <p:attrName>ppt_x</p:attrName>
                                        </p:attrNameLst>
                                      </p:cBhvr>
                                      <p:tavLst>
                                        <p:tav tm="0">
                                          <p:val>
                                            <p:strVal val="#ppt_x"/>
                                          </p:val>
                                        </p:tav>
                                        <p:tav tm="100000">
                                          <p:val>
                                            <p:strVal val="#ppt_x"/>
                                          </p:val>
                                        </p:tav>
                                      </p:tavLst>
                                    </p:anim>
                                    <p:anim calcmode="lin" valueType="num">
                                      <p:cBhvr>
                                        <p:cTn id="114" dur="1000" fill="hold"/>
                                        <p:tgtEl>
                                          <p:spTgt spid="56"/>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57"/>
                                        </p:tgtEl>
                                        <p:attrNameLst>
                                          <p:attrName>style.visibility</p:attrName>
                                        </p:attrNameLst>
                                      </p:cBhvr>
                                      <p:to>
                                        <p:strVal val="visible"/>
                                      </p:to>
                                    </p:set>
                                    <p:animEffect transition="in" filter="fade">
                                      <p:cBhvr>
                                        <p:cTn id="117" dur="1000"/>
                                        <p:tgtEl>
                                          <p:spTgt spid="57"/>
                                        </p:tgtEl>
                                      </p:cBhvr>
                                    </p:animEffect>
                                    <p:anim calcmode="lin" valueType="num">
                                      <p:cBhvr>
                                        <p:cTn id="118" dur="1000" fill="hold"/>
                                        <p:tgtEl>
                                          <p:spTgt spid="57"/>
                                        </p:tgtEl>
                                        <p:attrNameLst>
                                          <p:attrName>ppt_x</p:attrName>
                                        </p:attrNameLst>
                                      </p:cBhvr>
                                      <p:tavLst>
                                        <p:tav tm="0">
                                          <p:val>
                                            <p:strVal val="#ppt_x"/>
                                          </p:val>
                                        </p:tav>
                                        <p:tav tm="100000">
                                          <p:val>
                                            <p:strVal val="#ppt_x"/>
                                          </p:val>
                                        </p:tav>
                                      </p:tavLst>
                                    </p:anim>
                                    <p:anim calcmode="lin" valueType="num">
                                      <p:cBhvr>
                                        <p:cTn id="119" dur="1000" fill="hold"/>
                                        <p:tgtEl>
                                          <p:spTgt spid="57"/>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58"/>
                                        </p:tgtEl>
                                        <p:attrNameLst>
                                          <p:attrName>style.visibility</p:attrName>
                                        </p:attrNameLst>
                                      </p:cBhvr>
                                      <p:to>
                                        <p:strVal val="visible"/>
                                      </p:to>
                                    </p:set>
                                    <p:animEffect transition="in" filter="fade">
                                      <p:cBhvr>
                                        <p:cTn id="122" dur="1000"/>
                                        <p:tgtEl>
                                          <p:spTgt spid="58"/>
                                        </p:tgtEl>
                                      </p:cBhvr>
                                    </p:animEffect>
                                    <p:anim calcmode="lin" valueType="num">
                                      <p:cBhvr>
                                        <p:cTn id="123" dur="1000" fill="hold"/>
                                        <p:tgtEl>
                                          <p:spTgt spid="58"/>
                                        </p:tgtEl>
                                        <p:attrNameLst>
                                          <p:attrName>ppt_x</p:attrName>
                                        </p:attrNameLst>
                                      </p:cBhvr>
                                      <p:tavLst>
                                        <p:tav tm="0">
                                          <p:val>
                                            <p:strVal val="#ppt_x"/>
                                          </p:val>
                                        </p:tav>
                                        <p:tav tm="100000">
                                          <p:val>
                                            <p:strVal val="#ppt_x"/>
                                          </p:val>
                                        </p:tav>
                                      </p:tavLst>
                                    </p:anim>
                                    <p:anim calcmode="lin" valueType="num">
                                      <p:cBhvr>
                                        <p:cTn id="124" dur="1000" fill="hold"/>
                                        <p:tgtEl>
                                          <p:spTgt spid="58"/>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fade">
                                      <p:cBhvr>
                                        <p:cTn id="127" dur="1000"/>
                                        <p:tgtEl>
                                          <p:spTgt spid="59"/>
                                        </p:tgtEl>
                                      </p:cBhvr>
                                    </p:animEffect>
                                    <p:anim calcmode="lin" valueType="num">
                                      <p:cBhvr>
                                        <p:cTn id="128" dur="1000" fill="hold"/>
                                        <p:tgtEl>
                                          <p:spTgt spid="59"/>
                                        </p:tgtEl>
                                        <p:attrNameLst>
                                          <p:attrName>ppt_x</p:attrName>
                                        </p:attrNameLst>
                                      </p:cBhvr>
                                      <p:tavLst>
                                        <p:tav tm="0">
                                          <p:val>
                                            <p:strVal val="#ppt_x"/>
                                          </p:val>
                                        </p:tav>
                                        <p:tav tm="100000">
                                          <p:val>
                                            <p:strVal val="#ppt_x"/>
                                          </p:val>
                                        </p:tav>
                                      </p:tavLst>
                                    </p:anim>
                                    <p:anim calcmode="lin" valueType="num">
                                      <p:cBhvr>
                                        <p:cTn id="129" dur="1000" fill="hold"/>
                                        <p:tgtEl>
                                          <p:spTgt spid="59"/>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64"/>
                                        </p:tgtEl>
                                        <p:attrNameLst>
                                          <p:attrName>style.visibility</p:attrName>
                                        </p:attrNameLst>
                                      </p:cBhvr>
                                      <p:to>
                                        <p:strVal val="visible"/>
                                      </p:to>
                                    </p:set>
                                    <p:animEffect transition="in" filter="fade">
                                      <p:cBhvr>
                                        <p:cTn id="132" dur="1000"/>
                                        <p:tgtEl>
                                          <p:spTgt spid="64"/>
                                        </p:tgtEl>
                                      </p:cBhvr>
                                    </p:animEffect>
                                    <p:anim calcmode="lin" valueType="num">
                                      <p:cBhvr>
                                        <p:cTn id="133" dur="1000" fill="hold"/>
                                        <p:tgtEl>
                                          <p:spTgt spid="64"/>
                                        </p:tgtEl>
                                        <p:attrNameLst>
                                          <p:attrName>ppt_x</p:attrName>
                                        </p:attrNameLst>
                                      </p:cBhvr>
                                      <p:tavLst>
                                        <p:tav tm="0">
                                          <p:val>
                                            <p:strVal val="#ppt_x"/>
                                          </p:val>
                                        </p:tav>
                                        <p:tav tm="100000">
                                          <p:val>
                                            <p:strVal val="#ppt_x"/>
                                          </p:val>
                                        </p:tav>
                                      </p:tavLst>
                                    </p:anim>
                                    <p:anim calcmode="lin" valueType="num">
                                      <p:cBhvr>
                                        <p:cTn id="134" dur="1000" fill="hold"/>
                                        <p:tgtEl>
                                          <p:spTgt spid="64"/>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1000"/>
                                        <p:tgtEl>
                                          <p:spTgt spid="65"/>
                                        </p:tgtEl>
                                      </p:cBhvr>
                                    </p:animEffect>
                                    <p:anim calcmode="lin" valueType="num">
                                      <p:cBhvr>
                                        <p:cTn id="138" dur="1000" fill="hold"/>
                                        <p:tgtEl>
                                          <p:spTgt spid="65"/>
                                        </p:tgtEl>
                                        <p:attrNameLst>
                                          <p:attrName>ppt_x</p:attrName>
                                        </p:attrNameLst>
                                      </p:cBhvr>
                                      <p:tavLst>
                                        <p:tav tm="0">
                                          <p:val>
                                            <p:strVal val="#ppt_x"/>
                                          </p:val>
                                        </p:tav>
                                        <p:tav tm="100000">
                                          <p:val>
                                            <p:strVal val="#ppt_x"/>
                                          </p:val>
                                        </p:tav>
                                      </p:tavLst>
                                    </p:anim>
                                    <p:anim calcmode="lin" valueType="num">
                                      <p:cBhvr>
                                        <p:cTn id="139" dur="1000" fill="hold"/>
                                        <p:tgtEl>
                                          <p:spTgt spid="65"/>
                                        </p:tgtEl>
                                        <p:attrNameLst>
                                          <p:attrName>ppt_y</p:attrName>
                                        </p:attrNameLst>
                                      </p:cBhvr>
                                      <p:tavLst>
                                        <p:tav tm="0">
                                          <p:val>
                                            <p:strVal val="#ppt_y+.1"/>
                                          </p:val>
                                        </p:tav>
                                        <p:tav tm="100000">
                                          <p:val>
                                            <p:strVal val="#ppt_y"/>
                                          </p:val>
                                        </p:tav>
                                      </p:tavLst>
                                    </p:anim>
                                  </p:childTnLst>
                                </p:cTn>
                              </p:par>
                              <p:par>
                                <p:cTn id="140" presetID="42" presetClass="entr" presetSubtype="0" fill="hold" nodeType="withEffect">
                                  <p:stCondLst>
                                    <p:cond delay="0"/>
                                  </p:stCondLst>
                                  <p:childTnLst>
                                    <p:set>
                                      <p:cBhvr>
                                        <p:cTn id="141" dur="1" fill="hold">
                                          <p:stCondLst>
                                            <p:cond delay="0"/>
                                          </p:stCondLst>
                                        </p:cTn>
                                        <p:tgtEl>
                                          <p:spTgt spid="66"/>
                                        </p:tgtEl>
                                        <p:attrNameLst>
                                          <p:attrName>style.visibility</p:attrName>
                                        </p:attrNameLst>
                                      </p:cBhvr>
                                      <p:to>
                                        <p:strVal val="visible"/>
                                      </p:to>
                                    </p:set>
                                    <p:animEffect transition="in" filter="fade">
                                      <p:cBhvr>
                                        <p:cTn id="142" dur="1000"/>
                                        <p:tgtEl>
                                          <p:spTgt spid="66"/>
                                        </p:tgtEl>
                                      </p:cBhvr>
                                    </p:animEffect>
                                    <p:anim calcmode="lin" valueType="num">
                                      <p:cBhvr>
                                        <p:cTn id="143" dur="1000" fill="hold"/>
                                        <p:tgtEl>
                                          <p:spTgt spid="66"/>
                                        </p:tgtEl>
                                        <p:attrNameLst>
                                          <p:attrName>ppt_x</p:attrName>
                                        </p:attrNameLst>
                                      </p:cBhvr>
                                      <p:tavLst>
                                        <p:tav tm="0">
                                          <p:val>
                                            <p:strVal val="#ppt_x"/>
                                          </p:val>
                                        </p:tav>
                                        <p:tav tm="100000">
                                          <p:val>
                                            <p:strVal val="#ppt_x"/>
                                          </p:val>
                                        </p:tav>
                                      </p:tavLst>
                                    </p:anim>
                                    <p:anim calcmode="lin" valueType="num">
                                      <p:cBhvr>
                                        <p:cTn id="144" dur="1000" fill="hold"/>
                                        <p:tgtEl>
                                          <p:spTgt spid="66"/>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fade">
                                      <p:cBhvr>
                                        <p:cTn id="147" dur="1000"/>
                                        <p:tgtEl>
                                          <p:spTgt spid="70"/>
                                        </p:tgtEl>
                                      </p:cBhvr>
                                    </p:animEffect>
                                    <p:anim calcmode="lin" valueType="num">
                                      <p:cBhvr>
                                        <p:cTn id="148" dur="1000" fill="hold"/>
                                        <p:tgtEl>
                                          <p:spTgt spid="70"/>
                                        </p:tgtEl>
                                        <p:attrNameLst>
                                          <p:attrName>ppt_x</p:attrName>
                                        </p:attrNameLst>
                                      </p:cBhvr>
                                      <p:tavLst>
                                        <p:tav tm="0">
                                          <p:val>
                                            <p:strVal val="#ppt_x"/>
                                          </p:val>
                                        </p:tav>
                                        <p:tav tm="100000">
                                          <p:val>
                                            <p:strVal val="#ppt_x"/>
                                          </p:val>
                                        </p:tav>
                                      </p:tavLst>
                                    </p:anim>
                                    <p:anim calcmode="lin" valueType="num">
                                      <p:cBhvr>
                                        <p:cTn id="149" dur="1000" fill="hold"/>
                                        <p:tgtEl>
                                          <p:spTgt spid="70"/>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75"/>
                                        </p:tgtEl>
                                        <p:attrNameLst>
                                          <p:attrName>style.visibility</p:attrName>
                                        </p:attrNameLst>
                                      </p:cBhvr>
                                      <p:to>
                                        <p:strVal val="visible"/>
                                      </p:to>
                                    </p:set>
                                    <p:animEffect transition="in" filter="fade">
                                      <p:cBhvr>
                                        <p:cTn id="152" dur="1000"/>
                                        <p:tgtEl>
                                          <p:spTgt spid="75"/>
                                        </p:tgtEl>
                                      </p:cBhvr>
                                    </p:animEffect>
                                    <p:anim calcmode="lin" valueType="num">
                                      <p:cBhvr>
                                        <p:cTn id="153" dur="1000" fill="hold"/>
                                        <p:tgtEl>
                                          <p:spTgt spid="75"/>
                                        </p:tgtEl>
                                        <p:attrNameLst>
                                          <p:attrName>ppt_x</p:attrName>
                                        </p:attrNameLst>
                                      </p:cBhvr>
                                      <p:tavLst>
                                        <p:tav tm="0">
                                          <p:val>
                                            <p:strVal val="#ppt_x"/>
                                          </p:val>
                                        </p:tav>
                                        <p:tav tm="100000">
                                          <p:val>
                                            <p:strVal val="#ppt_x"/>
                                          </p:val>
                                        </p:tav>
                                      </p:tavLst>
                                    </p:anim>
                                    <p:anim calcmode="lin" valueType="num">
                                      <p:cBhvr>
                                        <p:cTn id="154" dur="1000" fill="hold"/>
                                        <p:tgtEl>
                                          <p:spTgt spid="75"/>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76"/>
                                        </p:tgtEl>
                                        <p:attrNameLst>
                                          <p:attrName>style.visibility</p:attrName>
                                        </p:attrNameLst>
                                      </p:cBhvr>
                                      <p:to>
                                        <p:strVal val="visible"/>
                                      </p:to>
                                    </p:set>
                                    <p:animEffect transition="in" filter="fade">
                                      <p:cBhvr>
                                        <p:cTn id="157" dur="1000"/>
                                        <p:tgtEl>
                                          <p:spTgt spid="76"/>
                                        </p:tgtEl>
                                      </p:cBhvr>
                                    </p:animEffect>
                                    <p:anim calcmode="lin" valueType="num">
                                      <p:cBhvr>
                                        <p:cTn id="158" dur="1000" fill="hold"/>
                                        <p:tgtEl>
                                          <p:spTgt spid="76"/>
                                        </p:tgtEl>
                                        <p:attrNameLst>
                                          <p:attrName>ppt_x</p:attrName>
                                        </p:attrNameLst>
                                      </p:cBhvr>
                                      <p:tavLst>
                                        <p:tav tm="0">
                                          <p:val>
                                            <p:strVal val="#ppt_x"/>
                                          </p:val>
                                        </p:tav>
                                        <p:tav tm="100000">
                                          <p:val>
                                            <p:strVal val="#ppt_x"/>
                                          </p:val>
                                        </p:tav>
                                      </p:tavLst>
                                    </p:anim>
                                    <p:anim calcmode="lin" valueType="num">
                                      <p:cBhvr>
                                        <p:cTn id="159" dur="1000" fill="hold"/>
                                        <p:tgtEl>
                                          <p:spTgt spid="76"/>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77"/>
                                        </p:tgtEl>
                                        <p:attrNameLst>
                                          <p:attrName>style.visibility</p:attrName>
                                        </p:attrNameLst>
                                      </p:cBhvr>
                                      <p:to>
                                        <p:strVal val="visible"/>
                                      </p:to>
                                    </p:set>
                                    <p:animEffect transition="in" filter="fade">
                                      <p:cBhvr>
                                        <p:cTn id="162" dur="1000"/>
                                        <p:tgtEl>
                                          <p:spTgt spid="77"/>
                                        </p:tgtEl>
                                      </p:cBhvr>
                                    </p:animEffect>
                                    <p:anim calcmode="lin" valueType="num">
                                      <p:cBhvr>
                                        <p:cTn id="163" dur="1000" fill="hold"/>
                                        <p:tgtEl>
                                          <p:spTgt spid="77"/>
                                        </p:tgtEl>
                                        <p:attrNameLst>
                                          <p:attrName>ppt_x</p:attrName>
                                        </p:attrNameLst>
                                      </p:cBhvr>
                                      <p:tavLst>
                                        <p:tav tm="0">
                                          <p:val>
                                            <p:strVal val="#ppt_x"/>
                                          </p:val>
                                        </p:tav>
                                        <p:tav tm="100000">
                                          <p:val>
                                            <p:strVal val="#ppt_x"/>
                                          </p:val>
                                        </p:tav>
                                      </p:tavLst>
                                    </p:anim>
                                    <p:anim calcmode="lin" valueType="num">
                                      <p:cBhvr>
                                        <p:cTn id="164" dur="1000" fill="hold"/>
                                        <p:tgtEl>
                                          <p:spTgt spid="77"/>
                                        </p:tgtEl>
                                        <p:attrNameLst>
                                          <p:attrName>ppt_y</p:attrName>
                                        </p:attrNameLst>
                                      </p:cBhvr>
                                      <p:tavLst>
                                        <p:tav tm="0">
                                          <p:val>
                                            <p:strVal val="#ppt_y+.1"/>
                                          </p:val>
                                        </p:tav>
                                        <p:tav tm="100000">
                                          <p:val>
                                            <p:strVal val="#ppt_y"/>
                                          </p:val>
                                        </p:tav>
                                      </p:tavLst>
                                    </p:anim>
                                  </p:childTnLst>
                                </p:cTn>
                              </p:par>
                              <p:par>
                                <p:cTn id="165" presetID="42" presetClass="entr" presetSubtype="0" fill="hold" nodeType="withEffect">
                                  <p:stCondLst>
                                    <p:cond delay="0"/>
                                  </p:stCondLst>
                                  <p:childTnLst>
                                    <p:set>
                                      <p:cBhvr>
                                        <p:cTn id="166" dur="1" fill="hold">
                                          <p:stCondLst>
                                            <p:cond delay="0"/>
                                          </p:stCondLst>
                                        </p:cTn>
                                        <p:tgtEl>
                                          <p:spTgt spid="81"/>
                                        </p:tgtEl>
                                        <p:attrNameLst>
                                          <p:attrName>style.visibility</p:attrName>
                                        </p:attrNameLst>
                                      </p:cBhvr>
                                      <p:to>
                                        <p:strVal val="visible"/>
                                      </p:to>
                                    </p:set>
                                    <p:animEffect transition="in" filter="fade">
                                      <p:cBhvr>
                                        <p:cTn id="167" dur="1000"/>
                                        <p:tgtEl>
                                          <p:spTgt spid="81"/>
                                        </p:tgtEl>
                                      </p:cBhvr>
                                    </p:animEffect>
                                    <p:anim calcmode="lin" valueType="num">
                                      <p:cBhvr>
                                        <p:cTn id="168" dur="1000" fill="hold"/>
                                        <p:tgtEl>
                                          <p:spTgt spid="81"/>
                                        </p:tgtEl>
                                        <p:attrNameLst>
                                          <p:attrName>ppt_x</p:attrName>
                                        </p:attrNameLst>
                                      </p:cBhvr>
                                      <p:tavLst>
                                        <p:tav tm="0">
                                          <p:val>
                                            <p:strVal val="#ppt_x"/>
                                          </p:val>
                                        </p:tav>
                                        <p:tav tm="100000">
                                          <p:val>
                                            <p:strVal val="#ppt_x"/>
                                          </p:val>
                                        </p:tav>
                                      </p:tavLst>
                                    </p:anim>
                                    <p:anim calcmode="lin" valueType="num">
                                      <p:cBhvr>
                                        <p:cTn id="169" dur="1000" fill="hold"/>
                                        <p:tgtEl>
                                          <p:spTgt spid="81"/>
                                        </p:tgtEl>
                                        <p:attrNameLst>
                                          <p:attrName>ppt_y</p:attrName>
                                        </p:attrNameLst>
                                      </p:cBhvr>
                                      <p:tavLst>
                                        <p:tav tm="0">
                                          <p:val>
                                            <p:strVal val="#ppt_y+.1"/>
                                          </p:val>
                                        </p:tav>
                                        <p:tav tm="100000">
                                          <p:val>
                                            <p:strVal val="#ppt_y"/>
                                          </p:val>
                                        </p:tav>
                                      </p:tavLst>
                                    </p:anim>
                                  </p:childTnLst>
                                </p:cTn>
                              </p:par>
                              <p:par>
                                <p:cTn id="170" presetID="42" presetClass="entr" presetSubtype="0" fill="hold" nodeType="withEffect">
                                  <p:stCondLst>
                                    <p:cond delay="0"/>
                                  </p:stCondLst>
                                  <p:childTnLst>
                                    <p:set>
                                      <p:cBhvr>
                                        <p:cTn id="171" dur="1" fill="hold">
                                          <p:stCondLst>
                                            <p:cond delay="0"/>
                                          </p:stCondLst>
                                        </p:cTn>
                                        <p:tgtEl>
                                          <p:spTgt spid="85"/>
                                        </p:tgtEl>
                                        <p:attrNameLst>
                                          <p:attrName>style.visibility</p:attrName>
                                        </p:attrNameLst>
                                      </p:cBhvr>
                                      <p:to>
                                        <p:strVal val="visible"/>
                                      </p:to>
                                    </p:set>
                                    <p:animEffect transition="in" filter="fade">
                                      <p:cBhvr>
                                        <p:cTn id="172" dur="1000"/>
                                        <p:tgtEl>
                                          <p:spTgt spid="85"/>
                                        </p:tgtEl>
                                      </p:cBhvr>
                                    </p:animEffect>
                                    <p:anim calcmode="lin" valueType="num">
                                      <p:cBhvr>
                                        <p:cTn id="173" dur="1000" fill="hold"/>
                                        <p:tgtEl>
                                          <p:spTgt spid="85"/>
                                        </p:tgtEl>
                                        <p:attrNameLst>
                                          <p:attrName>ppt_x</p:attrName>
                                        </p:attrNameLst>
                                      </p:cBhvr>
                                      <p:tavLst>
                                        <p:tav tm="0">
                                          <p:val>
                                            <p:strVal val="#ppt_x"/>
                                          </p:val>
                                        </p:tav>
                                        <p:tav tm="100000">
                                          <p:val>
                                            <p:strVal val="#ppt_x"/>
                                          </p:val>
                                        </p:tav>
                                      </p:tavLst>
                                    </p:anim>
                                    <p:anim calcmode="lin" valueType="num">
                                      <p:cBhvr>
                                        <p:cTn id="174" dur="1000" fill="hold"/>
                                        <p:tgtEl>
                                          <p:spTgt spid="85"/>
                                        </p:tgtEl>
                                        <p:attrNameLst>
                                          <p:attrName>ppt_y</p:attrName>
                                        </p:attrNameLst>
                                      </p:cBhvr>
                                      <p:tavLst>
                                        <p:tav tm="0">
                                          <p:val>
                                            <p:strVal val="#ppt_y+.1"/>
                                          </p:val>
                                        </p:tav>
                                        <p:tav tm="100000">
                                          <p:val>
                                            <p:strVal val="#ppt_y"/>
                                          </p:val>
                                        </p:tav>
                                      </p:tavLst>
                                    </p:anim>
                                  </p:childTnLst>
                                </p:cTn>
                              </p:par>
                              <p:par>
                                <p:cTn id="175" presetID="42" presetClass="entr" presetSubtype="0" fill="hold" nodeType="withEffect">
                                  <p:stCondLst>
                                    <p:cond delay="0"/>
                                  </p:stCondLst>
                                  <p:childTnLst>
                                    <p:set>
                                      <p:cBhvr>
                                        <p:cTn id="176" dur="1" fill="hold">
                                          <p:stCondLst>
                                            <p:cond delay="0"/>
                                          </p:stCondLst>
                                        </p:cTn>
                                        <p:tgtEl>
                                          <p:spTgt spid="89"/>
                                        </p:tgtEl>
                                        <p:attrNameLst>
                                          <p:attrName>style.visibility</p:attrName>
                                        </p:attrNameLst>
                                      </p:cBhvr>
                                      <p:to>
                                        <p:strVal val="visible"/>
                                      </p:to>
                                    </p:set>
                                    <p:animEffect transition="in" filter="fade">
                                      <p:cBhvr>
                                        <p:cTn id="177" dur="1000"/>
                                        <p:tgtEl>
                                          <p:spTgt spid="89"/>
                                        </p:tgtEl>
                                      </p:cBhvr>
                                    </p:animEffect>
                                    <p:anim calcmode="lin" valueType="num">
                                      <p:cBhvr>
                                        <p:cTn id="178" dur="1000" fill="hold"/>
                                        <p:tgtEl>
                                          <p:spTgt spid="89"/>
                                        </p:tgtEl>
                                        <p:attrNameLst>
                                          <p:attrName>ppt_x</p:attrName>
                                        </p:attrNameLst>
                                      </p:cBhvr>
                                      <p:tavLst>
                                        <p:tav tm="0">
                                          <p:val>
                                            <p:strVal val="#ppt_x"/>
                                          </p:val>
                                        </p:tav>
                                        <p:tav tm="100000">
                                          <p:val>
                                            <p:strVal val="#ppt_x"/>
                                          </p:val>
                                        </p:tav>
                                      </p:tavLst>
                                    </p:anim>
                                    <p:anim calcmode="lin" valueType="num">
                                      <p:cBhvr>
                                        <p:cTn id="179" dur="1000" fill="hold"/>
                                        <p:tgtEl>
                                          <p:spTgt spid="89"/>
                                        </p:tgtEl>
                                        <p:attrNameLst>
                                          <p:attrName>ppt_y</p:attrName>
                                        </p:attrNameLst>
                                      </p:cBhvr>
                                      <p:tavLst>
                                        <p:tav tm="0">
                                          <p:val>
                                            <p:strVal val="#ppt_y+.1"/>
                                          </p:val>
                                        </p:tav>
                                        <p:tav tm="100000">
                                          <p:val>
                                            <p:strVal val="#ppt_y"/>
                                          </p:val>
                                        </p:tav>
                                      </p:tavLst>
                                    </p:anim>
                                  </p:childTnLst>
                                </p:cTn>
                              </p:par>
                              <p:par>
                                <p:cTn id="180" presetID="42" presetClass="entr" presetSubtype="0" fill="hold" nodeType="withEffect">
                                  <p:stCondLst>
                                    <p:cond delay="0"/>
                                  </p:stCondLst>
                                  <p:childTnLst>
                                    <p:set>
                                      <p:cBhvr>
                                        <p:cTn id="181" dur="1" fill="hold">
                                          <p:stCondLst>
                                            <p:cond delay="0"/>
                                          </p:stCondLst>
                                        </p:cTn>
                                        <p:tgtEl>
                                          <p:spTgt spid="101"/>
                                        </p:tgtEl>
                                        <p:attrNameLst>
                                          <p:attrName>style.visibility</p:attrName>
                                        </p:attrNameLst>
                                      </p:cBhvr>
                                      <p:to>
                                        <p:strVal val="visible"/>
                                      </p:to>
                                    </p:set>
                                    <p:animEffect transition="in" filter="fade">
                                      <p:cBhvr>
                                        <p:cTn id="182" dur="1000"/>
                                        <p:tgtEl>
                                          <p:spTgt spid="101"/>
                                        </p:tgtEl>
                                      </p:cBhvr>
                                    </p:animEffect>
                                    <p:anim calcmode="lin" valueType="num">
                                      <p:cBhvr>
                                        <p:cTn id="183" dur="1000" fill="hold"/>
                                        <p:tgtEl>
                                          <p:spTgt spid="101"/>
                                        </p:tgtEl>
                                        <p:attrNameLst>
                                          <p:attrName>ppt_x</p:attrName>
                                        </p:attrNameLst>
                                      </p:cBhvr>
                                      <p:tavLst>
                                        <p:tav tm="0">
                                          <p:val>
                                            <p:strVal val="#ppt_x"/>
                                          </p:val>
                                        </p:tav>
                                        <p:tav tm="100000">
                                          <p:val>
                                            <p:strVal val="#ppt_x"/>
                                          </p:val>
                                        </p:tav>
                                      </p:tavLst>
                                    </p:anim>
                                    <p:anim calcmode="lin" valueType="num">
                                      <p:cBhvr>
                                        <p:cTn id="184" dur="1000" fill="hold"/>
                                        <p:tgtEl>
                                          <p:spTgt spid="101"/>
                                        </p:tgtEl>
                                        <p:attrNameLst>
                                          <p:attrName>ppt_y</p:attrName>
                                        </p:attrNameLst>
                                      </p:cBhvr>
                                      <p:tavLst>
                                        <p:tav tm="0">
                                          <p:val>
                                            <p:strVal val="#ppt_y+.1"/>
                                          </p:val>
                                        </p:tav>
                                        <p:tav tm="100000">
                                          <p:val>
                                            <p:strVal val="#ppt_y"/>
                                          </p:val>
                                        </p:tav>
                                      </p:tavLst>
                                    </p:anim>
                                  </p:childTnLst>
                                </p:cTn>
                              </p:par>
                              <p:par>
                                <p:cTn id="185" presetID="42" presetClass="entr" presetSubtype="0" fill="hold" nodeType="withEffect">
                                  <p:stCondLst>
                                    <p:cond delay="0"/>
                                  </p:stCondLst>
                                  <p:childTnLst>
                                    <p:set>
                                      <p:cBhvr>
                                        <p:cTn id="186" dur="1" fill="hold">
                                          <p:stCondLst>
                                            <p:cond delay="0"/>
                                          </p:stCondLst>
                                        </p:cTn>
                                        <p:tgtEl>
                                          <p:spTgt spid="102"/>
                                        </p:tgtEl>
                                        <p:attrNameLst>
                                          <p:attrName>style.visibility</p:attrName>
                                        </p:attrNameLst>
                                      </p:cBhvr>
                                      <p:to>
                                        <p:strVal val="visible"/>
                                      </p:to>
                                    </p:set>
                                    <p:animEffect transition="in" filter="fade">
                                      <p:cBhvr>
                                        <p:cTn id="187" dur="1000"/>
                                        <p:tgtEl>
                                          <p:spTgt spid="102"/>
                                        </p:tgtEl>
                                      </p:cBhvr>
                                    </p:animEffect>
                                    <p:anim calcmode="lin" valueType="num">
                                      <p:cBhvr>
                                        <p:cTn id="188" dur="1000" fill="hold"/>
                                        <p:tgtEl>
                                          <p:spTgt spid="102"/>
                                        </p:tgtEl>
                                        <p:attrNameLst>
                                          <p:attrName>ppt_x</p:attrName>
                                        </p:attrNameLst>
                                      </p:cBhvr>
                                      <p:tavLst>
                                        <p:tav tm="0">
                                          <p:val>
                                            <p:strVal val="#ppt_x"/>
                                          </p:val>
                                        </p:tav>
                                        <p:tav tm="100000">
                                          <p:val>
                                            <p:strVal val="#ppt_x"/>
                                          </p:val>
                                        </p:tav>
                                      </p:tavLst>
                                    </p:anim>
                                    <p:anim calcmode="lin" valueType="num">
                                      <p:cBhvr>
                                        <p:cTn id="189" dur="1000" fill="hold"/>
                                        <p:tgtEl>
                                          <p:spTgt spid="102"/>
                                        </p:tgtEl>
                                        <p:attrNameLst>
                                          <p:attrName>ppt_y</p:attrName>
                                        </p:attrNameLst>
                                      </p:cBhvr>
                                      <p:tavLst>
                                        <p:tav tm="0">
                                          <p:val>
                                            <p:strVal val="#ppt_y+.1"/>
                                          </p:val>
                                        </p:tav>
                                        <p:tav tm="100000">
                                          <p:val>
                                            <p:strVal val="#ppt_y"/>
                                          </p:val>
                                        </p:tav>
                                      </p:tavLst>
                                    </p:anim>
                                  </p:childTnLst>
                                </p:cTn>
                              </p:par>
                              <p:par>
                                <p:cTn id="190" presetID="42" presetClass="entr" presetSubtype="0" fill="hold" nodeType="withEffect">
                                  <p:stCondLst>
                                    <p:cond delay="0"/>
                                  </p:stCondLst>
                                  <p:childTnLst>
                                    <p:set>
                                      <p:cBhvr>
                                        <p:cTn id="191" dur="1" fill="hold">
                                          <p:stCondLst>
                                            <p:cond delay="0"/>
                                          </p:stCondLst>
                                        </p:cTn>
                                        <p:tgtEl>
                                          <p:spTgt spid="103"/>
                                        </p:tgtEl>
                                        <p:attrNameLst>
                                          <p:attrName>style.visibility</p:attrName>
                                        </p:attrNameLst>
                                      </p:cBhvr>
                                      <p:to>
                                        <p:strVal val="visible"/>
                                      </p:to>
                                    </p:set>
                                    <p:animEffect transition="in" filter="fade">
                                      <p:cBhvr>
                                        <p:cTn id="192" dur="1000"/>
                                        <p:tgtEl>
                                          <p:spTgt spid="103"/>
                                        </p:tgtEl>
                                      </p:cBhvr>
                                    </p:animEffect>
                                    <p:anim calcmode="lin" valueType="num">
                                      <p:cBhvr>
                                        <p:cTn id="193" dur="1000" fill="hold"/>
                                        <p:tgtEl>
                                          <p:spTgt spid="103"/>
                                        </p:tgtEl>
                                        <p:attrNameLst>
                                          <p:attrName>ppt_x</p:attrName>
                                        </p:attrNameLst>
                                      </p:cBhvr>
                                      <p:tavLst>
                                        <p:tav tm="0">
                                          <p:val>
                                            <p:strVal val="#ppt_x"/>
                                          </p:val>
                                        </p:tav>
                                        <p:tav tm="100000">
                                          <p:val>
                                            <p:strVal val="#ppt_x"/>
                                          </p:val>
                                        </p:tav>
                                      </p:tavLst>
                                    </p:anim>
                                    <p:anim calcmode="lin" valueType="num">
                                      <p:cBhvr>
                                        <p:cTn id="194" dur="1000" fill="hold"/>
                                        <p:tgtEl>
                                          <p:spTgt spid="103"/>
                                        </p:tgtEl>
                                        <p:attrNameLst>
                                          <p:attrName>ppt_y</p:attrName>
                                        </p:attrNameLst>
                                      </p:cBhvr>
                                      <p:tavLst>
                                        <p:tav tm="0">
                                          <p:val>
                                            <p:strVal val="#ppt_y+.1"/>
                                          </p:val>
                                        </p:tav>
                                        <p:tav tm="100000">
                                          <p:val>
                                            <p:strVal val="#ppt_y"/>
                                          </p:val>
                                        </p:tav>
                                      </p:tavLst>
                                    </p:anim>
                                  </p:childTnLst>
                                </p:cTn>
                              </p:par>
                              <p:par>
                                <p:cTn id="195" presetID="42" presetClass="entr" presetSubtype="0" fill="hold" nodeType="withEffect">
                                  <p:stCondLst>
                                    <p:cond delay="0"/>
                                  </p:stCondLst>
                                  <p:childTnLst>
                                    <p:set>
                                      <p:cBhvr>
                                        <p:cTn id="196" dur="1" fill="hold">
                                          <p:stCondLst>
                                            <p:cond delay="0"/>
                                          </p:stCondLst>
                                        </p:cTn>
                                        <p:tgtEl>
                                          <p:spTgt spid="104"/>
                                        </p:tgtEl>
                                        <p:attrNameLst>
                                          <p:attrName>style.visibility</p:attrName>
                                        </p:attrNameLst>
                                      </p:cBhvr>
                                      <p:to>
                                        <p:strVal val="visible"/>
                                      </p:to>
                                    </p:set>
                                    <p:animEffect transition="in" filter="fade">
                                      <p:cBhvr>
                                        <p:cTn id="197" dur="1000"/>
                                        <p:tgtEl>
                                          <p:spTgt spid="104"/>
                                        </p:tgtEl>
                                      </p:cBhvr>
                                    </p:animEffect>
                                    <p:anim calcmode="lin" valueType="num">
                                      <p:cBhvr>
                                        <p:cTn id="198" dur="1000" fill="hold"/>
                                        <p:tgtEl>
                                          <p:spTgt spid="104"/>
                                        </p:tgtEl>
                                        <p:attrNameLst>
                                          <p:attrName>ppt_x</p:attrName>
                                        </p:attrNameLst>
                                      </p:cBhvr>
                                      <p:tavLst>
                                        <p:tav tm="0">
                                          <p:val>
                                            <p:strVal val="#ppt_x"/>
                                          </p:val>
                                        </p:tav>
                                        <p:tav tm="100000">
                                          <p:val>
                                            <p:strVal val="#ppt_x"/>
                                          </p:val>
                                        </p:tav>
                                      </p:tavLst>
                                    </p:anim>
                                    <p:anim calcmode="lin" valueType="num">
                                      <p:cBhvr>
                                        <p:cTn id="199" dur="1000" fill="hold"/>
                                        <p:tgtEl>
                                          <p:spTgt spid="104"/>
                                        </p:tgtEl>
                                        <p:attrNameLst>
                                          <p:attrName>ppt_y</p:attrName>
                                        </p:attrNameLst>
                                      </p:cBhvr>
                                      <p:tavLst>
                                        <p:tav tm="0">
                                          <p:val>
                                            <p:strVal val="#ppt_y+.1"/>
                                          </p:val>
                                        </p:tav>
                                        <p:tav tm="100000">
                                          <p:val>
                                            <p:strVal val="#ppt_y"/>
                                          </p:val>
                                        </p:tav>
                                      </p:tavLst>
                                    </p:anim>
                                  </p:childTnLst>
                                </p:cTn>
                              </p:par>
                              <p:par>
                                <p:cTn id="200" presetID="42" presetClass="entr" presetSubtype="0" fill="hold" nodeType="withEffect">
                                  <p:stCondLst>
                                    <p:cond delay="0"/>
                                  </p:stCondLst>
                                  <p:childTnLst>
                                    <p:set>
                                      <p:cBhvr>
                                        <p:cTn id="201" dur="1" fill="hold">
                                          <p:stCondLst>
                                            <p:cond delay="0"/>
                                          </p:stCondLst>
                                        </p:cTn>
                                        <p:tgtEl>
                                          <p:spTgt spid="74"/>
                                        </p:tgtEl>
                                        <p:attrNameLst>
                                          <p:attrName>style.visibility</p:attrName>
                                        </p:attrNameLst>
                                      </p:cBhvr>
                                      <p:to>
                                        <p:strVal val="visible"/>
                                      </p:to>
                                    </p:set>
                                    <p:animEffect transition="in" filter="fade">
                                      <p:cBhvr>
                                        <p:cTn id="202" dur="1000"/>
                                        <p:tgtEl>
                                          <p:spTgt spid="74"/>
                                        </p:tgtEl>
                                      </p:cBhvr>
                                    </p:animEffect>
                                    <p:anim calcmode="lin" valueType="num">
                                      <p:cBhvr>
                                        <p:cTn id="203" dur="1000" fill="hold"/>
                                        <p:tgtEl>
                                          <p:spTgt spid="74"/>
                                        </p:tgtEl>
                                        <p:attrNameLst>
                                          <p:attrName>ppt_x</p:attrName>
                                        </p:attrNameLst>
                                      </p:cBhvr>
                                      <p:tavLst>
                                        <p:tav tm="0">
                                          <p:val>
                                            <p:strVal val="#ppt_x"/>
                                          </p:val>
                                        </p:tav>
                                        <p:tav tm="100000">
                                          <p:val>
                                            <p:strVal val="#ppt_x"/>
                                          </p:val>
                                        </p:tav>
                                      </p:tavLst>
                                    </p:anim>
                                    <p:anim calcmode="lin" valueType="num">
                                      <p:cBhvr>
                                        <p:cTn id="204" dur="1000" fill="hold"/>
                                        <p:tgtEl>
                                          <p:spTgt spid="74"/>
                                        </p:tgtEl>
                                        <p:attrNameLst>
                                          <p:attrName>ppt_y</p:attrName>
                                        </p:attrNameLst>
                                      </p:cBhvr>
                                      <p:tavLst>
                                        <p:tav tm="0">
                                          <p:val>
                                            <p:strVal val="#ppt_y+.1"/>
                                          </p:val>
                                        </p:tav>
                                        <p:tav tm="100000">
                                          <p:val>
                                            <p:strVal val="#ppt_y"/>
                                          </p:val>
                                        </p:tav>
                                      </p:tavLst>
                                    </p:anim>
                                  </p:childTnLst>
                                </p:cTn>
                              </p:par>
                              <p:par>
                                <p:cTn id="205" presetID="42" presetClass="entr" presetSubtype="0" fill="hold" nodeType="withEffect">
                                  <p:stCondLst>
                                    <p:cond delay="0"/>
                                  </p:stCondLst>
                                  <p:childTnLst>
                                    <p:set>
                                      <p:cBhvr>
                                        <p:cTn id="206" dur="1" fill="hold">
                                          <p:stCondLst>
                                            <p:cond delay="0"/>
                                          </p:stCondLst>
                                        </p:cTn>
                                        <p:tgtEl>
                                          <p:spTgt spid="111"/>
                                        </p:tgtEl>
                                        <p:attrNameLst>
                                          <p:attrName>style.visibility</p:attrName>
                                        </p:attrNameLst>
                                      </p:cBhvr>
                                      <p:to>
                                        <p:strVal val="visible"/>
                                      </p:to>
                                    </p:set>
                                    <p:animEffect transition="in" filter="fade">
                                      <p:cBhvr>
                                        <p:cTn id="207" dur="1000"/>
                                        <p:tgtEl>
                                          <p:spTgt spid="111"/>
                                        </p:tgtEl>
                                      </p:cBhvr>
                                    </p:animEffect>
                                    <p:anim calcmode="lin" valueType="num">
                                      <p:cBhvr>
                                        <p:cTn id="208" dur="1000" fill="hold"/>
                                        <p:tgtEl>
                                          <p:spTgt spid="111"/>
                                        </p:tgtEl>
                                        <p:attrNameLst>
                                          <p:attrName>ppt_x</p:attrName>
                                        </p:attrNameLst>
                                      </p:cBhvr>
                                      <p:tavLst>
                                        <p:tav tm="0">
                                          <p:val>
                                            <p:strVal val="#ppt_x"/>
                                          </p:val>
                                        </p:tav>
                                        <p:tav tm="100000">
                                          <p:val>
                                            <p:strVal val="#ppt_x"/>
                                          </p:val>
                                        </p:tav>
                                      </p:tavLst>
                                    </p:anim>
                                    <p:anim calcmode="lin" valueType="num">
                                      <p:cBhvr>
                                        <p:cTn id="209" dur="1000" fill="hold"/>
                                        <p:tgtEl>
                                          <p:spTgt spid="111"/>
                                        </p:tgtEl>
                                        <p:attrNameLst>
                                          <p:attrName>ppt_y</p:attrName>
                                        </p:attrNameLst>
                                      </p:cBhvr>
                                      <p:tavLst>
                                        <p:tav tm="0">
                                          <p:val>
                                            <p:strVal val="#ppt_y+.1"/>
                                          </p:val>
                                        </p:tav>
                                        <p:tav tm="100000">
                                          <p:val>
                                            <p:strVal val="#ppt_y"/>
                                          </p:val>
                                        </p:tav>
                                      </p:tavLst>
                                    </p:anim>
                                  </p:childTnLst>
                                </p:cTn>
                              </p:par>
                              <p:par>
                                <p:cTn id="210" presetID="42" presetClass="entr" presetSubtype="0" fill="hold" nodeType="withEffect">
                                  <p:stCondLst>
                                    <p:cond delay="0"/>
                                  </p:stCondLst>
                                  <p:childTnLst>
                                    <p:set>
                                      <p:cBhvr>
                                        <p:cTn id="211" dur="1" fill="hold">
                                          <p:stCondLst>
                                            <p:cond delay="0"/>
                                          </p:stCondLst>
                                        </p:cTn>
                                        <p:tgtEl>
                                          <p:spTgt spid="115"/>
                                        </p:tgtEl>
                                        <p:attrNameLst>
                                          <p:attrName>style.visibility</p:attrName>
                                        </p:attrNameLst>
                                      </p:cBhvr>
                                      <p:to>
                                        <p:strVal val="visible"/>
                                      </p:to>
                                    </p:set>
                                    <p:animEffect transition="in" filter="fade">
                                      <p:cBhvr>
                                        <p:cTn id="212" dur="1000"/>
                                        <p:tgtEl>
                                          <p:spTgt spid="115"/>
                                        </p:tgtEl>
                                      </p:cBhvr>
                                    </p:animEffect>
                                    <p:anim calcmode="lin" valueType="num">
                                      <p:cBhvr>
                                        <p:cTn id="213" dur="1000" fill="hold"/>
                                        <p:tgtEl>
                                          <p:spTgt spid="115"/>
                                        </p:tgtEl>
                                        <p:attrNameLst>
                                          <p:attrName>ppt_x</p:attrName>
                                        </p:attrNameLst>
                                      </p:cBhvr>
                                      <p:tavLst>
                                        <p:tav tm="0">
                                          <p:val>
                                            <p:strVal val="#ppt_x"/>
                                          </p:val>
                                        </p:tav>
                                        <p:tav tm="100000">
                                          <p:val>
                                            <p:strVal val="#ppt_x"/>
                                          </p:val>
                                        </p:tav>
                                      </p:tavLst>
                                    </p:anim>
                                    <p:anim calcmode="lin" valueType="num">
                                      <p:cBhvr>
                                        <p:cTn id="214"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9" grpId="0"/>
      <p:bldP spid="16" grpId="0"/>
      <p:bldP spid="17" grpId="0" animBg="1"/>
      <p:bldP spid="32" grpId="0"/>
      <p:bldP spid="33" grpId="0" animBg="1"/>
      <p:bldP spid="42" grpId="0"/>
      <p:bldP spid="43" grpId="0" animBg="1"/>
      <p:bldP spid="57" grpId="0"/>
      <p:bldP spid="58" grpId="0" animBg="1"/>
      <p:bldP spid="64" grpId="0"/>
      <p:bldP spid="65" grpId="0" animBg="1"/>
      <p:bldP spid="75" grpId="0"/>
      <p:bldP spid="7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68E383-1169-4916-888B-DCA06CB4A871}"/>
              </a:ext>
            </a:extLst>
          </p:cNvPr>
          <p:cNvSpPr>
            <a:spLocks noGrp="1"/>
          </p:cNvSpPr>
          <p:nvPr>
            <p:ph sz="half" idx="2"/>
          </p:nvPr>
        </p:nvSpPr>
        <p:spPr>
          <a:xfrm>
            <a:off x="839788" y="1690688"/>
            <a:ext cx="6076578" cy="3684588"/>
          </a:xfrm>
        </p:spPr>
        <p:txBody>
          <a:bodyPr>
            <a:normAutofit lnSpcReduction="10000"/>
          </a:bodyPr>
          <a:lstStyle/>
          <a:p>
            <a:pPr marL="457200" lvl="0" indent="-457200">
              <a:buFont typeface="Arial" panose="020B0604020202020204" pitchFamily="34" charset="0"/>
              <a:buChar char="•"/>
            </a:pPr>
            <a:r>
              <a:rPr lang="en-GB" sz="3600" dirty="0"/>
              <a:t>Compute</a:t>
            </a:r>
            <a:endParaRPr lang="en-US" sz="3600" dirty="0"/>
          </a:p>
          <a:p>
            <a:pPr marL="457200" lvl="0" indent="-457200">
              <a:buFont typeface="Arial" panose="020B0604020202020204" pitchFamily="34" charset="0"/>
              <a:buChar char="•"/>
            </a:pPr>
            <a:r>
              <a:rPr lang="en-GB" sz="3600" dirty="0"/>
              <a:t>Storage</a:t>
            </a:r>
            <a:endParaRPr lang="en-US" sz="3600" dirty="0"/>
          </a:p>
          <a:p>
            <a:pPr marL="457200" lvl="0" indent="-457200">
              <a:buFont typeface="Arial" panose="020B0604020202020204" pitchFamily="34" charset="0"/>
              <a:buChar char="•"/>
            </a:pPr>
            <a:r>
              <a:rPr lang="en-GB" sz="3600" dirty="0"/>
              <a:t>Networking </a:t>
            </a:r>
            <a:endParaRPr lang="en-US" sz="3600" dirty="0"/>
          </a:p>
          <a:p>
            <a:pPr marL="457200" lvl="0" indent="-457200">
              <a:buFont typeface="Arial" panose="020B0604020202020204" pitchFamily="34" charset="0"/>
              <a:buChar char="•"/>
            </a:pPr>
            <a:r>
              <a:rPr lang="en-GB" sz="3600" dirty="0"/>
              <a:t>Hybrid-Cloud</a:t>
            </a:r>
            <a:endParaRPr lang="en-US" sz="3600" dirty="0"/>
          </a:p>
          <a:p>
            <a:pPr marL="457200" indent="-457200">
              <a:buFont typeface="Arial" panose="020B0604020202020204" pitchFamily="34" charset="0"/>
              <a:buChar char="•"/>
            </a:pPr>
            <a:r>
              <a:rPr lang="en-GB" sz="3600" dirty="0"/>
              <a:t>Azure Resource Manager</a:t>
            </a:r>
          </a:p>
          <a:p>
            <a:pPr marL="457200" indent="-457200">
              <a:buFont typeface="Arial" panose="020B0604020202020204" pitchFamily="34" charset="0"/>
              <a:buChar char="•"/>
            </a:pPr>
            <a:r>
              <a:rPr lang="en-GB" sz="3600" dirty="0"/>
              <a:t>Identity &amp; Security</a:t>
            </a:r>
          </a:p>
        </p:txBody>
      </p:sp>
      <p:pic>
        <p:nvPicPr>
          <p:cNvPr id="8" name="Picture 7">
            <a:extLst>
              <a:ext uri="{FF2B5EF4-FFF2-40B4-BE49-F238E27FC236}">
                <a16:creationId xmlns:a16="http://schemas.microsoft.com/office/drawing/2014/main" id="{99AB3F86-5DFB-4C25-9370-6B9109BBCF06}"/>
              </a:ext>
            </a:extLst>
          </p:cNvPr>
          <p:cNvPicPr>
            <a:picLocks noChangeAspect="1"/>
          </p:cNvPicPr>
          <p:nvPr/>
        </p:nvPicPr>
        <p:blipFill>
          <a:blip r:embed="rId4"/>
          <a:stretch>
            <a:fillRect/>
          </a:stretch>
        </p:blipFill>
        <p:spPr>
          <a:xfrm>
            <a:off x="0" y="365125"/>
            <a:ext cx="12192000" cy="1322832"/>
          </a:xfrm>
          <a:prstGeom prst="rect">
            <a:avLst/>
          </a:prstGeom>
        </p:spPr>
      </p:pic>
      <p:sp>
        <p:nvSpPr>
          <p:cNvPr id="9" name="Title 1">
            <a:extLst>
              <a:ext uri="{FF2B5EF4-FFF2-40B4-BE49-F238E27FC236}">
                <a16:creationId xmlns:a16="http://schemas.microsoft.com/office/drawing/2014/main" id="{D66BDDFB-8468-4826-B1AA-6DDE0A33A8E8}"/>
              </a:ext>
            </a:extLst>
          </p:cNvPr>
          <p:cNvSpPr>
            <a:spLocks noGrp="1"/>
          </p:cNvSpPr>
          <p:nvPr>
            <p:ph type="title"/>
          </p:nvPr>
        </p:nvSpPr>
        <p:spPr>
          <a:xfrm>
            <a:off x="839788" y="365125"/>
            <a:ext cx="10515600" cy="1325563"/>
          </a:xfrm>
        </p:spPr>
        <p:txBody>
          <a:bodyPr/>
          <a:lstStyle/>
          <a:p>
            <a:r>
              <a:rPr lang="en-GB" dirty="0">
                <a:solidFill>
                  <a:schemeClr val="bg1"/>
                </a:solidFill>
              </a:rPr>
              <a:t>Topics Explored</a:t>
            </a:r>
          </a:p>
        </p:txBody>
      </p:sp>
      <p:pic>
        <p:nvPicPr>
          <p:cNvPr id="4" name="Picture 3">
            <a:extLst>
              <a:ext uri="{FF2B5EF4-FFF2-40B4-BE49-F238E27FC236}">
                <a16:creationId xmlns:a16="http://schemas.microsoft.com/office/drawing/2014/main" id="{FE7FBFED-8871-4530-ABA7-6FA002566CE6}"/>
              </a:ext>
            </a:extLst>
          </p:cNvPr>
          <p:cNvPicPr>
            <a:picLocks noChangeAspect="1"/>
          </p:cNvPicPr>
          <p:nvPr/>
        </p:nvPicPr>
        <p:blipFill>
          <a:blip r:embed="rId5"/>
          <a:stretch>
            <a:fillRect/>
          </a:stretch>
        </p:blipFill>
        <p:spPr>
          <a:xfrm>
            <a:off x="1271912" y="5375276"/>
            <a:ext cx="1052998" cy="1052998"/>
          </a:xfrm>
          <a:prstGeom prst="rect">
            <a:avLst/>
          </a:prstGeom>
        </p:spPr>
      </p:pic>
      <p:pic>
        <p:nvPicPr>
          <p:cNvPr id="6" name="Picture 5">
            <a:extLst>
              <a:ext uri="{FF2B5EF4-FFF2-40B4-BE49-F238E27FC236}">
                <a16:creationId xmlns:a16="http://schemas.microsoft.com/office/drawing/2014/main" id="{4D2C377E-3A31-4040-8C8D-65DBC3743E01}"/>
              </a:ext>
            </a:extLst>
          </p:cNvPr>
          <p:cNvPicPr>
            <a:picLocks noChangeAspect="1"/>
          </p:cNvPicPr>
          <p:nvPr/>
        </p:nvPicPr>
        <p:blipFill>
          <a:blip r:embed="rId6"/>
          <a:stretch>
            <a:fillRect/>
          </a:stretch>
        </p:blipFill>
        <p:spPr>
          <a:xfrm>
            <a:off x="4176482" y="5289914"/>
            <a:ext cx="1294827" cy="1294827"/>
          </a:xfrm>
          <a:prstGeom prst="rect">
            <a:avLst/>
          </a:prstGeom>
        </p:spPr>
      </p:pic>
      <p:pic>
        <p:nvPicPr>
          <p:cNvPr id="10" name="Picture 9">
            <a:extLst>
              <a:ext uri="{FF2B5EF4-FFF2-40B4-BE49-F238E27FC236}">
                <a16:creationId xmlns:a16="http://schemas.microsoft.com/office/drawing/2014/main" id="{0C33BB4A-19BC-46F8-9598-A3F5C76D7C40}"/>
              </a:ext>
            </a:extLst>
          </p:cNvPr>
          <p:cNvPicPr>
            <a:picLocks noChangeAspect="1"/>
          </p:cNvPicPr>
          <p:nvPr/>
        </p:nvPicPr>
        <p:blipFill>
          <a:blip r:embed="rId7"/>
          <a:stretch>
            <a:fillRect/>
          </a:stretch>
        </p:blipFill>
        <p:spPr>
          <a:xfrm>
            <a:off x="7083407" y="5110706"/>
            <a:ext cx="1461393" cy="1461393"/>
          </a:xfrm>
          <a:prstGeom prst="rect">
            <a:avLst/>
          </a:prstGeom>
        </p:spPr>
      </p:pic>
      <p:pic>
        <p:nvPicPr>
          <p:cNvPr id="12" name="Picture 11">
            <a:extLst>
              <a:ext uri="{FF2B5EF4-FFF2-40B4-BE49-F238E27FC236}">
                <a16:creationId xmlns:a16="http://schemas.microsoft.com/office/drawing/2014/main" id="{3E820497-3CC1-4707-85DE-C588C038F338}"/>
              </a:ext>
            </a:extLst>
          </p:cNvPr>
          <p:cNvPicPr>
            <a:picLocks noChangeAspect="1"/>
          </p:cNvPicPr>
          <p:nvPr/>
        </p:nvPicPr>
        <p:blipFill>
          <a:blip r:embed="rId8"/>
          <a:stretch>
            <a:fillRect/>
          </a:stretch>
        </p:blipFill>
        <p:spPr>
          <a:xfrm>
            <a:off x="10087738" y="5207577"/>
            <a:ext cx="1267650" cy="1267650"/>
          </a:xfrm>
          <a:prstGeom prst="rect">
            <a:avLst/>
          </a:prstGeom>
        </p:spPr>
      </p:pic>
    </p:spTree>
    <p:custDataLst>
      <p:tags r:id="rId1"/>
    </p:custDataLst>
    <p:extLst>
      <p:ext uri="{BB962C8B-B14F-4D97-AF65-F5344CB8AC3E}">
        <p14:creationId xmlns:p14="http://schemas.microsoft.com/office/powerpoint/2010/main" val="857368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F9422-AAD5-427D-A3CB-9DE80C3B0BA1}"/>
              </a:ext>
            </a:extLst>
          </p:cNvPr>
          <p:cNvSpPr>
            <a:spLocks noGrp="1"/>
          </p:cNvSpPr>
          <p:nvPr>
            <p:ph type="title"/>
          </p:nvPr>
        </p:nvSpPr>
        <p:spPr/>
        <p:txBody>
          <a:bodyPr/>
          <a:lstStyle/>
          <a:p>
            <a:r>
              <a:rPr lang="en-US" dirty="0"/>
              <a:t>Availability Options</a:t>
            </a:r>
          </a:p>
        </p:txBody>
      </p:sp>
      <p:sp>
        <p:nvSpPr>
          <p:cNvPr id="3" name="Freeform: Shape 2">
            <a:extLst>
              <a:ext uri="{FF2B5EF4-FFF2-40B4-BE49-F238E27FC236}">
                <a16:creationId xmlns:a16="http://schemas.microsoft.com/office/drawing/2014/main" id="{5C6CD402-0249-441B-9EFD-17967BA70061}"/>
              </a:ext>
            </a:extLst>
          </p:cNvPr>
          <p:cNvSpPr/>
          <p:nvPr/>
        </p:nvSpPr>
        <p:spPr bwMode="auto">
          <a:xfrm>
            <a:off x="512243" y="4555680"/>
            <a:ext cx="2116431"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4" name="Freeform: Shape 3">
            <a:extLst>
              <a:ext uri="{FF2B5EF4-FFF2-40B4-BE49-F238E27FC236}">
                <a16:creationId xmlns:a16="http://schemas.microsoft.com/office/drawing/2014/main" id="{DABA7DD7-E622-4244-B141-DCE5522FBEF4}"/>
              </a:ext>
            </a:extLst>
          </p:cNvPr>
          <p:cNvSpPr/>
          <p:nvPr/>
        </p:nvSpPr>
        <p:spPr bwMode="auto">
          <a:xfrm>
            <a:off x="2751666" y="4555680"/>
            <a:ext cx="264553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5" name="Freeform: Shape 4">
            <a:extLst>
              <a:ext uri="{FF2B5EF4-FFF2-40B4-BE49-F238E27FC236}">
                <a16:creationId xmlns:a16="http://schemas.microsoft.com/office/drawing/2014/main" id="{5E48FB0E-7916-4F2C-91A7-CED83842D412}"/>
              </a:ext>
            </a:extLst>
          </p:cNvPr>
          <p:cNvSpPr/>
          <p:nvPr/>
        </p:nvSpPr>
        <p:spPr bwMode="auto">
          <a:xfrm>
            <a:off x="5520197" y="4555680"/>
            <a:ext cx="316919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ln>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defTabSz="914367"/>
            <a:endParaRPr lang="en-US" sz="1765">
              <a:solidFill>
                <a:srgbClr val="FFFFFF"/>
              </a:solidFill>
              <a:latin typeface="Segoe UI Semilight"/>
            </a:endParaRPr>
          </a:p>
        </p:txBody>
      </p:sp>
      <p:sp>
        <p:nvSpPr>
          <p:cNvPr id="6" name="Freeform: Shape 5">
            <a:extLst>
              <a:ext uri="{FF2B5EF4-FFF2-40B4-BE49-F238E27FC236}">
                <a16:creationId xmlns:a16="http://schemas.microsoft.com/office/drawing/2014/main" id="{BC3D2433-0782-4533-A659-D4F9F6FE0A13}"/>
              </a:ext>
            </a:extLst>
          </p:cNvPr>
          <p:cNvSpPr/>
          <p:nvPr/>
        </p:nvSpPr>
        <p:spPr bwMode="auto">
          <a:xfrm>
            <a:off x="8812386" y="4555680"/>
            <a:ext cx="291009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ln>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defTabSz="914367"/>
            <a:endParaRPr lang="en-US" sz="1765">
              <a:solidFill>
                <a:srgbClr val="FFFFFF"/>
              </a:solidFill>
              <a:latin typeface="Segoe UI Semilight"/>
            </a:endParaRPr>
          </a:p>
        </p:txBody>
      </p:sp>
      <p:grpSp>
        <p:nvGrpSpPr>
          <p:cNvPr id="7" name="Group 6">
            <a:extLst>
              <a:ext uri="{FF2B5EF4-FFF2-40B4-BE49-F238E27FC236}">
                <a16:creationId xmlns:a16="http://schemas.microsoft.com/office/drawing/2014/main" id="{6984F245-669D-4311-8746-D5054F4533C2}"/>
              </a:ext>
            </a:extLst>
          </p:cNvPr>
          <p:cNvGrpSpPr/>
          <p:nvPr/>
        </p:nvGrpSpPr>
        <p:grpSpPr>
          <a:xfrm>
            <a:off x="512243" y="4646444"/>
            <a:ext cx="2239423" cy="536922"/>
            <a:chOff x="522514" y="4739119"/>
            <a:chExt cx="2284328" cy="547688"/>
          </a:xfrm>
        </p:grpSpPr>
        <p:sp>
          <p:nvSpPr>
            <p:cNvPr id="8" name="Rectangle 7">
              <a:extLst>
                <a:ext uri="{FF2B5EF4-FFF2-40B4-BE49-F238E27FC236}">
                  <a16:creationId xmlns:a16="http://schemas.microsoft.com/office/drawing/2014/main" id="{FB1E39BA-7B13-49FE-ABC6-C69D94323C9A}"/>
                </a:ext>
              </a:extLst>
            </p:cNvPr>
            <p:cNvSpPr/>
            <p:nvPr/>
          </p:nvSpPr>
          <p:spPr>
            <a:xfrm>
              <a:off x="522514" y="4739119"/>
              <a:ext cx="1205495" cy="309566"/>
            </a:xfrm>
            <a:prstGeom prst="rect">
              <a:avLst/>
            </a:prstGeom>
          </p:spPr>
          <p:txBody>
            <a:bodyPr wrap="none">
              <a:spAutoFit/>
            </a:bodyPr>
            <a:lstStyle/>
            <a:p>
              <a:pPr defTabSz="914367"/>
              <a:r>
                <a:rPr lang="en-US" sz="1372" b="1" dirty="0">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SINGLE VM</a:t>
              </a:r>
            </a:p>
          </p:txBody>
        </p:sp>
        <p:sp>
          <p:nvSpPr>
            <p:cNvPr id="9" name="Rectangle 8">
              <a:extLst>
                <a:ext uri="{FF2B5EF4-FFF2-40B4-BE49-F238E27FC236}">
                  <a16:creationId xmlns:a16="http://schemas.microsoft.com/office/drawing/2014/main" id="{BE331D18-043B-4475-A703-362AC3D22754}"/>
                </a:ext>
              </a:extLst>
            </p:cNvPr>
            <p:cNvSpPr/>
            <p:nvPr/>
          </p:nvSpPr>
          <p:spPr>
            <a:xfrm>
              <a:off x="522514" y="4979030"/>
              <a:ext cx="2284328" cy="307777"/>
            </a:xfrm>
            <a:prstGeom prst="rect">
              <a:avLst/>
            </a:prstGeom>
          </p:spPr>
          <p:txBody>
            <a:bodyPr wrap="square">
              <a:spAutoFit/>
            </a:bodyPr>
            <a:lstStyle/>
            <a:p>
              <a:pPr defTabSz="914367"/>
              <a:r>
                <a:rPr lang="en-US" sz="1372" dirty="0">
                  <a:gradFill>
                    <a:gsLst>
                      <a:gs pos="78761">
                        <a:srgbClr val="353535"/>
                      </a:gs>
                      <a:gs pos="0">
                        <a:srgbClr val="353535"/>
                      </a:gs>
                    </a:gsLst>
                    <a:lin ang="5400000" scaled="0"/>
                  </a:gradFill>
                  <a:latin typeface="Segoe UI Semilight"/>
                </a:rPr>
                <a:t>Easier lift and shift</a:t>
              </a:r>
            </a:p>
          </p:txBody>
        </p:sp>
      </p:grpSp>
      <p:grpSp>
        <p:nvGrpSpPr>
          <p:cNvPr id="10" name="Group 9">
            <a:extLst>
              <a:ext uri="{FF2B5EF4-FFF2-40B4-BE49-F238E27FC236}">
                <a16:creationId xmlns:a16="http://schemas.microsoft.com/office/drawing/2014/main" id="{AF2EB972-217E-4B2A-983B-C33F094FA7E8}"/>
              </a:ext>
            </a:extLst>
          </p:cNvPr>
          <p:cNvGrpSpPr/>
          <p:nvPr/>
        </p:nvGrpSpPr>
        <p:grpSpPr>
          <a:xfrm>
            <a:off x="512243" y="2044471"/>
            <a:ext cx="1915484" cy="545092"/>
            <a:chOff x="522514" y="1920087"/>
            <a:chExt cx="1953894" cy="556023"/>
          </a:xfrm>
        </p:grpSpPr>
        <p:sp>
          <p:nvSpPr>
            <p:cNvPr id="11" name="Rectangle 362">
              <a:extLst>
                <a:ext uri="{FF2B5EF4-FFF2-40B4-BE49-F238E27FC236}">
                  <a16:creationId xmlns:a16="http://schemas.microsoft.com/office/drawing/2014/main" id="{F29930CD-7045-492E-BFA6-12F2C421905A}"/>
                </a:ext>
              </a:extLst>
            </p:cNvPr>
            <p:cNvSpPr>
              <a:spLocks noChangeArrowheads="1"/>
            </p:cNvSpPr>
            <p:nvPr/>
          </p:nvSpPr>
          <p:spPr bwMode="auto">
            <a:xfrm>
              <a:off x="522514" y="1920087"/>
              <a:ext cx="876333" cy="30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67" eaLnBrk="1" hangingPunct="1"/>
              <a:r>
                <a:rPr lang="en-US" altLang="en-US" sz="1372" b="1" dirty="0">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VM SLA</a:t>
              </a:r>
            </a:p>
          </p:txBody>
        </p:sp>
        <p:sp>
          <p:nvSpPr>
            <p:cNvPr id="12" name="Rectangle 365">
              <a:extLst>
                <a:ext uri="{FF2B5EF4-FFF2-40B4-BE49-F238E27FC236}">
                  <a16:creationId xmlns:a16="http://schemas.microsoft.com/office/drawing/2014/main" id="{B7E10B23-DC0E-42A0-8D7A-3135079C14DD}"/>
                </a:ext>
              </a:extLst>
            </p:cNvPr>
            <p:cNvSpPr>
              <a:spLocks noChangeArrowheads="1"/>
            </p:cNvSpPr>
            <p:nvPr/>
          </p:nvSpPr>
          <p:spPr bwMode="auto">
            <a:xfrm>
              <a:off x="522514" y="2168396"/>
              <a:ext cx="1953894" cy="30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67" eaLnBrk="1" hangingPunct="1"/>
              <a:r>
                <a:rPr lang="en-US" altLang="en-US" sz="1372" b="1"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99.9% </a:t>
              </a:r>
              <a:r>
                <a:rPr lang="en-US" altLang="en-US" sz="1372" b="1" dirty="0">
                  <a:gradFill>
                    <a:gsLst>
                      <a:gs pos="78761">
                        <a:srgbClr val="353535"/>
                      </a:gs>
                      <a:gs pos="0">
                        <a:srgbClr val="353535"/>
                      </a:gs>
                    </a:gsLst>
                    <a:lin ang="5400000" scaled="0"/>
                  </a:gradFill>
                  <a:latin typeface="Segoe UI Semilight"/>
                  <a:cs typeface="Segoe UI" panose="020B0502040204020203" pitchFamily="34" charset="0"/>
                </a:rPr>
                <a:t>(</a:t>
              </a:r>
              <a:r>
                <a:rPr lang="en-US" altLang="en-US" sz="1176" b="1" dirty="0">
                  <a:gradFill>
                    <a:gsLst>
                      <a:gs pos="78761">
                        <a:srgbClr val="353535"/>
                      </a:gs>
                      <a:gs pos="0">
                        <a:srgbClr val="353535"/>
                      </a:gs>
                    </a:gsLst>
                    <a:lin ang="5400000" scaled="0"/>
                  </a:gradFill>
                  <a:latin typeface="Segoe UI Semilight"/>
                </a:rPr>
                <a:t>Premium Storage)</a:t>
              </a:r>
              <a:endParaRPr lang="en-US" altLang="en-US" sz="1372" b="1" dirty="0">
                <a:gradFill>
                  <a:gsLst>
                    <a:gs pos="78761">
                      <a:srgbClr val="353535"/>
                    </a:gs>
                    <a:gs pos="0">
                      <a:srgbClr val="353535"/>
                    </a:gs>
                  </a:gsLst>
                  <a:lin ang="5400000" scaled="0"/>
                </a:gradFill>
                <a:latin typeface="Segoe UI Semilight"/>
              </a:endParaRPr>
            </a:p>
          </p:txBody>
        </p:sp>
      </p:grpSp>
      <p:grpSp>
        <p:nvGrpSpPr>
          <p:cNvPr id="13" name="Group 12">
            <a:extLst>
              <a:ext uri="{FF2B5EF4-FFF2-40B4-BE49-F238E27FC236}">
                <a16:creationId xmlns:a16="http://schemas.microsoft.com/office/drawing/2014/main" id="{9AE51E91-8FBE-45E6-8F82-67FE0BBA58DC}"/>
              </a:ext>
            </a:extLst>
          </p:cNvPr>
          <p:cNvGrpSpPr/>
          <p:nvPr/>
        </p:nvGrpSpPr>
        <p:grpSpPr>
          <a:xfrm>
            <a:off x="2751666" y="4646448"/>
            <a:ext cx="2239423" cy="748130"/>
            <a:chOff x="2806842" y="4739119"/>
            <a:chExt cx="2284328" cy="763131"/>
          </a:xfrm>
        </p:grpSpPr>
        <p:sp>
          <p:nvSpPr>
            <p:cNvPr id="14" name="Rectangle 13">
              <a:extLst>
                <a:ext uri="{FF2B5EF4-FFF2-40B4-BE49-F238E27FC236}">
                  <a16:creationId xmlns:a16="http://schemas.microsoft.com/office/drawing/2014/main" id="{78BD54D1-D911-416C-BAF3-3164D20F2D8A}"/>
                </a:ext>
              </a:extLst>
            </p:cNvPr>
            <p:cNvSpPr/>
            <p:nvPr/>
          </p:nvSpPr>
          <p:spPr>
            <a:xfrm>
              <a:off x="2806842" y="4739119"/>
              <a:ext cx="1952431" cy="309566"/>
            </a:xfrm>
            <a:prstGeom prst="rect">
              <a:avLst/>
            </a:prstGeom>
          </p:spPr>
          <p:txBody>
            <a:bodyPr wrap="none">
              <a:spAutoFit/>
            </a:bodyPr>
            <a:lstStyle/>
            <a:p>
              <a:pPr defTabSz="914367"/>
              <a:r>
                <a:rPr lang="en-US" sz="1372" b="1" dirty="0">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AVAILABILITY SETS</a:t>
              </a:r>
            </a:p>
          </p:txBody>
        </p:sp>
        <p:sp>
          <p:nvSpPr>
            <p:cNvPr id="15" name="Rectangle 14">
              <a:extLst>
                <a:ext uri="{FF2B5EF4-FFF2-40B4-BE49-F238E27FC236}">
                  <a16:creationId xmlns:a16="http://schemas.microsoft.com/office/drawing/2014/main" id="{F18D6B00-80AE-4EAD-A81C-C6DBA362C2F2}"/>
                </a:ext>
              </a:extLst>
            </p:cNvPr>
            <p:cNvSpPr/>
            <p:nvPr/>
          </p:nvSpPr>
          <p:spPr>
            <a:xfrm>
              <a:off x="2806842" y="4979030"/>
              <a:ext cx="2284328" cy="523220"/>
            </a:xfrm>
            <a:prstGeom prst="rect">
              <a:avLst/>
            </a:prstGeom>
          </p:spPr>
          <p:txBody>
            <a:bodyPr wrap="square">
              <a:spAutoFit/>
            </a:bodyPr>
            <a:lstStyle/>
            <a:p>
              <a:pPr defTabSz="914367"/>
              <a:r>
                <a:rPr lang="en-US" sz="1372" dirty="0">
                  <a:gradFill>
                    <a:gsLst>
                      <a:gs pos="78761">
                        <a:srgbClr val="353535"/>
                      </a:gs>
                      <a:gs pos="0">
                        <a:srgbClr val="353535"/>
                      </a:gs>
                    </a:gsLst>
                    <a:lin ang="5400000" scaled="0"/>
                  </a:gradFill>
                  <a:latin typeface="Segoe UI Semilight"/>
                </a:rPr>
                <a:t>Protecting against failures within datacenters</a:t>
              </a:r>
            </a:p>
          </p:txBody>
        </p:sp>
      </p:grpSp>
      <p:grpSp>
        <p:nvGrpSpPr>
          <p:cNvPr id="16" name="Group 15">
            <a:extLst>
              <a:ext uri="{FF2B5EF4-FFF2-40B4-BE49-F238E27FC236}">
                <a16:creationId xmlns:a16="http://schemas.microsoft.com/office/drawing/2014/main" id="{920D6C0B-7C3B-4681-BBC4-92DDE5490AF0}"/>
              </a:ext>
            </a:extLst>
          </p:cNvPr>
          <p:cNvGrpSpPr/>
          <p:nvPr/>
        </p:nvGrpSpPr>
        <p:grpSpPr>
          <a:xfrm>
            <a:off x="5520198" y="4646448"/>
            <a:ext cx="2239423" cy="748130"/>
            <a:chOff x="5630888" y="4739119"/>
            <a:chExt cx="2284328" cy="763131"/>
          </a:xfrm>
        </p:grpSpPr>
        <p:sp>
          <p:nvSpPr>
            <p:cNvPr id="17" name="Rectangle 16">
              <a:extLst>
                <a:ext uri="{FF2B5EF4-FFF2-40B4-BE49-F238E27FC236}">
                  <a16:creationId xmlns:a16="http://schemas.microsoft.com/office/drawing/2014/main" id="{256790AE-D661-4159-B177-D98C73D0D2E9}"/>
                </a:ext>
              </a:extLst>
            </p:cNvPr>
            <p:cNvSpPr/>
            <p:nvPr/>
          </p:nvSpPr>
          <p:spPr>
            <a:xfrm>
              <a:off x="5630888" y="4739119"/>
              <a:ext cx="2120850" cy="309566"/>
            </a:xfrm>
            <a:prstGeom prst="rect">
              <a:avLst/>
            </a:prstGeom>
          </p:spPr>
          <p:txBody>
            <a:bodyPr wrap="none">
              <a:spAutoFit/>
            </a:bodyPr>
            <a:lstStyle/>
            <a:p>
              <a:pPr defTabSz="914367"/>
              <a:r>
                <a:rPr lang="en-US" sz="1372" b="1" dirty="0">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AVAILABILITY ZONES</a:t>
              </a:r>
            </a:p>
          </p:txBody>
        </p:sp>
        <p:sp>
          <p:nvSpPr>
            <p:cNvPr id="18" name="Rectangle 17">
              <a:extLst>
                <a:ext uri="{FF2B5EF4-FFF2-40B4-BE49-F238E27FC236}">
                  <a16:creationId xmlns:a16="http://schemas.microsoft.com/office/drawing/2014/main" id="{90BF6C09-C72C-4273-8F12-005D1FA869FA}"/>
                </a:ext>
              </a:extLst>
            </p:cNvPr>
            <p:cNvSpPr/>
            <p:nvPr/>
          </p:nvSpPr>
          <p:spPr>
            <a:xfrm>
              <a:off x="5630888" y="4979030"/>
              <a:ext cx="2284328" cy="523220"/>
            </a:xfrm>
            <a:prstGeom prst="rect">
              <a:avLst/>
            </a:prstGeom>
          </p:spPr>
          <p:txBody>
            <a:bodyPr wrap="square">
              <a:spAutoFit/>
            </a:bodyPr>
            <a:lstStyle/>
            <a:p>
              <a:pPr defTabSz="914367"/>
              <a:r>
                <a:rPr lang="en-US" sz="1372" dirty="0">
                  <a:gradFill>
                    <a:gsLst>
                      <a:gs pos="78761">
                        <a:srgbClr val="353535"/>
                      </a:gs>
                      <a:gs pos="0">
                        <a:srgbClr val="353535"/>
                      </a:gs>
                    </a:gsLst>
                    <a:lin ang="5400000" scaled="0"/>
                  </a:gradFill>
                  <a:latin typeface="Segoe UI Semilight"/>
                </a:rPr>
                <a:t>Protection from entire datacenter failures</a:t>
              </a:r>
            </a:p>
          </p:txBody>
        </p:sp>
      </p:grpSp>
      <p:grpSp>
        <p:nvGrpSpPr>
          <p:cNvPr id="19" name="Group 18">
            <a:extLst>
              <a:ext uri="{FF2B5EF4-FFF2-40B4-BE49-F238E27FC236}">
                <a16:creationId xmlns:a16="http://schemas.microsoft.com/office/drawing/2014/main" id="{6719AA52-201E-4B22-A54C-5DB91A18B060}"/>
              </a:ext>
            </a:extLst>
          </p:cNvPr>
          <p:cNvGrpSpPr/>
          <p:nvPr/>
        </p:nvGrpSpPr>
        <p:grpSpPr>
          <a:xfrm>
            <a:off x="8812386" y="4646448"/>
            <a:ext cx="2239423" cy="748130"/>
            <a:chOff x="8989092" y="4739119"/>
            <a:chExt cx="2284328" cy="763131"/>
          </a:xfrm>
        </p:grpSpPr>
        <p:sp>
          <p:nvSpPr>
            <p:cNvPr id="20" name="Rectangle 19">
              <a:extLst>
                <a:ext uri="{FF2B5EF4-FFF2-40B4-BE49-F238E27FC236}">
                  <a16:creationId xmlns:a16="http://schemas.microsoft.com/office/drawing/2014/main" id="{0E14BDB0-EDF7-411E-BAE5-2A4399F1D050}"/>
                </a:ext>
              </a:extLst>
            </p:cNvPr>
            <p:cNvSpPr/>
            <p:nvPr/>
          </p:nvSpPr>
          <p:spPr>
            <a:xfrm>
              <a:off x="8989092" y="4739119"/>
              <a:ext cx="1483209" cy="309566"/>
            </a:xfrm>
            <a:prstGeom prst="rect">
              <a:avLst/>
            </a:prstGeom>
          </p:spPr>
          <p:txBody>
            <a:bodyPr wrap="none">
              <a:spAutoFit/>
            </a:bodyPr>
            <a:lstStyle/>
            <a:p>
              <a:pPr defTabSz="914367"/>
              <a:r>
                <a:rPr lang="en-US" sz="1372" b="1" dirty="0">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REGION PAIRS</a:t>
              </a:r>
            </a:p>
          </p:txBody>
        </p:sp>
        <p:sp>
          <p:nvSpPr>
            <p:cNvPr id="21" name="Rectangle 20">
              <a:extLst>
                <a:ext uri="{FF2B5EF4-FFF2-40B4-BE49-F238E27FC236}">
                  <a16:creationId xmlns:a16="http://schemas.microsoft.com/office/drawing/2014/main" id="{701793B2-91BD-4660-A493-F0F5C68FE415}"/>
                </a:ext>
              </a:extLst>
            </p:cNvPr>
            <p:cNvSpPr/>
            <p:nvPr/>
          </p:nvSpPr>
          <p:spPr>
            <a:xfrm>
              <a:off x="8989092" y="4979030"/>
              <a:ext cx="2284328" cy="523220"/>
            </a:xfrm>
            <a:prstGeom prst="rect">
              <a:avLst/>
            </a:prstGeom>
          </p:spPr>
          <p:txBody>
            <a:bodyPr wrap="square">
              <a:spAutoFit/>
            </a:bodyPr>
            <a:lstStyle/>
            <a:p>
              <a:pPr defTabSz="914367"/>
              <a:r>
                <a:rPr lang="en-US" sz="1372" dirty="0">
                  <a:gradFill>
                    <a:gsLst>
                      <a:gs pos="78761">
                        <a:srgbClr val="353535"/>
                      </a:gs>
                      <a:gs pos="0">
                        <a:srgbClr val="353535"/>
                      </a:gs>
                    </a:gsLst>
                    <a:lin ang="5400000" scaled="0"/>
                  </a:gradFill>
                  <a:latin typeface="Segoe UI Semilight"/>
                </a:rPr>
                <a:t>Regional protection within Data Residency Boundaries</a:t>
              </a:r>
            </a:p>
          </p:txBody>
        </p:sp>
      </p:grpSp>
      <p:sp>
        <p:nvSpPr>
          <p:cNvPr id="22" name="Freeform: Shape 21">
            <a:extLst>
              <a:ext uri="{FF2B5EF4-FFF2-40B4-BE49-F238E27FC236}">
                <a16:creationId xmlns:a16="http://schemas.microsoft.com/office/drawing/2014/main" id="{D44DF6F5-2E9F-4586-909E-D79E89A248E6}"/>
              </a:ext>
            </a:extLst>
          </p:cNvPr>
          <p:cNvSpPr/>
          <p:nvPr/>
        </p:nvSpPr>
        <p:spPr bwMode="auto">
          <a:xfrm>
            <a:off x="512243" y="2707160"/>
            <a:ext cx="2116431"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23" name="Freeform: Shape 22">
            <a:extLst>
              <a:ext uri="{FF2B5EF4-FFF2-40B4-BE49-F238E27FC236}">
                <a16:creationId xmlns:a16="http://schemas.microsoft.com/office/drawing/2014/main" id="{C966465B-809D-4186-B8F0-B3D2A694CD7E}"/>
              </a:ext>
            </a:extLst>
          </p:cNvPr>
          <p:cNvSpPr/>
          <p:nvPr/>
        </p:nvSpPr>
        <p:spPr bwMode="auto">
          <a:xfrm>
            <a:off x="2751666" y="2707160"/>
            <a:ext cx="264553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24" name="Freeform: Shape 23">
            <a:extLst>
              <a:ext uri="{FF2B5EF4-FFF2-40B4-BE49-F238E27FC236}">
                <a16:creationId xmlns:a16="http://schemas.microsoft.com/office/drawing/2014/main" id="{CD644655-44F6-4AC6-943D-FAF74B2E6FA4}"/>
              </a:ext>
            </a:extLst>
          </p:cNvPr>
          <p:cNvSpPr/>
          <p:nvPr/>
        </p:nvSpPr>
        <p:spPr bwMode="auto">
          <a:xfrm>
            <a:off x="5520197" y="2707160"/>
            <a:ext cx="316919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ln>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defTabSz="914367"/>
            <a:endParaRPr lang="en-US" sz="1765">
              <a:solidFill>
                <a:srgbClr val="FFFFFF"/>
              </a:solidFill>
              <a:latin typeface="Segoe UI Semilight"/>
            </a:endParaRPr>
          </a:p>
        </p:txBody>
      </p:sp>
      <p:sp>
        <p:nvSpPr>
          <p:cNvPr id="25" name="Freeform: Shape 24">
            <a:extLst>
              <a:ext uri="{FF2B5EF4-FFF2-40B4-BE49-F238E27FC236}">
                <a16:creationId xmlns:a16="http://schemas.microsoft.com/office/drawing/2014/main" id="{0BC28F12-3A3B-4CA5-BF84-8B408AC36F4D}"/>
              </a:ext>
            </a:extLst>
          </p:cNvPr>
          <p:cNvSpPr/>
          <p:nvPr/>
        </p:nvSpPr>
        <p:spPr bwMode="auto">
          <a:xfrm>
            <a:off x="8812386" y="2707160"/>
            <a:ext cx="291009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ln>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defTabSz="914367"/>
            <a:endParaRPr lang="en-US" sz="1765">
              <a:solidFill>
                <a:srgbClr val="FFFFFF"/>
              </a:solidFill>
              <a:latin typeface="Segoe UI Semilight"/>
            </a:endParaRPr>
          </a:p>
        </p:txBody>
      </p:sp>
      <p:grpSp>
        <p:nvGrpSpPr>
          <p:cNvPr id="26" name="Group 25">
            <a:extLst>
              <a:ext uri="{FF2B5EF4-FFF2-40B4-BE49-F238E27FC236}">
                <a16:creationId xmlns:a16="http://schemas.microsoft.com/office/drawing/2014/main" id="{5D867A91-E92A-4B08-9C16-2ACFA05BCFD5}"/>
              </a:ext>
            </a:extLst>
          </p:cNvPr>
          <p:cNvGrpSpPr/>
          <p:nvPr/>
        </p:nvGrpSpPr>
        <p:grpSpPr>
          <a:xfrm>
            <a:off x="2751667" y="2066340"/>
            <a:ext cx="859106" cy="542617"/>
            <a:chOff x="2806842" y="2107278"/>
            <a:chExt cx="876333" cy="553498"/>
          </a:xfrm>
        </p:grpSpPr>
        <p:sp>
          <p:nvSpPr>
            <p:cNvPr id="27" name="Rectangle 362">
              <a:extLst>
                <a:ext uri="{FF2B5EF4-FFF2-40B4-BE49-F238E27FC236}">
                  <a16:creationId xmlns:a16="http://schemas.microsoft.com/office/drawing/2014/main" id="{03764A2B-3A9B-4609-A378-48FD6C0ADE46}"/>
                </a:ext>
              </a:extLst>
            </p:cNvPr>
            <p:cNvSpPr>
              <a:spLocks noChangeArrowheads="1"/>
            </p:cNvSpPr>
            <p:nvPr/>
          </p:nvSpPr>
          <p:spPr bwMode="auto">
            <a:xfrm>
              <a:off x="2806842" y="2107278"/>
              <a:ext cx="876333" cy="30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67" eaLnBrk="1" hangingPunct="1"/>
              <a:r>
                <a:rPr lang="en-US" altLang="en-US" sz="1372" b="1" dirty="0">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VM SLA</a:t>
              </a:r>
            </a:p>
          </p:txBody>
        </p:sp>
        <p:sp>
          <p:nvSpPr>
            <p:cNvPr id="28" name="Rectangle 365">
              <a:extLst>
                <a:ext uri="{FF2B5EF4-FFF2-40B4-BE49-F238E27FC236}">
                  <a16:creationId xmlns:a16="http://schemas.microsoft.com/office/drawing/2014/main" id="{1413FA48-F2BA-41A9-B7ED-96247D11103E}"/>
                </a:ext>
              </a:extLst>
            </p:cNvPr>
            <p:cNvSpPr>
              <a:spLocks noChangeArrowheads="1"/>
            </p:cNvSpPr>
            <p:nvPr/>
          </p:nvSpPr>
          <p:spPr bwMode="auto">
            <a:xfrm>
              <a:off x="2806842" y="2353062"/>
              <a:ext cx="765142" cy="30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67" eaLnBrk="1" hangingPunct="1"/>
              <a:r>
                <a:rPr lang="en-US" altLang="en-US" sz="1372" b="1"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99.95% </a:t>
              </a:r>
              <a:endParaRPr lang="en-US" altLang="en-US" sz="1372" b="1" dirty="0">
                <a:gradFill>
                  <a:gsLst>
                    <a:gs pos="78761">
                      <a:srgbClr val="353535"/>
                    </a:gs>
                    <a:gs pos="0">
                      <a:srgbClr val="353535"/>
                    </a:gs>
                  </a:gsLst>
                  <a:lin ang="5400000" scaled="0"/>
                </a:gradFill>
                <a:latin typeface="Segoe UI Semilight"/>
              </a:endParaRPr>
            </a:p>
          </p:txBody>
        </p:sp>
      </p:grpSp>
      <p:grpSp>
        <p:nvGrpSpPr>
          <p:cNvPr id="29" name="Group 28">
            <a:extLst>
              <a:ext uri="{FF2B5EF4-FFF2-40B4-BE49-F238E27FC236}">
                <a16:creationId xmlns:a16="http://schemas.microsoft.com/office/drawing/2014/main" id="{EBF463F2-689A-478F-A581-7609B714D28C}"/>
              </a:ext>
            </a:extLst>
          </p:cNvPr>
          <p:cNvGrpSpPr/>
          <p:nvPr/>
        </p:nvGrpSpPr>
        <p:grpSpPr>
          <a:xfrm>
            <a:off x="5520199" y="2062168"/>
            <a:ext cx="859106" cy="546789"/>
            <a:chOff x="5630888" y="2103022"/>
            <a:chExt cx="876333" cy="557754"/>
          </a:xfrm>
        </p:grpSpPr>
        <p:sp>
          <p:nvSpPr>
            <p:cNvPr id="30" name="Rectangle 362">
              <a:extLst>
                <a:ext uri="{FF2B5EF4-FFF2-40B4-BE49-F238E27FC236}">
                  <a16:creationId xmlns:a16="http://schemas.microsoft.com/office/drawing/2014/main" id="{AB201B04-DF59-42AF-BA66-3218F16E415A}"/>
                </a:ext>
              </a:extLst>
            </p:cNvPr>
            <p:cNvSpPr>
              <a:spLocks noChangeArrowheads="1"/>
            </p:cNvSpPr>
            <p:nvPr/>
          </p:nvSpPr>
          <p:spPr bwMode="auto">
            <a:xfrm>
              <a:off x="5630888" y="2103022"/>
              <a:ext cx="876333" cy="30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67" eaLnBrk="1" hangingPunct="1"/>
              <a:r>
                <a:rPr lang="en-US" altLang="en-US" sz="1372" b="1" dirty="0">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VM SLA</a:t>
              </a:r>
            </a:p>
          </p:txBody>
        </p:sp>
        <p:sp>
          <p:nvSpPr>
            <p:cNvPr id="31" name="Rectangle 365">
              <a:extLst>
                <a:ext uri="{FF2B5EF4-FFF2-40B4-BE49-F238E27FC236}">
                  <a16:creationId xmlns:a16="http://schemas.microsoft.com/office/drawing/2014/main" id="{7501E848-0D0D-4CDA-82D6-5FDE4E25CD02}"/>
                </a:ext>
              </a:extLst>
            </p:cNvPr>
            <p:cNvSpPr>
              <a:spLocks noChangeArrowheads="1"/>
            </p:cNvSpPr>
            <p:nvPr/>
          </p:nvSpPr>
          <p:spPr bwMode="auto">
            <a:xfrm>
              <a:off x="5630888" y="2353062"/>
              <a:ext cx="765142" cy="30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67" eaLnBrk="1" hangingPunct="1"/>
              <a:r>
                <a:rPr lang="en-US" altLang="en-US" sz="1372" b="1"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99.99% </a:t>
              </a:r>
              <a:endParaRPr lang="en-US" altLang="en-US" sz="1372" b="1" dirty="0">
                <a:gradFill>
                  <a:gsLst>
                    <a:gs pos="78761">
                      <a:srgbClr val="353535"/>
                    </a:gs>
                    <a:gs pos="0">
                      <a:srgbClr val="353535"/>
                    </a:gs>
                  </a:gsLst>
                  <a:lin ang="5400000" scaled="0"/>
                </a:gradFill>
                <a:latin typeface="Segoe UI Semilight"/>
              </a:endParaRPr>
            </a:p>
          </p:txBody>
        </p:sp>
      </p:grpSp>
      <p:sp>
        <p:nvSpPr>
          <p:cNvPr id="32" name="Rectangle 362">
            <a:extLst>
              <a:ext uri="{FF2B5EF4-FFF2-40B4-BE49-F238E27FC236}">
                <a16:creationId xmlns:a16="http://schemas.microsoft.com/office/drawing/2014/main" id="{BBD949B4-5CF5-4B85-9B30-2BD85DD52F5B}"/>
              </a:ext>
            </a:extLst>
          </p:cNvPr>
          <p:cNvSpPr>
            <a:spLocks noChangeArrowheads="1"/>
          </p:cNvSpPr>
          <p:nvPr/>
        </p:nvSpPr>
        <p:spPr bwMode="auto">
          <a:xfrm>
            <a:off x="8808862" y="2062169"/>
            <a:ext cx="2798485" cy="5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67" eaLnBrk="1" hangingPunct="1"/>
            <a:r>
              <a:rPr lang="en-US" altLang="en-US" sz="1372" b="1" dirty="0">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MULTI-REGION DISASTER RECOVERY</a:t>
            </a:r>
          </a:p>
        </p:txBody>
      </p:sp>
      <p:sp>
        <p:nvSpPr>
          <p:cNvPr id="33" name="PC1_E977">
            <a:extLst>
              <a:ext uri="{FF2B5EF4-FFF2-40B4-BE49-F238E27FC236}">
                <a16:creationId xmlns:a16="http://schemas.microsoft.com/office/drawing/2014/main" id="{DF7778F0-A210-4F44-83D8-3D7E8DB7E069}"/>
              </a:ext>
            </a:extLst>
          </p:cNvPr>
          <p:cNvSpPr>
            <a:spLocks noChangeAspect="1" noEditPoints="1"/>
          </p:cNvSpPr>
          <p:nvPr/>
        </p:nvSpPr>
        <p:spPr bwMode="auto">
          <a:xfrm>
            <a:off x="1270662" y="3391487"/>
            <a:ext cx="599595" cy="479866"/>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gradFill>
              <a:latin typeface="Segoe UI Semilight"/>
            </a:endParaRPr>
          </a:p>
        </p:txBody>
      </p:sp>
      <p:sp>
        <p:nvSpPr>
          <p:cNvPr id="34" name="monitor">
            <a:extLst>
              <a:ext uri="{FF2B5EF4-FFF2-40B4-BE49-F238E27FC236}">
                <a16:creationId xmlns:a16="http://schemas.microsoft.com/office/drawing/2014/main" id="{82A633BF-EC6B-405A-B578-340314C3A2C4}"/>
              </a:ext>
            </a:extLst>
          </p:cNvPr>
          <p:cNvSpPr>
            <a:spLocks noChangeAspect="1" noEditPoints="1"/>
          </p:cNvSpPr>
          <p:nvPr/>
        </p:nvSpPr>
        <p:spPr bwMode="auto">
          <a:xfrm>
            <a:off x="3300899" y="3265220"/>
            <a:ext cx="448212" cy="3435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dirty="0">
              <a:gradFill>
                <a:gsLst>
                  <a:gs pos="0">
                    <a:srgbClr val="505050"/>
                  </a:gs>
                  <a:gs pos="100000">
                    <a:srgbClr val="505050"/>
                  </a:gs>
                </a:gsLst>
              </a:gradFill>
              <a:latin typeface="Segoe UI Semilight"/>
            </a:endParaRPr>
          </a:p>
        </p:txBody>
      </p:sp>
      <p:sp>
        <p:nvSpPr>
          <p:cNvPr id="35" name="monitor">
            <a:extLst>
              <a:ext uri="{FF2B5EF4-FFF2-40B4-BE49-F238E27FC236}">
                <a16:creationId xmlns:a16="http://schemas.microsoft.com/office/drawing/2014/main" id="{7DD52AEF-E214-4D44-9DD4-A72F3F52E161}"/>
              </a:ext>
            </a:extLst>
          </p:cNvPr>
          <p:cNvSpPr>
            <a:spLocks noChangeAspect="1" noEditPoints="1"/>
          </p:cNvSpPr>
          <p:nvPr/>
        </p:nvSpPr>
        <p:spPr bwMode="auto">
          <a:xfrm>
            <a:off x="3968192" y="3265220"/>
            <a:ext cx="448212" cy="3435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dirty="0">
              <a:gradFill>
                <a:gsLst>
                  <a:gs pos="0">
                    <a:srgbClr val="505050"/>
                  </a:gs>
                  <a:gs pos="100000">
                    <a:srgbClr val="505050"/>
                  </a:gs>
                </a:gsLst>
              </a:gradFill>
              <a:latin typeface="Segoe UI Semilight"/>
            </a:endParaRPr>
          </a:p>
        </p:txBody>
      </p:sp>
      <p:sp>
        <p:nvSpPr>
          <p:cNvPr id="36" name="Rectangle 35">
            <a:extLst>
              <a:ext uri="{FF2B5EF4-FFF2-40B4-BE49-F238E27FC236}">
                <a16:creationId xmlns:a16="http://schemas.microsoft.com/office/drawing/2014/main" id="{BFAD6BCC-B81E-4901-A9FC-A4ED70AECF34}"/>
              </a:ext>
            </a:extLst>
          </p:cNvPr>
          <p:cNvSpPr/>
          <p:nvPr/>
        </p:nvSpPr>
        <p:spPr bwMode="auto">
          <a:xfrm>
            <a:off x="3191668" y="3196353"/>
            <a:ext cx="1327062" cy="463833"/>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cs typeface="Segoe UI" pitchFamily="34" charset="0"/>
            </a:endParaRPr>
          </a:p>
        </p:txBody>
      </p:sp>
      <p:sp>
        <p:nvSpPr>
          <p:cNvPr id="37" name="monitor">
            <a:extLst>
              <a:ext uri="{FF2B5EF4-FFF2-40B4-BE49-F238E27FC236}">
                <a16:creationId xmlns:a16="http://schemas.microsoft.com/office/drawing/2014/main" id="{7A476E78-D9E5-4C3B-A8D1-8D98C7E1783B}"/>
              </a:ext>
            </a:extLst>
          </p:cNvPr>
          <p:cNvSpPr>
            <a:spLocks noChangeAspect="1" noEditPoints="1"/>
          </p:cNvSpPr>
          <p:nvPr/>
        </p:nvSpPr>
        <p:spPr bwMode="auto">
          <a:xfrm>
            <a:off x="3175313" y="3787166"/>
            <a:ext cx="263971" cy="20230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dirty="0">
              <a:gradFill>
                <a:gsLst>
                  <a:gs pos="0">
                    <a:srgbClr val="505050"/>
                  </a:gs>
                  <a:gs pos="100000">
                    <a:srgbClr val="505050"/>
                  </a:gs>
                </a:gsLst>
              </a:gradFill>
              <a:latin typeface="Segoe UI Semilight"/>
            </a:endParaRPr>
          </a:p>
        </p:txBody>
      </p:sp>
      <p:sp>
        <p:nvSpPr>
          <p:cNvPr id="38" name="monitor">
            <a:extLst>
              <a:ext uri="{FF2B5EF4-FFF2-40B4-BE49-F238E27FC236}">
                <a16:creationId xmlns:a16="http://schemas.microsoft.com/office/drawing/2014/main" id="{3998644A-A3C2-4227-AEB2-70ECAD8D1B6E}"/>
              </a:ext>
            </a:extLst>
          </p:cNvPr>
          <p:cNvSpPr>
            <a:spLocks noChangeAspect="1" noEditPoints="1"/>
          </p:cNvSpPr>
          <p:nvPr/>
        </p:nvSpPr>
        <p:spPr bwMode="auto">
          <a:xfrm>
            <a:off x="3544748" y="3787166"/>
            <a:ext cx="263971" cy="20230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dirty="0">
              <a:gradFill>
                <a:gsLst>
                  <a:gs pos="0">
                    <a:srgbClr val="505050"/>
                  </a:gs>
                  <a:gs pos="100000">
                    <a:srgbClr val="505050"/>
                  </a:gs>
                </a:gsLst>
              </a:gradFill>
              <a:latin typeface="Segoe UI Semilight"/>
            </a:endParaRPr>
          </a:p>
        </p:txBody>
      </p:sp>
      <p:sp>
        <p:nvSpPr>
          <p:cNvPr id="39" name="monitor">
            <a:extLst>
              <a:ext uri="{FF2B5EF4-FFF2-40B4-BE49-F238E27FC236}">
                <a16:creationId xmlns:a16="http://schemas.microsoft.com/office/drawing/2014/main" id="{777BC055-C01E-44C5-B1D7-34CDC9393993}"/>
              </a:ext>
            </a:extLst>
          </p:cNvPr>
          <p:cNvSpPr>
            <a:spLocks noChangeAspect="1" noEditPoints="1"/>
          </p:cNvSpPr>
          <p:nvPr/>
        </p:nvSpPr>
        <p:spPr bwMode="auto">
          <a:xfrm>
            <a:off x="3914183" y="3787166"/>
            <a:ext cx="263971" cy="20230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dirty="0">
              <a:gradFill>
                <a:gsLst>
                  <a:gs pos="0">
                    <a:srgbClr val="505050"/>
                  </a:gs>
                  <a:gs pos="100000">
                    <a:srgbClr val="505050"/>
                  </a:gs>
                </a:gsLst>
              </a:gradFill>
              <a:latin typeface="Segoe UI Semilight"/>
            </a:endParaRPr>
          </a:p>
        </p:txBody>
      </p:sp>
      <p:sp>
        <p:nvSpPr>
          <p:cNvPr id="40" name="monitor">
            <a:extLst>
              <a:ext uri="{FF2B5EF4-FFF2-40B4-BE49-F238E27FC236}">
                <a16:creationId xmlns:a16="http://schemas.microsoft.com/office/drawing/2014/main" id="{220FEBF2-8A7D-43B1-B98C-172304347CC6}"/>
              </a:ext>
            </a:extLst>
          </p:cNvPr>
          <p:cNvSpPr>
            <a:spLocks noChangeAspect="1" noEditPoints="1"/>
          </p:cNvSpPr>
          <p:nvPr/>
        </p:nvSpPr>
        <p:spPr bwMode="auto">
          <a:xfrm>
            <a:off x="4283617" y="3787166"/>
            <a:ext cx="263971" cy="20230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dirty="0">
              <a:gradFill>
                <a:gsLst>
                  <a:gs pos="0">
                    <a:srgbClr val="505050"/>
                  </a:gs>
                  <a:gs pos="100000">
                    <a:srgbClr val="505050"/>
                  </a:gs>
                </a:gsLst>
              </a:gradFill>
              <a:latin typeface="Segoe UI Semilight"/>
            </a:endParaRPr>
          </a:p>
        </p:txBody>
      </p:sp>
      <p:sp>
        <p:nvSpPr>
          <p:cNvPr id="41" name="Freeform 11">
            <a:extLst>
              <a:ext uri="{FF2B5EF4-FFF2-40B4-BE49-F238E27FC236}">
                <a16:creationId xmlns:a16="http://schemas.microsoft.com/office/drawing/2014/main" id="{5315A47E-CFA7-4973-B056-93E264A91043}"/>
              </a:ext>
            </a:extLst>
          </p:cNvPr>
          <p:cNvSpPr>
            <a:spLocks/>
          </p:cNvSpPr>
          <p:nvPr/>
        </p:nvSpPr>
        <p:spPr bwMode="auto">
          <a:xfrm>
            <a:off x="10583710" y="3506642"/>
            <a:ext cx="554746" cy="354822"/>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 name="Freeform 11">
            <a:extLst>
              <a:ext uri="{FF2B5EF4-FFF2-40B4-BE49-F238E27FC236}">
                <a16:creationId xmlns:a16="http://schemas.microsoft.com/office/drawing/2014/main" id="{28DCD793-DC80-4C57-BDAC-9C04B056446A}"/>
              </a:ext>
            </a:extLst>
          </p:cNvPr>
          <p:cNvSpPr>
            <a:spLocks/>
          </p:cNvSpPr>
          <p:nvPr/>
        </p:nvSpPr>
        <p:spPr bwMode="auto">
          <a:xfrm>
            <a:off x="9396409" y="3506642"/>
            <a:ext cx="554746" cy="354822"/>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 name="Freeform: Shape 42">
            <a:extLst>
              <a:ext uri="{FF2B5EF4-FFF2-40B4-BE49-F238E27FC236}">
                <a16:creationId xmlns:a16="http://schemas.microsoft.com/office/drawing/2014/main" id="{958988E5-ABC3-45F4-AE24-0B97E2903D5F}"/>
              </a:ext>
            </a:extLst>
          </p:cNvPr>
          <p:cNvSpPr/>
          <p:nvPr/>
        </p:nvSpPr>
        <p:spPr bwMode="auto">
          <a:xfrm>
            <a:off x="10041151" y="3684053"/>
            <a:ext cx="452563"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44" name="Rectangle 43">
            <a:extLst>
              <a:ext uri="{FF2B5EF4-FFF2-40B4-BE49-F238E27FC236}">
                <a16:creationId xmlns:a16="http://schemas.microsoft.com/office/drawing/2014/main" id="{AA8C74C2-DD45-4F1B-A94B-388E950A094A}"/>
              </a:ext>
            </a:extLst>
          </p:cNvPr>
          <p:cNvSpPr/>
          <p:nvPr/>
        </p:nvSpPr>
        <p:spPr bwMode="auto">
          <a:xfrm>
            <a:off x="8927516" y="3010398"/>
            <a:ext cx="2679832" cy="1260243"/>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Semilight"/>
              <a:cs typeface="Segoe UI" pitchFamily="34" charset="0"/>
            </a:endParaRPr>
          </a:p>
        </p:txBody>
      </p:sp>
      <p:sp>
        <p:nvSpPr>
          <p:cNvPr id="45" name="Rectangle 44">
            <a:extLst>
              <a:ext uri="{FF2B5EF4-FFF2-40B4-BE49-F238E27FC236}">
                <a16:creationId xmlns:a16="http://schemas.microsoft.com/office/drawing/2014/main" id="{21A45DA2-5303-4781-AC27-E2EA4EBB4E14}"/>
              </a:ext>
            </a:extLst>
          </p:cNvPr>
          <p:cNvSpPr/>
          <p:nvPr/>
        </p:nvSpPr>
        <p:spPr bwMode="auto">
          <a:xfrm>
            <a:off x="9221059" y="3081832"/>
            <a:ext cx="905446" cy="351044"/>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38" fontAlgn="base">
              <a:lnSpc>
                <a:spcPct val="90000"/>
              </a:lnSpc>
              <a:spcBef>
                <a:spcPct val="0"/>
              </a:spcBef>
              <a:spcAft>
                <a:spcPct val="0"/>
              </a:spcAft>
              <a:defRPr/>
            </a:pPr>
            <a:r>
              <a:rPr lang="en-US" sz="1176" kern="0" dirty="0">
                <a:gradFill>
                  <a:gsLst>
                    <a:gs pos="1770">
                      <a:srgbClr val="353535"/>
                    </a:gs>
                    <a:gs pos="98000">
                      <a:srgbClr val="353535"/>
                    </a:gs>
                  </a:gsLst>
                  <a:lin ang="5400000" scaled="0"/>
                </a:gradFill>
                <a:latin typeface="Segoe UI Semibold" panose="020B0702040204020203" pitchFamily="34" charset="0"/>
                <a:cs typeface="Segoe UI Semibold" panose="020B0702040204020203" pitchFamily="34" charset="0"/>
              </a:rPr>
              <a:t>Region 1</a:t>
            </a:r>
          </a:p>
        </p:txBody>
      </p:sp>
      <p:sp>
        <p:nvSpPr>
          <p:cNvPr id="46" name="Rectangle 45">
            <a:extLst>
              <a:ext uri="{FF2B5EF4-FFF2-40B4-BE49-F238E27FC236}">
                <a16:creationId xmlns:a16="http://schemas.microsoft.com/office/drawing/2014/main" id="{8927B9C4-0689-4A57-B463-A2706A77B0C8}"/>
              </a:ext>
            </a:extLst>
          </p:cNvPr>
          <p:cNvSpPr/>
          <p:nvPr/>
        </p:nvSpPr>
        <p:spPr bwMode="auto">
          <a:xfrm>
            <a:off x="10408360" y="3070506"/>
            <a:ext cx="905446" cy="351044"/>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38" fontAlgn="base">
              <a:lnSpc>
                <a:spcPct val="90000"/>
              </a:lnSpc>
              <a:spcBef>
                <a:spcPct val="0"/>
              </a:spcBef>
              <a:spcAft>
                <a:spcPct val="0"/>
              </a:spcAft>
              <a:defRPr/>
            </a:pPr>
            <a:r>
              <a:rPr lang="en-US" sz="1176" kern="0" dirty="0">
                <a:gradFill>
                  <a:gsLst>
                    <a:gs pos="1770">
                      <a:srgbClr val="353535"/>
                    </a:gs>
                    <a:gs pos="98000">
                      <a:srgbClr val="353535"/>
                    </a:gs>
                  </a:gsLst>
                  <a:lin ang="5400000" scaled="0"/>
                </a:gradFill>
                <a:latin typeface="Segoe UI Semibold" panose="020B0702040204020203" pitchFamily="34" charset="0"/>
                <a:cs typeface="Segoe UI Semibold" panose="020B0702040204020203" pitchFamily="34" charset="0"/>
              </a:rPr>
              <a:t>Region 2</a:t>
            </a:r>
          </a:p>
        </p:txBody>
      </p:sp>
      <p:sp>
        <p:nvSpPr>
          <p:cNvPr id="47" name="Freeform 11">
            <a:extLst>
              <a:ext uri="{FF2B5EF4-FFF2-40B4-BE49-F238E27FC236}">
                <a16:creationId xmlns:a16="http://schemas.microsoft.com/office/drawing/2014/main" id="{9E22FC03-A0D0-4A5F-A41D-E6CF03E85843}"/>
              </a:ext>
            </a:extLst>
          </p:cNvPr>
          <p:cNvSpPr>
            <a:spLocks/>
          </p:cNvSpPr>
          <p:nvPr/>
        </p:nvSpPr>
        <p:spPr bwMode="auto">
          <a:xfrm>
            <a:off x="5686401" y="3010398"/>
            <a:ext cx="2024101" cy="1260243"/>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8" name="Rectangle 47">
            <a:extLst>
              <a:ext uri="{FF2B5EF4-FFF2-40B4-BE49-F238E27FC236}">
                <a16:creationId xmlns:a16="http://schemas.microsoft.com/office/drawing/2014/main" id="{09AAE770-FAC5-480C-B07A-62C2CA8319D9}"/>
              </a:ext>
            </a:extLst>
          </p:cNvPr>
          <p:cNvSpPr/>
          <p:nvPr/>
        </p:nvSpPr>
        <p:spPr bwMode="auto">
          <a:xfrm rot="5400000">
            <a:off x="5616745" y="3436271"/>
            <a:ext cx="735864" cy="463833"/>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cs typeface="Segoe UI" pitchFamily="34" charset="0"/>
            </a:endParaRPr>
          </a:p>
        </p:txBody>
      </p:sp>
      <p:sp>
        <p:nvSpPr>
          <p:cNvPr id="49" name="monitor">
            <a:extLst>
              <a:ext uri="{FF2B5EF4-FFF2-40B4-BE49-F238E27FC236}">
                <a16:creationId xmlns:a16="http://schemas.microsoft.com/office/drawing/2014/main" id="{7E20A547-326C-4527-85AC-9E565F73B38F}"/>
              </a:ext>
            </a:extLst>
          </p:cNvPr>
          <p:cNvSpPr>
            <a:spLocks noChangeAspect="1" noEditPoints="1"/>
          </p:cNvSpPr>
          <p:nvPr/>
        </p:nvSpPr>
        <p:spPr bwMode="auto">
          <a:xfrm>
            <a:off x="5813374" y="3363317"/>
            <a:ext cx="342606" cy="26257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dirty="0">
              <a:gradFill>
                <a:gsLst>
                  <a:gs pos="0">
                    <a:srgbClr val="505050"/>
                  </a:gs>
                  <a:gs pos="100000">
                    <a:srgbClr val="505050"/>
                  </a:gs>
                </a:gsLst>
              </a:gradFill>
              <a:latin typeface="Segoe UI Semilight"/>
            </a:endParaRPr>
          </a:p>
        </p:txBody>
      </p:sp>
      <p:sp>
        <p:nvSpPr>
          <p:cNvPr id="50" name="monitor">
            <a:extLst>
              <a:ext uri="{FF2B5EF4-FFF2-40B4-BE49-F238E27FC236}">
                <a16:creationId xmlns:a16="http://schemas.microsoft.com/office/drawing/2014/main" id="{FF5D5B4F-00B8-42E5-8CE3-7B123B68B73A}"/>
              </a:ext>
            </a:extLst>
          </p:cNvPr>
          <p:cNvSpPr>
            <a:spLocks noChangeAspect="1" noEditPoints="1"/>
          </p:cNvSpPr>
          <p:nvPr/>
        </p:nvSpPr>
        <p:spPr bwMode="auto">
          <a:xfrm>
            <a:off x="5813374" y="3678241"/>
            <a:ext cx="342606" cy="26257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dirty="0">
              <a:gradFill>
                <a:gsLst>
                  <a:gs pos="0">
                    <a:srgbClr val="505050"/>
                  </a:gs>
                  <a:gs pos="100000">
                    <a:srgbClr val="505050"/>
                  </a:gs>
                </a:gsLst>
              </a:gradFill>
              <a:latin typeface="Segoe UI Semilight"/>
            </a:endParaRPr>
          </a:p>
        </p:txBody>
      </p:sp>
      <p:sp>
        <p:nvSpPr>
          <p:cNvPr id="51" name="Rectangle 50">
            <a:extLst>
              <a:ext uri="{FF2B5EF4-FFF2-40B4-BE49-F238E27FC236}">
                <a16:creationId xmlns:a16="http://schemas.microsoft.com/office/drawing/2014/main" id="{16BC2C28-5CED-4853-A14C-16D099A9DE33}"/>
              </a:ext>
            </a:extLst>
          </p:cNvPr>
          <p:cNvSpPr/>
          <p:nvPr/>
        </p:nvSpPr>
        <p:spPr bwMode="auto">
          <a:xfrm rot="5400000">
            <a:off x="6309506" y="3241923"/>
            <a:ext cx="735864" cy="463833"/>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cs typeface="Segoe UI" pitchFamily="34" charset="0"/>
            </a:endParaRPr>
          </a:p>
        </p:txBody>
      </p:sp>
      <p:sp>
        <p:nvSpPr>
          <p:cNvPr id="52" name="monitor">
            <a:extLst>
              <a:ext uri="{FF2B5EF4-FFF2-40B4-BE49-F238E27FC236}">
                <a16:creationId xmlns:a16="http://schemas.microsoft.com/office/drawing/2014/main" id="{0D9B55EC-2572-468C-A4B5-250C49C2761D}"/>
              </a:ext>
            </a:extLst>
          </p:cNvPr>
          <p:cNvSpPr>
            <a:spLocks noChangeAspect="1" noEditPoints="1"/>
          </p:cNvSpPr>
          <p:nvPr/>
        </p:nvSpPr>
        <p:spPr bwMode="auto">
          <a:xfrm>
            <a:off x="6506135" y="3168969"/>
            <a:ext cx="342606" cy="26257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dirty="0">
              <a:gradFill>
                <a:gsLst>
                  <a:gs pos="0">
                    <a:srgbClr val="505050"/>
                  </a:gs>
                  <a:gs pos="100000">
                    <a:srgbClr val="505050"/>
                  </a:gs>
                </a:gsLst>
              </a:gradFill>
              <a:latin typeface="Segoe UI Semilight"/>
            </a:endParaRPr>
          </a:p>
        </p:txBody>
      </p:sp>
      <p:sp>
        <p:nvSpPr>
          <p:cNvPr id="53" name="monitor">
            <a:extLst>
              <a:ext uri="{FF2B5EF4-FFF2-40B4-BE49-F238E27FC236}">
                <a16:creationId xmlns:a16="http://schemas.microsoft.com/office/drawing/2014/main" id="{131D1457-5D4A-44C4-822D-272A3E98AAF3}"/>
              </a:ext>
            </a:extLst>
          </p:cNvPr>
          <p:cNvSpPr>
            <a:spLocks noChangeAspect="1" noEditPoints="1"/>
          </p:cNvSpPr>
          <p:nvPr/>
        </p:nvSpPr>
        <p:spPr bwMode="auto">
          <a:xfrm>
            <a:off x="6506135" y="3483893"/>
            <a:ext cx="342606" cy="26257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dirty="0">
              <a:gradFill>
                <a:gsLst>
                  <a:gs pos="0">
                    <a:srgbClr val="505050"/>
                  </a:gs>
                  <a:gs pos="100000">
                    <a:srgbClr val="505050"/>
                  </a:gs>
                </a:gsLst>
              </a:gradFill>
              <a:latin typeface="Segoe UI Semilight"/>
            </a:endParaRPr>
          </a:p>
        </p:txBody>
      </p:sp>
      <p:sp>
        <p:nvSpPr>
          <p:cNvPr id="54" name="Rectangle 53">
            <a:extLst>
              <a:ext uri="{FF2B5EF4-FFF2-40B4-BE49-F238E27FC236}">
                <a16:creationId xmlns:a16="http://schemas.microsoft.com/office/drawing/2014/main" id="{5E2EBC76-E500-42A0-8A0C-E807BE198602}"/>
              </a:ext>
            </a:extLst>
          </p:cNvPr>
          <p:cNvSpPr/>
          <p:nvPr/>
        </p:nvSpPr>
        <p:spPr bwMode="auto">
          <a:xfrm rot="5400000">
            <a:off x="7075886" y="3418216"/>
            <a:ext cx="735864" cy="463833"/>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cs typeface="Segoe UI" pitchFamily="34" charset="0"/>
            </a:endParaRPr>
          </a:p>
        </p:txBody>
      </p:sp>
      <p:sp>
        <p:nvSpPr>
          <p:cNvPr id="55" name="monitor">
            <a:extLst>
              <a:ext uri="{FF2B5EF4-FFF2-40B4-BE49-F238E27FC236}">
                <a16:creationId xmlns:a16="http://schemas.microsoft.com/office/drawing/2014/main" id="{F5A81DA2-596A-41BA-B886-AFDAA738F05C}"/>
              </a:ext>
            </a:extLst>
          </p:cNvPr>
          <p:cNvSpPr>
            <a:spLocks noChangeAspect="1" noEditPoints="1"/>
          </p:cNvSpPr>
          <p:nvPr/>
        </p:nvSpPr>
        <p:spPr bwMode="auto">
          <a:xfrm>
            <a:off x="7272515" y="3345262"/>
            <a:ext cx="342606" cy="26257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dirty="0">
              <a:gradFill>
                <a:gsLst>
                  <a:gs pos="0">
                    <a:srgbClr val="505050"/>
                  </a:gs>
                  <a:gs pos="100000">
                    <a:srgbClr val="505050"/>
                  </a:gs>
                </a:gsLst>
              </a:gradFill>
              <a:latin typeface="Segoe UI Semilight"/>
            </a:endParaRPr>
          </a:p>
        </p:txBody>
      </p:sp>
      <p:sp>
        <p:nvSpPr>
          <p:cNvPr id="56" name="monitor">
            <a:extLst>
              <a:ext uri="{FF2B5EF4-FFF2-40B4-BE49-F238E27FC236}">
                <a16:creationId xmlns:a16="http://schemas.microsoft.com/office/drawing/2014/main" id="{AEB2659C-7A4E-45EC-BD5F-8BDEE05A3C38}"/>
              </a:ext>
            </a:extLst>
          </p:cNvPr>
          <p:cNvSpPr>
            <a:spLocks noChangeAspect="1" noEditPoints="1"/>
          </p:cNvSpPr>
          <p:nvPr/>
        </p:nvSpPr>
        <p:spPr bwMode="auto">
          <a:xfrm>
            <a:off x="7272515" y="3660186"/>
            <a:ext cx="342606" cy="26257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dirty="0">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3257842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AA03DA69-DA58-4B21-9DBB-2ADDBAB9D1BB}"/>
              </a:ext>
            </a:extLst>
          </p:cNvPr>
          <p:cNvSpPr/>
          <p:nvPr/>
        </p:nvSpPr>
        <p:spPr>
          <a:xfrm>
            <a:off x="0" y="0"/>
            <a:ext cx="5310231"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09577FFA-4AD8-475D-B077-0432B43C5DBE}"/>
              </a:ext>
            </a:extLst>
          </p:cNvPr>
          <p:cNvSpPr>
            <a:spLocks noGrp="1"/>
          </p:cNvSpPr>
          <p:nvPr>
            <p:ph type="title"/>
          </p:nvPr>
        </p:nvSpPr>
        <p:spPr>
          <a:xfrm>
            <a:off x="409486" y="304641"/>
            <a:ext cx="10515600" cy="1325563"/>
          </a:xfrm>
        </p:spPr>
        <p:txBody>
          <a:bodyPr/>
          <a:lstStyle/>
          <a:p>
            <a:r>
              <a:rPr lang="en-US" dirty="0">
                <a:solidFill>
                  <a:schemeClr val="bg1"/>
                </a:solidFill>
              </a:rPr>
              <a:t>Availability Sets</a:t>
            </a:r>
          </a:p>
        </p:txBody>
      </p:sp>
      <p:sp>
        <p:nvSpPr>
          <p:cNvPr id="115" name="TextBox 114">
            <a:extLst>
              <a:ext uri="{FF2B5EF4-FFF2-40B4-BE49-F238E27FC236}">
                <a16:creationId xmlns:a16="http://schemas.microsoft.com/office/drawing/2014/main" id="{92590DD2-61F8-4558-B355-2CA0162B26CF}"/>
              </a:ext>
            </a:extLst>
          </p:cNvPr>
          <p:cNvSpPr txBox="1"/>
          <p:nvPr/>
        </p:nvSpPr>
        <p:spPr>
          <a:xfrm>
            <a:off x="368015" y="1413063"/>
            <a:ext cx="4673075" cy="3539430"/>
          </a:xfrm>
          <a:prstGeom prst="rect">
            <a:avLst/>
          </a:prstGeom>
          <a:noFill/>
        </p:spPr>
        <p:txBody>
          <a:bodyPr wrap="square" rtlCol="0">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Informs Azure which VMs perform like services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Provides fault domains &amp; upgrade domains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Required for 99.95% SLA</a:t>
            </a:r>
          </a:p>
        </p:txBody>
      </p:sp>
      <p:cxnSp>
        <p:nvCxnSpPr>
          <p:cNvPr id="133" name="Straight Arrow Connector 132">
            <a:extLst>
              <a:ext uri="{FF2B5EF4-FFF2-40B4-BE49-F238E27FC236}">
                <a16:creationId xmlns:a16="http://schemas.microsoft.com/office/drawing/2014/main" id="{4152E0A3-FF5F-4086-9127-8621BCEE114C}"/>
              </a:ext>
            </a:extLst>
          </p:cNvPr>
          <p:cNvCxnSpPr>
            <a:cxnSpLocks/>
          </p:cNvCxnSpPr>
          <p:nvPr/>
        </p:nvCxnSpPr>
        <p:spPr>
          <a:xfrm>
            <a:off x="8028047" y="1564571"/>
            <a:ext cx="0" cy="285656"/>
          </a:xfrm>
          <a:prstGeom prst="straightConnector1">
            <a:avLst/>
          </a:prstGeom>
          <a:noFill/>
          <a:ln w="9525" cap="flat" cmpd="sng" algn="ctr">
            <a:solidFill>
              <a:srgbClr val="FFFFFF"/>
            </a:solidFill>
            <a:prstDash val="solid"/>
            <a:headEnd type="none"/>
            <a:tailEnd type="triangle"/>
          </a:ln>
          <a:effectLst/>
        </p:spPr>
      </p:cxnSp>
      <p:grpSp>
        <p:nvGrpSpPr>
          <p:cNvPr id="27" name="Group 26">
            <a:extLst>
              <a:ext uri="{FF2B5EF4-FFF2-40B4-BE49-F238E27FC236}">
                <a16:creationId xmlns:a16="http://schemas.microsoft.com/office/drawing/2014/main" id="{19683EDF-0B1B-4A35-B4C8-BAD007BE18A9}"/>
              </a:ext>
            </a:extLst>
          </p:cNvPr>
          <p:cNvGrpSpPr/>
          <p:nvPr/>
        </p:nvGrpSpPr>
        <p:grpSpPr>
          <a:xfrm>
            <a:off x="6984364" y="1566347"/>
            <a:ext cx="3772771" cy="3853703"/>
            <a:chOff x="7795629" y="2227050"/>
            <a:chExt cx="3772771" cy="3853703"/>
          </a:xfrm>
        </p:grpSpPr>
        <p:sp>
          <p:nvSpPr>
            <p:cNvPr id="28" name="Rectangle 27">
              <a:extLst>
                <a:ext uri="{FF2B5EF4-FFF2-40B4-BE49-F238E27FC236}">
                  <a16:creationId xmlns:a16="http://schemas.microsoft.com/office/drawing/2014/main" id="{CA94FDA3-A371-4E12-AA7E-0CABB81B6E9A}"/>
                </a:ext>
              </a:extLst>
            </p:cNvPr>
            <p:cNvSpPr/>
            <p:nvPr/>
          </p:nvSpPr>
          <p:spPr bwMode="auto">
            <a:xfrm>
              <a:off x="7968345" y="2305510"/>
              <a:ext cx="1227934" cy="377524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A29F7436-E0EF-4936-BFFE-9121DC6F17D2}"/>
                </a:ext>
              </a:extLst>
            </p:cNvPr>
            <p:cNvSpPr txBox="1"/>
            <p:nvPr/>
          </p:nvSpPr>
          <p:spPr>
            <a:xfrm>
              <a:off x="7795629" y="2240816"/>
              <a:ext cx="1573365" cy="815608"/>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Fault Domain</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a:t>
              </a:r>
            </a:p>
          </p:txBody>
        </p:sp>
        <p:sp>
          <p:nvSpPr>
            <p:cNvPr id="30" name="Rectangle 29">
              <a:extLst>
                <a:ext uri="{FF2B5EF4-FFF2-40B4-BE49-F238E27FC236}">
                  <a16:creationId xmlns:a16="http://schemas.microsoft.com/office/drawing/2014/main" id="{6C3026DC-E943-48A7-AEBE-8B68676B09FB}"/>
                </a:ext>
              </a:extLst>
            </p:cNvPr>
            <p:cNvSpPr/>
            <p:nvPr/>
          </p:nvSpPr>
          <p:spPr bwMode="auto">
            <a:xfrm>
              <a:off x="10167751" y="2305510"/>
              <a:ext cx="1227934" cy="377524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F83AA314-15E5-4867-BAB9-FAC4E0F4A30E}"/>
                </a:ext>
              </a:extLst>
            </p:cNvPr>
            <p:cNvSpPr txBox="1"/>
            <p:nvPr/>
          </p:nvSpPr>
          <p:spPr>
            <a:xfrm>
              <a:off x="9995035" y="2227050"/>
              <a:ext cx="1573365" cy="815608"/>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Fault Domain</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a:t>
              </a:r>
            </a:p>
          </p:txBody>
        </p:sp>
      </p:grpSp>
      <p:grpSp>
        <p:nvGrpSpPr>
          <p:cNvPr id="32" name="Group 31">
            <a:extLst>
              <a:ext uri="{FF2B5EF4-FFF2-40B4-BE49-F238E27FC236}">
                <a16:creationId xmlns:a16="http://schemas.microsoft.com/office/drawing/2014/main" id="{0CD8E361-ED04-429A-A5B6-4B1B6A7D797D}"/>
              </a:ext>
            </a:extLst>
          </p:cNvPr>
          <p:cNvGrpSpPr/>
          <p:nvPr/>
        </p:nvGrpSpPr>
        <p:grpSpPr>
          <a:xfrm>
            <a:off x="7255430" y="2224408"/>
            <a:ext cx="3259265" cy="3145576"/>
            <a:chOff x="8066695" y="2885111"/>
            <a:chExt cx="3259265" cy="3145576"/>
          </a:xfrm>
        </p:grpSpPr>
        <p:sp>
          <p:nvSpPr>
            <p:cNvPr id="33" name="Rectangle 32">
              <a:extLst>
                <a:ext uri="{FF2B5EF4-FFF2-40B4-BE49-F238E27FC236}">
                  <a16:creationId xmlns:a16="http://schemas.microsoft.com/office/drawing/2014/main" id="{485D32CC-3E68-4FE7-A8F5-51AA8506F3AC}"/>
                </a:ext>
              </a:extLst>
            </p:cNvPr>
            <p:cNvSpPr/>
            <p:nvPr/>
          </p:nvSpPr>
          <p:spPr bwMode="auto">
            <a:xfrm>
              <a:off x="10249526" y="2928253"/>
              <a:ext cx="1065058" cy="310243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F4D064AB-37C2-48BC-A7B3-FB15D30958D4}"/>
                </a:ext>
              </a:extLst>
            </p:cNvPr>
            <p:cNvSpPr/>
            <p:nvPr/>
          </p:nvSpPr>
          <p:spPr bwMode="auto">
            <a:xfrm>
              <a:off x="8066695" y="2928253"/>
              <a:ext cx="1065058" cy="310243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4E00E784-7821-4693-862E-CF3467539066}"/>
                </a:ext>
              </a:extLst>
            </p:cNvPr>
            <p:cNvSpPr txBox="1"/>
            <p:nvPr/>
          </p:nvSpPr>
          <p:spPr>
            <a:xfrm>
              <a:off x="8078070" y="2885111"/>
              <a:ext cx="1065059" cy="738664"/>
            </a:xfrm>
            <a:prstGeom prst="rect">
              <a:avLst/>
            </a:prstGeom>
            <a:solidFill>
              <a:schemeClr val="accent5"/>
            </a:solid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Server Rack</a:t>
              </a:r>
            </a:p>
          </p:txBody>
        </p:sp>
        <p:sp>
          <p:nvSpPr>
            <p:cNvPr id="36" name="TextBox 35">
              <a:extLst>
                <a:ext uri="{FF2B5EF4-FFF2-40B4-BE49-F238E27FC236}">
                  <a16:creationId xmlns:a16="http://schemas.microsoft.com/office/drawing/2014/main" id="{D7745D97-7ECF-4A61-95CF-86BA78E4E300}"/>
                </a:ext>
              </a:extLst>
            </p:cNvPr>
            <p:cNvSpPr txBox="1"/>
            <p:nvPr/>
          </p:nvSpPr>
          <p:spPr>
            <a:xfrm>
              <a:off x="10260901" y="2885111"/>
              <a:ext cx="1065059" cy="738664"/>
            </a:xfrm>
            <a:prstGeom prst="rect">
              <a:avLst/>
            </a:prstGeom>
            <a:solidFill>
              <a:schemeClr val="accent5"/>
            </a:solid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Server Rack</a:t>
              </a:r>
            </a:p>
          </p:txBody>
        </p:sp>
      </p:grpSp>
      <p:sp>
        <p:nvSpPr>
          <p:cNvPr id="37" name="Rectangle 36">
            <a:extLst>
              <a:ext uri="{FF2B5EF4-FFF2-40B4-BE49-F238E27FC236}">
                <a16:creationId xmlns:a16="http://schemas.microsoft.com/office/drawing/2014/main" id="{34F4F43B-8652-4BF2-B5DD-F13156D27501}"/>
              </a:ext>
            </a:extLst>
          </p:cNvPr>
          <p:cNvSpPr/>
          <p:nvPr/>
        </p:nvSpPr>
        <p:spPr bwMode="auto">
          <a:xfrm>
            <a:off x="7124422" y="4397008"/>
            <a:ext cx="3516086" cy="800960"/>
          </a:xfrm>
          <a:prstGeom prst="rect">
            <a:avLst/>
          </a:prstGeom>
          <a:solidFill>
            <a:schemeClr val="accent6"/>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4DB4D221-CA9D-4D9C-9095-772091DE1F6C}"/>
              </a:ext>
            </a:extLst>
          </p:cNvPr>
          <p:cNvSpPr/>
          <p:nvPr/>
        </p:nvSpPr>
        <p:spPr bwMode="auto">
          <a:xfrm>
            <a:off x="7124422" y="2891520"/>
            <a:ext cx="3516086" cy="800960"/>
          </a:xfrm>
          <a:prstGeom prst="rect">
            <a:avLst/>
          </a:prstGeom>
          <a:solidFill>
            <a:schemeClr val="accent6"/>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CB02ADFA-237C-4191-955F-F9E694C8E3C4}"/>
              </a:ext>
            </a:extLst>
          </p:cNvPr>
          <p:cNvSpPr txBox="1"/>
          <p:nvPr/>
        </p:nvSpPr>
        <p:spPr>
          <a:xfrm>
            <a:off x="8189480" y="2972328"/>
            <a:ext cx="1442357" cy="7386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Availability Set WEB</a:t>
            </a:r>
          </a:p>
        </p:txBody>
      </p:sp>
      <p:sp>
        <p:nvSpPr>
          <p:cNvPr id="44" name="TextBox 43">
            <a:extLst>
              <a:ext uri="{FF2B5EF4-FFF2-40B4-BE49-F238E27FC236}">
                <a16:creationId xmlns:a16="http://schemas.microsoft.com/office/drawing/2014/main" id="{4A959B57-7433-47BD-A4E1-931152D9B6AA}"/>
              </a:ext>
            </a:extLst>
          </p:cNvPr>
          <p:cNvSpPr txBox="1"/>
          <p:nvPr/>
        </p:nvSpPr>
        <p:spPr>
          <a:xfrm>
            <a:off x="8166728" y="4475658"/>
            <a:ext cx="1442357" cy="7386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Availability Set DB</a:t>
            </a:r>
          </a:p>
        </p:txBody>
      </p:sp>
      <p:pic>
        <p:nvPicPr>
          <p:cNvPr id="4" name="Picture 3" descr="A picture containing electronics, display, computer&#10;&#10;Description automatically generated">
            <a:extLst>
              <a:ext uri="{FF2B5EF4-FFF2-40B4-BE49-F238E27FC236}">
                <a16:creationId xmlns:a16="http://schemas.microsoft.com/office/drawing/2014/main" id="{7A735A74-60E0-407D-9555-86BEBF82E79A}"/>
              </a:ext>
            </a:extLst>
          </p:cNvPr>
          <p:cNvPicPr>
            <a:picLocks noChangeAspect="1"/>
          </p:cNvPicPr>
          <p:nvPr/>
        </p:nvPicPr>
        <p:blipFill>
          <a:blip r:embed="rId2"/>
          <a:stretch>
            <a:fillRect/>
          </a:stretch>
        </p:blipFill>
        <p:spPr>
          <a:xfrm>
            <a:off x="7478738" y="2981588"/>
            <a:ext cx="647947" cy="647947"/>
          </a:xfrm>
          <a:prstGeom prst="rect">
            <a:avLst/>
          </a:prstGeom>
        </p:spPr>
      </p:pic>
      <p:pic>
        <p:nvPicPr>
          <p:cNvPr id="47" name="Picture 46" descr="A picture containing electronics, display, computer&#10;&#10;Description automatically generated">
            <a:extLst>
              <a:ext uri="{FF2B5EF4-FFF2-40B4-BE49-F238E27FC236}">
                <a16:creationId xmlns:a16="http://schemas.microsoft.com/office/drawing/2014/main" id="{A01A5438-E90C-4CDA-B3BA-4014B8AB1769}"/>
              </a:ext>
            </a:extLst>
          </p:cNvPr>
          <p:cNvPicPr>
            <a:picLocks noChangeAspect="1"/>
          </p:cNvPicPr>
          <p:nvPr/>
        </p:nvPicPr>
        <p:blipFill>
          <a:blip r:embed="rId2"/>
          <a:stretch>
            <a:fillRect/>
          </a:stretch>
        </p:blipFill>
        <p:spPr>
          <a:xfrm>
            <a:off x="9658191" y="3019653"/>
            <a:ext cx="647947" cy="647947"/>
          </a:xfrm>
          <a:prstGeom prst="rect">
            <a:avLst/>
          </a:prstGeom>
        </p:spPr>
      </p:pic>
      <p:pic>
        <p:nvPicPr>
          <p:cNvPr id="48" name="Picture 47" descr="A picture containing electronics, display, computer&#10;&#10;Description automatically generated">
            <a:extLst>
              <a:ext uri="{FF2B5EF4-FFF2-40B4-BE49-F238E27FC236}">
                <a16:creationId xmlns:a16="http://schemas.microsoft.com/office/drawing/2014/main" id="{10B35CAE-B3B2-4331-8E58-97FB67B28020}"/>
              </a:ext>
            </a:extLst>
          </p:cNvPr>
          <p:cNvPicPr>
            <a:picLocks noChangeAspect="1"/>
          </p:cNvPicPr>
          <p:nvPr/>
        </p:nvPicPr>
        <p:blipFill>
          <a:blip r:embed="rId2"/>
          <a:stretch>
            <a:fillRect/>
          </a:stretch>
        </p:blipFill>
        <p:spPr>
          <a:xfrm>
            <a:off x="7463985" y="4509105"/>
            <a:ext cx="647947" cy="647947"/>
          </a:xfrm>
          <a:prstGeom prst="rect">
            <a:avLst/>
          </a:prstGeom>
        </p:spPr>
      </p:pic>
      <p:pic>
        <p:nvPicPr>
          <p:cNvPr id="49" name="Picture 48" descr="A picture containing electronics, display, computer&#10;&#10;Description automatically generated">
            <a:extLst>
              <a:ext uri="{FF2B5EF4-FFF2-40B4-BE49-F238E27FC236}">
                <a16:creationId xmlns:a16="http://schemas.microsoft.com/office/drawing/2014/main" id="{1486CEC4-A5DC-464A-A065-FCAD8D9C4357}"/>
              </a:ext>
            </a:extLst>
          </p:cNvPr>
          <p:cNvPicPr>
            <a:picLocks noChangeAspect="1"/>
          </p:cNvPicPr>
          <p:nvPr/>
        </p:nvPicPr>
        <p:blipFill>
          <a:blip r:embed="rId2"/>
          <a:stretch>
            <a:fillRect/>
          </a:stretch>
        </p:blipFill>
        <p:spPr>
          <a:xfrm>
            <a:off x="9710658" y="4505238"/>
            <a:ext cx="647947" cy="647947"/>
          </a:xfrm>
          <a:prstGeom prst="rect">
            <a:avLst/>
          </a:prstGeom>
        </p:spPr>
      </p:pic>
    </p:spTree>
    <p:extLst>
      <p:ext uri="{BB962C8B-B14F-4D97-AF65-F5344CB8AC3E}">
        <p14:creationId xmlns:p14="http://schemas.microsoft.com/office/powerpoint/2010/main" val="45235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AA03DA69-DA58-4B21-9DBB-2ADDBAB9D1BB}"/>
              </a:ext>
            </a:extLst>
          </p:cNvPr>
          <p:cNvSpPr/>
          <p:nvPr/>
        </p:nvSpPr>
        <p:spPr>
          <a:xfrm>
            <a:off x="0" y="0"/>
            <a:ext cx="5310231"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09577FFA-4AD8-475D-B077-0432B43C5DBE}"/>
              </a:ext>
            </a:extLst>
          </p:cNvPr>
          <p:cNvSpPr>
            <a:spLocks noGrp="1"/>
          </p:cNvSpPr>
          <p:nvPr>
            <p:ph type="title"/>
          </p:nvPr>
        </p:nvSpPr>
        <p:spPr>
          <a:xfrm>
            <a:off x="409486" y="304641"/>
            <a:ext cx="10515600" cy="1325563"/>
          </a:xfrm>
        </p:spPr>
        <p:txBody>
          <a:bodyPr/>
          <a:lstStyle/>
          <a:p>
            <a:r>
              <a:rPr lang="en-US" dirty="0">
                <a:solidFill>
                  <a:schemeClr val="bg1"/>
                </a:solidFill>
              </a:rPr>
              <a:t>Availability Zones</a:t>
            </a:r>
          </a:p>
        </p:txBody>
      </p:sp>
      <p:sp>
        <p:nvSpPr>
          <p:cNvPr id="115" name="TextBox 114">
            <a:extLst>
              <a:ext uri="{FF2B5EF4-FFF2-40B4-BE49-F238E27FC236}">
                <a16:creationId xmlns:a16="http://schemas.microsoft.com/office/drawing/2014/main" id="{92590DD2-61F8-4558-B355-2CA0162B26CF}"/>
              </a:ext>
            </a:extLst>
          </p:cNvPr>
          <p:cNvSpPr txBox="1"/>
          <p:nvPr/>
        </p:nvSpPr>
        <p:spPr>
          <a:xfrm>
            <a:off x="247765" y="1934845"/>
            <a:ext cx="4856664" cy="2564805"/>
          </a:xfrm>
          <a:prstGeom prst="rect">
            <a:avLst/>
          </a:prstGeom>
          <a:noFill/>
        </p:spPr>
        <p:txBody>
          <a:bodyPr wrap="square" rtlCol="0">
            <a:spAutoFit/>
          </a:bodyPr>
          <a:lstStyle/>
          <a:p>
            <a:pPr marL="228600" marR="0" lvl="0" indent="-228600" algn="l" defTabSz="91436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Deploy VMs or Scale Sets in specific zones</a:t>
            </a:r>
          </a:p>
          <a:p>
            <a:pPr marL="228600" marR="0" lvl="0" indent="-228600" algn="l" defTabSz="91436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Zone redundant load balancer</a:t>
            </a:r>
          </a:p>
          <a:p>
            <a:pPr marL="228600" marR="0" lvl="0" indent="-228600" algn="l" defTabSz="91436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Required for 99.99% SLA</a:t>
            </a:r>
          </a:p>
        </p:txBody>
      </p:sp>
      <p:pic>
        <p:nvPicPr>
          <p:cNvPr id="3" name="Picture 2">
            <a:extLst>
              <a:ext uri="{FF2B5EF4-FFF2-40B4-BE49-F238E27FC236}">
                <a16:creationId xmlns:a16="http://schemas.microsoft.com/office/drawing/2014/main" id="{A2AFB6F5-BF5F-4EE6-9779-D15875B7E98D}"/>
              </a:ext>
            </a:extLst>
          </p:cNvPr>
          <p:cNvPicPr>
            <a:picLocks noChangeAspect="1"/>
          </p:cNvPicPr>
          <p:nvPr/>
        </p:nvPicPr>
        <p:blipFill>
          <a:blip r:embed="rId2"/>
          <a:stretch>
            <a:fillRect/>
          </a:stretch>
        </p:blipFill>
        <p:spPr>
          <a:xfrm>
            <a:off x="5525078" y="1630204"/>
            <a:ext cx="6419157" cy="4404915"/>
          </a:xfrm>
          <a:prstGeom prst="rect">
            <a:avLst/>
          </a:prstGeom>
        </p:spPr>
      </p:pic>
      <p:grpSp>
        <p:nvGrpSpPr>
          <p:cNvPr id="13" name="Group 12">
            <a:extLst>
              <a:ext uri="{FF2B5EF4-FFF2-40B4-BE49-F238E27FC236}">
                <a16:creationId xmlns:a16="http://schemas.microsoft.com/office/drawing/2014/main" id="{F170F5CA-D242-4B7C-A7AE-D01655FF2F8D}"/>
              </a:ext>
            </a:extLst>
          </p:cNvPr>
          <p:cNvGrpSpPr/>
          <p:nvPr/>
        </p:nvGrpSpPr>
        <p:grpSpPr>
          <a:xfrm>
            <a:off x="5525078" y="228441"/>
            <a:ext cx="2923597" cy="2498408"/>
            <a:chOff x="5525078" y="228441"/>
            <a:chExt cx="2923597" cy="2498408"/>
          </a:xfrm>
        </p:grpSpPr>
        <p:sp>
          <p:nvSpPr>
            <p:cNvPr id="4" name="Rectangle 3">
              <a:extLst>
                <a:ext uri="{FF2B5EF4-FFF2-40B4-BE49-F238E27FC236}">
                  <a16:creationId xmlns:a16="http://schemas.microsoft.com/office/drawing/2014/main" id="{16E09E24-0C16-4236-9D95-FE27C806D641}"/>
                </a:ext>
              </a:extLst>
            </p:cNvPr>
            <p:cNvSpPr/>
            <p:nvPr/>
          </p:nvSpPr>
          <p:spPr bwMode="auto">
            <a:xfrm>
              <a:off x="7143750" y="1724025"/>
              <a:ext cx="1304925" cy="231299"/>
            </a:xfrm>
            <a:prstGeom prst="rect">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A8CC140-4BD1-4D72-8992-C5328C96485A}"/>
                </a:ext>
              </a:extLst>
            </p:cNvPr>
            <p:cNvSpPr/>
            <p:nvPr/>
          </p:nvSpPr>
          <p:spPr bwMode="auto">
            <a:xfrm>
              <a:off x="6467475" y="2495550"/>
              <a:ext cx="1704975" cy="231299"/>
            </a:xfrm>
            <a:prstGeom prst="rect">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FE84D3C2-8CFD-4290-B959-92C01696418C}"/>
                </a:ext>
              </a:extLst>
            </p:cNvPr>
            <p:cNvSpPr/>
            <p:nvPr/>
          </p:nvSpPr>
          <p:spPr bwMode="auto">
            <a:xfrm>
              <a:off x="5525078" y="228441"/>
              <a:ext cx="2800350" cy="120030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Must use Standard Load Balancer &amp; PIP with AZs</a:t>
              </a:r>
            </a:p>
          </p:txBody>
        </p:sp>
        <p:cxnSp>
          <p:nvCxnSpPr>
            <p:cNvPr id="7" name="Straight Arrow Connector 6">
              <a:extLst>
                <a:ext uri="{FF2B5EF4-FFF2-40B4-BE49-F238E27FC236}">
                  <a16:creationId xmlns:a16="http://schemas.microsoft.com/office/drawing/2014/main" id="{AA29F03B-6C01-4E47-B561-CB42565D851A}"/>
                </a:ext>
              </a:extLst>
            </p:cNvPr>
            <p:cNvCxnSpPr>
              <a:cxnSpLocks/>
            </p:cNvCxnSpPr>
            <p:nvPr/>
          </p:nvCxnSpPr>
          <p:spPr>
            <a:xfrm>
              <a:off x="6362307" y="1271840"/>
              <a:ext cx="876693" cy="1147510"/>
            </a:xfrm>
            <a:prstGeom prst="straightConnector1">
              <a:avLst/>
            </a:prstGeom>
            <a:ln w="28575">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89A38AA-7456-4883-800A-A9A63B65D50E}"/>
                </a:ext>
              </a:extLst>
            </p:cNvPr>
            <p:cNvCxnSpPr>
              <a:cxnSpLocks/>
            </p:cNvCxnSpPr>
            <p:nvPr/>
          </p:nvCxnSpPr>
          <p:spPr>
            <a:xfrm>
              <a:off x="6362307" y="1271410"/>
              <a:ext cx="705243" cy="452615"/>
            </a:xfrm>
            <a:prstGeom prst="straightConnector1">
              <a:avLst/>
            </a:prstGeom>
            <a:ln w="28575">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737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Remotely Managing an Azure VM</a:t>
            </a:r>
          </a:p>
        </p:txBody>
      </p:sp>
      <p:pic>
        <p:nvPicPr>
          <p:cNvPr id="10" name="Picture 9">
            <a:extLst>
              <a:ext uri="{FF2B5EF4-FFF2-40B4-BE49-F238E27FC236}">
                <a16:creationId xmlns:a16="http://schemas.microsoft.com/office/drawing/2014/main" id="{FA6670C1-56D6-4611-9867-0D960279985F}"/>
              </a:ext>
            </a:extLst>
          </p:cNvPr>
          <p:cNvPicPr>
            <a:picLocks noChangeAspect="1"/>
          </p:cNvPicPr>
          <p:nvPr/>
        </p:nvPicPr>
        <p:blipFill>
          <a:blip r:embed="rId3"/>
          <a:stretch>
            <a:fillRect/>
          </a:stretch>
        </p:blipFill>
        <p:spPr>
          <a:xfrm>
            <a:off x="5233189" y="1003292"/>
            <a:ext cx="6144709" cy="2893600"/>
          </a:xfrm>
          <a:prstGeom prst="rect">
            <a:avLst/>
          </a:prstGeom>
        </p:spPr>
      </p:pic>
      <p:pic>
        <p:nvPicPr>
          <p:cNvPr id="11" name="Picture 10">
            <a:extLst>
              <a:ext uri="{FF2B5EF4-FFF2-40B4-BE49-F238E27FC236}">
                <a16:creationId xmlns:a16="http://schemas.microsoft.com/office/drawing/2014/main" id="{EAF92D5D-E79E-49FF-8EF6-963FBA095A04}"/>
              </a:ext>
            </a:extLst>
          </p:cNvPr>
          <p:cNvPicPr>
            <a:picLocks noChangeAspect="1"/>
          </p:cNvPicPr>
          <p:nvPr/>
        </p:nvPicPr>
        <p:blipFill>
          <a:blip r:embed="rId4"/>
          <a:stretch>
            <a:fillRect/>
          </a:stretch>
        </p:blipFill>
        <p:spPr>
          <a:xfrm>
            <a:off x="5233189" y="4715383"/>
            <a:ext cx="6144709" cy="1406620"/>
          </a:xfrm>
          <a:prstGeom prst="rect">
            <a:avLst/>
          </a:prstGeom>
          <a:ln>
            <a:solidFill>
              <a:schemeClr val="tx1"/>
            </a:solidFill>
          </a:ln>
        </p:spPr>
      </p:pic>
      <p:sp>
        <p:nvSpPr>
          <p:cNvPr id="2" name="Rectangle 1">
            <a:extLst>
              <a:ext uri="{FF2B5EF4-FFF2-40B4-BE49-F238E27FC236}">
                <a16:creationId xmlns:a16="http://schemas.microsoft.com/office/drawing/2014/main" id="{814FC3C8-85B7-4288-9561-7F3723E1BE8C}"/>
              </a:ext>
            </a:extLst>
          </p:cNvPr>
          <p:cNvSpPr/>
          <p:nvPr/>
        </p:nvSpPr>
        <p:spPr>
          <a:xfrm>
            <a:off x="345824" y="1003292"/>
            <a:ext cx="4323651" cy="3713196"/>
          </a:xfrm>
          <a:prstGeom prst="rect">
            <a:avLst/>
          </a:prstGeom>
        </p:spPr>
        <p:txBody>
          <a:bodyPr wrap="square">
            <a:spAutoFit/>
          </a:bodyPr>
          <a:lstStyle/>
          <a:p>
            <a:pPr marL="560356" marR="0" lvl="0" indent="-560356"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1A1A1A"/>
                </a:solidFill>
                <a:effectLst/>
                <a:uLnTx/>
                <a:uFillTx/>
                <a:latin typeface="Segoe UI"/>
                <a:ea typeface="+mn-ea"/>
                <a:cs typeface="+mn-cs"/>
              </a:rPr>
              <a:t>Connect to a </a:t>
            </a:r>
            <a:r>
              <a:rPr kumimoji="0" lang="en-US" sz="2353" b="1" i="0" u="none" strike="noStrike" kern="1200" cap="none" spc="0" normalizeH="0" baseline="0" noProof="0" dirty="0">
                <a:ln>
                  <a:noFill/>
                </a:ln>
                <a:solidFill>
                  <a:srgbClr val="1A1A1A"/>
                </a:solidFill>
                <a:effectLst/>
                <a:uLnTx/>
                <a:uFillTx/>
                <a:latin typeface="Segoe UI"/>
                <a:ea typeface="+mn-ea"/>
                <a:cs typeface="+mn-cs"/>
              </a:rPr>
              <a:t>Windows</a:t>
            </a:r>
            <a:r>
              <a:rPr kumimoji="0" lang="en-US" sz="2353" b="0" i="0" u="none" strike="noStrike" kern="1200" cap="none" spc="0" normalizeH="0" baseline="0" noProof="0" dirty="0">
                <a:ln>
                  <a:noFill/>
                </a:ln>
                <a:solidFill>
                  <a:srgbClr val="1A1A1A"/>
                </a:solidFill>
                <a:effectLst/>
                <a:uLnTx/>
                <a:uFillTx/>
                <a:latin typeface="Segoe UI"/>
                <a:ea typeface="+mn-ea"/>
                <a:cs typeface="+mn-cs"/>
              </a:rPr>
              <a:t> VM via </a:t>
            </a:r>
            <a:r>
              <a:rPr kumimoji="0" lang="en-US" sz="2353" b="1" i="0" u="none" strike="noStrike" kern="1200" cap="none" spc="0" normalizeH="0" baseline="0" noProof="0" dirty="0">
                <a:ln>
                  <a:noFill/>
                </a:ln>
                <a:solidFill>
                  <a:srgbClr val="1A1A1A"/>
                </a:solidFill>
                <a:effectLst/>
                <a:uLnTx/>
                <a:uFillTx/>
                <a:latin typeface="Segoe UI"/>
                <a:ea typeface="+mn-ea"/>
                <a:cs typeface="+mn-cs"/>
              </a:rPr>
              <a:t>RDP</a:t>
            </a:r>
            <a:br>
              <a:rPr kumimoji="0" lang="en-US" sz="2353" b="0" i="0" u="none" strike="noStrike" kern="1200" cap="none" spc="0" normalizeH="0" baseline="0" noProof="0" dirty="0">
                <a:ln>
                  <a:noFill/>
                </a:ln>
                <a:solidFill>
                  <a:srgbClr val="1A1A1A"/>
                </a:solidFill>
                <a:effectLst/>
                <a:uLnTx/>
                <a:uFillTx/>
                <a:latin typeface="Segoe UI"/>
                <a:ea typeface="+mn-ea"/>
                <a:cs typeface="+mn-cs"/>
              </a:rPr>
            </a:br>
            <a:endParaRPr kumimoji="0" lang="en-US" sz="2353" b="0" i="0" u="none" strike="noStrike" kern="1200" cap="none" spc="0" normalizeH="0" baseline="0" noProof="0" dirty="0">
              <a:ln>
                <a:noFill/>
              </a:ln>
              <a:solidFill>
                <a:srgbClr val="1A1A1A"/>
              </a:solidFill>
              <a:effectLst/>
              <a:uLnTx/>
              <a:uFillTx/>
              <a:latin typeface="Segoe UI"/>
              <a:ea typeface="+mn-ea"/>
              <a:cs typeface="+mn-cs"/>
            </a:endParaRPr>
          </a:p>
          <a:p>
            <a:pPr marL="560356" marR="0" lvl="0" indent="-560356"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1A1A1A"/>
                </a:solidFill>
                <a:effectLst/>
                <a:uLnTx/>
                <a:uFillTx/>
                <a:latin typeface="Segoe UI"/>
                <a:ea typeface="+mn-ea"/>
                <a:cs typeface="+mn-cs"/>
              </a:rPr>
              <a:t>RDP File is downloaded from Portal</a:t>
            </a:r>
            <a:br>
              <a:rPr kumimoji="0" lang="en-US" sz="2353" b="0" i="0" u="none" strike="noStrike" kern="1200" cap="none" spc="0" normalizeH="0" baseline="0" noProof="0" dirty="0">
                <a:ln>
                  <a:noFill/>
                </a:ln>
                <a:solidFill>
                  <a:srgbClr val="1A1A1A"/>
                </a:solidFill>
                <a:effectLst/>
                <a:uLnTx/>
                <a:uFillTx/>
                <a:latin typeface="Segoe UI"/>
                <a:ea typeface="+mn-ea"/>
                <a:cs typeface="+mn-cs"/>
              </a:rPr>
            </a:br>
            <a:endParaRPr kumimoji="0" lang="en-US" sz="2353" b="0" i="0" u="none" strike="noStrike" kern="1200" cap="none" spc="0" normalizeH="0" baseline="0" noProof="0" dirty="0">
              <a:ln>
                <a:noFill/>
              </a:ln>
              <a:solidFill>
                <a:srgbClr val="1A1A1A"/>
              </a:solidFill>
              <a:effectLst/>
              <a:uLnTx/>
              <a:uFillTx/>
              <a:latin typeface="Segoe UI"/>
              <a:ea typeface="+mn-ea"/>
              <a:cs typeface="+mn-cs"/>
            </a:endParaRPr>
          </a:p>
          <a:p>
            <a:pPr marL="560356" marR="0" lvl="0" indent="-560356"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1A1A1A"/>
                </a:solidFill>
                <a:effectLst/>
                <a:uLnTx/>
                <a:uFillTx/>
                <a:latin typeface="Segoe UI"/>
                <a:ea typeface="+mn-ea"/>
                <a:cs typeface="+mn-cs"/>
              </a:rPr>
              <a:t>User Name &amp; Password </a:t>
            </a:r>
            <a:r>
              <a:rPr kumimoji="0" lang="en-US" sz="2353" b="1" i="0" u="none" strike="noStrike" kern="1200" cap="none" spc="0" normalizeH="0" baseline="0" noProof="0" dirty="0">
                <a:ln>
                  <a:noFill/>
                </a:ln>
                <a:solidFill>
                  <a:srgbClr val="1A1A1A"/>
                </a:solidFill>
                <a:effectLst/>
                <a:uLnTx/>
                <a:uFillTx/>
                <a:latin typeface="Segoe UI"/>
                <a:ea typeface="+mn-ea"/>
                <a:cs typeface="+mn-cs"/>
              </a:rPr>
              <a:t>set when creating VM</a:t>
            </a:r>
            <a:br>
              <a:rPr kumimoji="0" lang="en-US" sz="2353" b="0" i="0" u="none" strike="noStrike" kern="1200" cap="none" spc="0" normalizeH="0" baseline="0" noProof="0" dirty="0">
                <a:ln>
                  <a:noFill/>
                </a:ln>
                <a:solidFill>
                  <a:srgbClr val="1A1A1A"/>
                </a:solidFill>
                <a:effectLst/>
                <a:uLnTx/>
                <a:uFillTx/>
                <a:latin typeface="Segoe UI"/>
                <a:ea typeface="+mn-ea"/>
                <a:cs typeface="+mn-cs"/>
              </a:rPr>
            </a:br>
            <a:endParaRPr kumimoji="0" lang="en-US" sz="2353" b="0" i="0" u="none" strike="noStrike" kern="1200" cap="none" spc="0" normalizeH="0" baseline="0" noProof="0" dirty="0">
              <a:ln>
                <a:noFill/>
              </a:ln>
              <a:solidFill>
                <a:srgbClr val="1A1A1A"/>
              </a:solidFill>
              <a:effectLst/>
              <a:uLnTx/>
              <a:uFillTx/>
              <a:latin typeface="Segoe UI"/>
              <a:ea typeface="+mn-ea"/>
              <a:cs typeface="+mn-cs"/>
            </a:endParaRPr>
          </a:p>
          <a:p>
            <a:pPr marL="560356" marR="0" lvl="0" indent="-560356"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353" b="1" i="0" u="none" strike="noStrike" kern="1200" cap="none" spc="0" normalizeH="0" baseline="0" noProof="0" dirty="0">
                <a:ln>
                  <a:noFill/>
                </a:ln>
                <a:solidFill>
                  <a:srgbClr val="1A1A1A"/>
                </a:solidFill>
                <a:effectLst/>
                <a:uLnTx/>
                <a:uFillTx/>
                <a:latin typeface="Segoe UI"/>
                <a:ea typeface="+mn-ea"/>
                <a:cs typeface="+mn-cs"/>
              </a:rPr>
              <a:t>SSH </a:t>
            </a:r>
            <a:r>
              <a:rPr kumimoji="0" lang="en-US" sz="2353" b="0" i="0" u="none" strike="noStrike" kern="1200" cap="none" spc="0" normalizeH="0" baseline="0" noProof="0" dirty="0">
                <a:ln>
                  <a:noFill/>
                </a:ln>
                <a:solidFill>
                  <a:srgbClr val="1A1A1A"/>
                </a:solidFill>
                <a:effectLst/>
                <a:uLnTx/>
                <a:uFillTx/>
                <a:latin typeface="Segoe UI"/>
                <a:ea typeface="+mn-ea"/>
                <a:cs typeface="+mn-cs"/>
              </a:rPr>
              <a:t>available for </a:t>
            </a:r>
            <a:r>
              <a:rPr kumimoji="0" lang="en-US" sz="2353" b="1" i="0" u="none" strike="noStrike" kern="1200" cap="none" spc="0" normalizeH="0" baseline="0" noProof="0" dirty="0">
                <a:ln>
                  <a:noFill/>
                </a:ln>
                <a:solidFill>
                  <a:srgbClr val="1A1A1A"/>
                </a:solidFill>
                <a:effectLst/>
                <a:uLnTx/>
                <a:uFillTx/>
                <a:latin typeface="Segoe UI"/>
                <a:ea typeface="+mn-ea"/>
                <a:cs typeface="+mn-cs"/>
              </a:rPr>
              <a:t>Linux</a:t>
            </a:r>
          </a:p>
        </p:txBody>
      </p:sp>
    </p:spTree>
    <p:extLst>
      <p:ext uri="{BB962C8B-B14F-4D97-AF65-F5344CB8AC3E}">
        <p14:creationId xmlns:p14="http://schemas.microsoft.com/office/powerpoint/2010/main" val="12737084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DCB466-F931-4ABB-ABCE-3E579E0BD075}"/>
              </a:ext>
            </a:extLst>
          </p:cNvPr>
          <p:cNvSpPr>
            <a:spLocks noGrp="1"/>
          </p:cNvSpPr>
          <p:nvPr>
            <p:ph type="body" sz="quarter" idx="11"/>
          </p:nvPr>
        </p:nvSpPr>
        <p:spPr>
          <a:xfrm>
            <a:off x="345824" y="1352471"/>
            <a:ext cx="7035682" cy="4169090"/>
          </a:xfrm>
        </p:spPr>
        <p:txBody>
          <a:bodyPr/>
          <a:lstStyle/>
          <a:p>
            <a:r>
              <a:rPr lang="en-US" sz="2353" b="1" dirty="0"/>
              <a:t>Not automated by design </a:t>
            </a:r>
            <a:r>
              <a:rPr lang="en-US" sz="2353" dirty="0"/>
              <a:t>as part of the auto-scale rules, but can be scripted with  PowerShell</a:t>
            </a:r>
            <a:br>
              <a:rPr lang="en-US" sz="2353" dirty="0"/>
            </a:br>
            <a:endParaRPr lang="en-US" sz="2353" dirty="0"/>
          </a:p>
          <a:p>
            <a:r>
              <a:rPr lang="en-US" sz="2353" dirty="0"/>
              <a:t>Requires a </a:t>
            </a:r>
            <a:r>
              <a:rPr lang="en-US" sz="2353" b="1" dirty="0"/>
              <a:t>Reboot </a:t>
            </a:r>
            <a:br>
              <a:rPr lang="en-US" sz="2353" dirty="0"/>
            </a:br>
            <a:endParaRPr lang="en-US" sz="2353" dirty="0"/>
          </a:p>
          <a:p>
            <a:r>
              <a:rPr lang="en-US" sz="2353" b="1" dirty="0"/>
              <a:t>Cannot scale down </a:t>
            </a:r>
            <a:r>
              <a:rPr lang="en-US" sz="2353" dirty="0"/>
              <a:t>if you have more data disks attached than the lower size supports or if the instance size is not supported in the cluster your cloud service is created in</a:t>
            </a:r>
          </a:p>
          <a:p>
            <a:endParaRPr lang="en-US" sz="2353" dirty="0"/>
          </a:p>
        </p:txBody>
      </p:sp>
      <p:sp>
        <p:nvSpPr>
          <p:cNvPr id="3" name="Text Placeholder 2">
            <a:extLst>
              <a:ext uri="{FF2B5EF4-FFF2-40B4-BE49-F238E27FC236}">
                <a16:creationId xmlns:a16="http://schemas.microsoft.com/office/drawing/2014/main" id="{C45DD600-BFAD-4C89-A6DA-4C0B07BE24BE}"/>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CE807379-F0E5-469D-A9D6-3898E8B40A10}"/>
              </a:ext>
            </a:extLst>
          </p:cNvPr>
          <p:cNvSpPr>
            <a:spLocks noGrp="1"/>
          </p:cNvSpPr>
          <p:nvPr>
            <p:ph type="title"/>
          </p:nvPr>
        </p:nvSpPr>
        <p:spPr>
          <a:xfrm>
            <a:off x="345825" y="257842"/>
            <a:ext cx="12192000" cy="543000"/>
          </a:xfrm>
        </p:spPr>
        <p:txBody>
          <a:bodyPr/>
          <a:lstStyle/>
          <a:p>
            <a:r>
              <a:rPr lang="en-US" dirty="0"/>
              <a:t>Resizing Virtual Machine (Scale Up / Scale Down)</a:t>
            </a:r>
          </a:p>
        </p:txBody>
      </p:sp>
      <p:grpSp>
        <p:nvGrpSpPr>
          <p:cNvPr id="12" name="Group 11">
            <a:extLst>
              <a:ext uri="{FF2B5EF4-FFF2-40B4-BE49-F238E27FC236}">
                <a16:creationId xmlns:a16="http://schemas.microsoft.com/office/drawing/2014/main" id="{91B7FB9E-7F02-4A0A-B175-7847A6D36075}"/>
              </a:ext>
            </a:extLst>
          </p:cNvPr>
          <p:cNvGrpSpPr/>
          <p:nvPr/>
        </p:nvGrpSpPr>
        <p:grpSpPr>
          <a:xfrm>
            <a:off x="8370417" y="470474"/>
            <a:ext cx="3145502" cy="5669232"/>
            <a:chOff x="7863841" y="1296806"/>
            <a:chExt cx="3208166" cy="5782174"/>
          </a:xfrm>
        </p:grpSpPr>
        <p:pic>
          <p:nvPicPr>
            <p:cNvPr id="5" name="Graphic 4" descr="Monitor">
              <a:extLst>
                <a:ext uri="{FF2B5EF4-FFF2-40B4-BE49-F238E27FC236}">
                  <a16:creationId xmlns:a16="http://schemas.microsoft.com/office/drawing/2014/main" id="{F9D23931-08AC-4A06-86C7-4017215C17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61021" y="1296806"/>
              <a:ext cx="1530214" cy="1530214"/>
            </a:xfrm>
            <a:prstGeom prst="rect">
              <a:avLst/>
            </a:prstGeom>
          </p:spPr>
        </p:pic>
        <p:pic>
          <p:nvPicPr>
            <p:cNvPr id="6" name="Graphic 5" descr="Monitor">
              <a:extLst>
                <a:ext uri="{FF2B5EF4-FFF2-40B4-BE49-F238E27FC236}">
                  <a16:creationId xmlns:a16="http://schemas.microsoft.com/office/drawing/2014/main" id="{53D2CB93-C8D5-4EDF-91B9-97874E8EA5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3841" y="3102043"/>
              <a:ext cx="2171700" cy="2171700"/>
            </a:xfrm>
            <a:prstGeom prst="rect">
              <a:avLst/>
            </a:prstGeom>
          </p:spPr>
        </p:pic>
        <p:pic>
          <p:nvPicPr>
            <p:cNvPr id="7" name="Graphic 6" descr="Monitor">
              <a:extLst>
                <a:ext uri="{FF2B5EF4-FFF2-40B4-BE49-F238E27FC236}">
                  <a16:creationId xmlns:a16="http://schemas.microsoft.com/office/drawing/2014/main" id="{1B55D5BA-F83F-4537-8E90-C76B096875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84584" y="5548766"/>
              <a:ext cx="1530214" cy="1530214"/>
            </a:xfrm>
            <a:prstGeom prst="rect">
              <a:avLst/>
            </a:prstGeom>
          </p:spPr>
        </p:pic>
        <p:sp>
          <p:nvSpPr>
            <p:cNvPr id="8" name="Arrow: Right 7">
              <a:extLst>
                <a:ext uri="{FF2B5EF4-FFF2-40B4-BE49-F238E27FC236}">
                  <a16:creationId xmlns:a16="http://schemas.microsoft.com/office/drawing/2014/main" id="{2A8517BE-3F7B-45E0-871D-CC86FBDD61EC}"/>
                </a:ext>
              </a:extLst>
            </p:cNvPr>
            <p:cNvSpPr/>
            <p:nvPr/>
          </p:nvSpPr>
          <p:spPr>
            <a:xfrm rot="5400000">
              <a:off x="8732521" y="2758440"/>
              <a:ext cx="434340" cy="5715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54" tIns="89654" rIns="89654" bIns="89654"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177"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9" name="Arrow: Right 8">
              <a:extLst>
                <a:ext uri="{FF2B5EF4-FFF2-40B4-BE49-F238E27FC236}">
                  <a16:creationId xmlns:a16="http://schemas.microsoft.com/office/drawing/2014/main" id="{5A3A836F-A6F9-49DD-811C-45B2798F5599}"/>
                </a:ext>
              </a:extLst>
            </p:cNvPr>
            <p:cNvSpPr/>
            <p:nvPr/>
          </p:nvSpPr>
          <p:spPr>
            <a:xfrm rot="5400000">
              <a:off x="8732521" y="5078379"/>
              <a:ext cx="434340" cy="5715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54" tIns="89654" rIns="89654" bIns="89654"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177"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FF54045A-70F1-4C3E-A7B9-CA8476A088F7}"/>
                </a:ext>
              </a:extLst>
            </p:cNvPr>
            <p:cNvSpPr txBox="1"/>
            <p:nvPr/>
          </p:nvSpPr>
          <p:spPr>
            <a:xfrm>
              <a:off x="9776460" y="2827020"/>
              <a:ext cx="1008609" cy="430887"/>
            </a:xfrm>
            <a:prstGeom prst="rect">
              <a:avLst/>
            </a:prstGeom>
          </p:spPr>
          <p:txBody>
            <a:bodyPr vert="horz" wrap="none" lIns="89654" tIns="89654" rIns="89654" bIns="89654"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9" b="1" i="0" u="none" strike="noStrike" kern="1200" cap="none" spc="0" normalizeH="0" baseline="0" noProof="0" dirty="0">
                  <a:ln>
                    <a:noFill/>
                  </a:ln>
                  <a:solidFill>
                    <a:srgbClr val="1A1A1A"/>
                  </a:solidFill>
                  <a:effectLst/>
                  <a:uLnTx/>
                  <a:uFillTx/>
                  <a:latin typeface="Segoe UI" pitchFamily="34" charset="0"/>
                  <a:ea typeface="Segoe UI" pitchFamily="34" charset="0"/>
                  <a:cs typeface="Segoe UI" pitchFamily="34" charset="0"/>
                </a:rPr>
                <a:t>Scale Up</a:t>
              </a:r>
            </a:p>
          </p:txBody>
        </p:sp>
        <p:sp>
          <p:nvSpPr>
            <p:cNvPr id="11" name="TextBox 10">
              <a:extLst>
                <a:ext uri="{FF2B5EF4-FFF2-40B4-BE49-F238E27FC236}">
                  <a16:creationId xmlns:a16="http://schemas.microsoft.com/office/drawing/2014/main" id="{824D0496-501C-47FD-B18C-4679FA5A1009}"/>
                </a:ext>
              </a:extLst>
            </p:cNvPr>
            <p:cNvSpPr txBox="1"/>
            <p:nvPr/>
          </p:nvSpPr>
          <p:spPr>
            <a:xfrm>
              <a:off x="9776460" y="5146959"/>
              <a:ext cx="1295547" cy="430887"/>
            </a:xfrm>
            <a:prstGeom prst="rect">
              <a:avLst/>
            </a:prstGeom>
          </p:spPr>
          <p:txBody>
            <a:bodyPr vert="horz" wrap="none" lIns="89654" tIns="89654" rIns="89654" bIns="89654"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9" b="1" i="0" u="none" strike="noStrike" kern="1200" cap="none" spc="0" normalizeH="0" baseline="0" noProof="0" dirty="0">
                  <a:ln>
                    <a:noFill/>
                  </a:ln>
                  <a:solidFill>
                    <a:srgbClr val="1A1A1A"/>
                  </a:solidFill>
                  <a:effectLst/>
                  <a:uLnTx/>
                  <a:uFillTx/>
                  <a:latin typeface="Segoe UI" pitchFamily="34" charset="0"/>
                  <a:ea typeface="Segoe UI" pitchFamily="34" charset="0"/>
                  <a:cs typeface="Segoe UI" pitchFamily="34" charset="0"/>
                </a:rPr>
                <a:t>Scale Down</a:t>
              </a:r>
            </a:p>
          </p:txBody>
        </p:sp>
      </p:grpSp>
    </p:spTree>
    <p:extLst>
      <p:ext uri="{BB962C8B-B14F-4D97-AF65-F5344CB8AC3E}">
        <p14:creationId xmlns:p14="http://schemas.microsoft.com/office/powerpoint/2010/main" val="11353363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60688FD-901A-4187-AEB8-347979075A99}"/>
              </a:ext>
            </a:extLst>
          </p:cNvPr>
          <p:cNvSpPr>
            <a:spLocks noGrp="1"/>
          </p:cNvSpPr>
          <p:nvPr>
            <p:ph type="body" sz="quarter" idx="11"/>
          </p:nvPr>
        </p:nvSpPr>
        <p:spPr>
          <a:xfrm>
            <a:off x="235942" y="901429"/>
            <a:ext cx="11703816" cy="5101357"/>
          </a:xfrm>
        </p:spPr>
        <p:txBody>
          <a:bodyPr>
            <a:normAutofit/>
          </a:bodyPr>
          <a:lstStyle/>
          <a:p>
            <a:pPr marL="0" indent="0">
              <a:buNone/>
            </a:pPr>
            <a:r>
              <a:rPr lang="en-US" sz="2353" dirty="0"/>
              <a:t>Virtual Machines Support </a:t>
            </a:r>
            <a:r>
              <a:rPr lang="en-US" sz="2353" b="1" dirty="0"/>
              <a:t>two Stopped States</a:t>
            </a:r>
            <a:br>
              <a:rPr lang="en-US" sz="2353" b="1" dirty="0"/>
            </a:br>
            <a:endParaRPr lang="en-US" sz="2353" b="1" dirty="0"/>
          </a:p>
          <a:p>
            <a:pPr marL="0" indent="0">
              <a:buNone/>
            </a:pPr>
            <a:r>
              <a:rPr lang="en-US" sz="2353" b="1" dirty="0"/>
              <a:t>Stopped (deallocated)</a:t>
            </a:r>
            <a:r>
              <a:rPr lang="en-US" sz="2353" b="1" dirty="0">
                <a:solidFill>
                  <a:schemeClr val="bg2"/>
                </a:solidFill>
              </a:rPr>
              <a:t> </a:t>
            </a:r>
          </a:p>
          <a:p>
            <a:r>
              <a:rPr lang="en-US" sz="2353" b="1" u="sng" dirty="0"/>
              <a:t>No longer paying</a:t>
            </a:r>
            <a:r>
              <a:rPr lang="en-US" sz="2353" u="sng" dirty="0"/>
              <a:t> for CPU </a:t>
            </a:r>
            <a:r>
              <a:rPr lang="en-US" sz="2353" dirty="0"/>
              <a:t>(still paying for storage)</a:t>
            </a:r>
          </a:p>
          <a:p>
            <a:r>
              <a:rPr lang="en-US" sz="2353" dirty="0"/>
              <a:t>Will lose IP address if not marked static (public or private)</a:t>
            </a:r>
          </a:p>
          <a:p>
            <a:r>
              <a:rPr lang="en-US" sz="2353" dirty="0"/>
              <a:t>Stop via portal or command line tools</a:t>
            </a:r>
            <a:br>
              <a:rPr lang="en-US" sz="2353" dirty="0"/>
            </a:br>
            <a:r>
              <a:rPr lang="en-US" sz="2353" dirty="0"/>
              <a:t> </a:t>
            </a:r>
          </a:p>
          <a:p>
            <a:pPr marL="0" indent="0">
              <a:buNone/>
            </a:pPr>
            <a:r>
              <a:rPr lang="en-US" sz="2353" b="1" dirty="0"/>
              <a:t>Stopped</a:t>
            </a:r>
          </a:p>
          <a:p>
            <a:r>
              <a:rPr lang="en-US" sz="2353" dirty="0"/>
              <a:t>OS is shutdown, but </a:t>
            </a:r>
            <a:r>
              <a:rPr lang="en-US" sz="2353" b="1" u="sng" dirty="0"/>
              <a:t>still paying </a:t>
            </a:r>
            <a:r>
              <a:rPr lang="en-US" sz="2353" u="sng" dirty="0"/>
              <a:t>for compute</a:t>
            </a:r>
          </a:p>
          <a:p>
            <a:r>
              <a:rPr lang="en-US" sz="2353" dirty="0"/>
              <a:t>Stop from within OS or command line tools (optional)</a:t>
            </a:r>
          </a:p>
          <a:p>
            <a:r>
              <a:rPr lang="en-US" sz="2353" dirty="0"/>
              <a:t>Portal Denotes VM Status	</a:t>
            </a:r>
          </a:p>
          <a:p>
            <a:pPr marL="0" indent="0">
              <a:buNone/>
            </a:pPr>
            <a:endParaRPr lang="en-US" sz="2353" dirty="0"/>
          </a:p>
        </p:txBody>
      </p:sp>
      <p:sp>
        <p:nvSpPr>
          <p:cNvPr id="4" name="Title 3">
            <a:extLst>
              <a:ext uri="{FF2B5EF4-FFF2-40B4-BE49-F238E27FC236}">
                <a16:creationId xmlns:a16="http://schemas.microsoft.com/office/drawing/2014/main" id="{7CDA86D6-D90C-454E-B026-6E1BE0DE25ED}"/>
              </a:ext>
            </a:extLst>
          </p:cNvPr>
          <p:cNvSpPr>
            <a:spLocks noGrp="1"/>
          </p:cNvSpPr>
          <p:nvPr>
            <p:ph type="title"/>
          </p:nvPr>
        </p:nvSpPr>
        <p:spPr/>
        <p:txBody>
          <a:bodyPr/>
          <a:lstStyle/>
          <a:p>
            <a:r>
              <a:rPr lang="en-US" dirty="0"/>
              <a:t>Stopping an Azure Virtual Machine</a:t>
            </a:r>
          </a:p>
        </p:txBody>
      </p:sp>
      <p:pic>
        <p:nvPicPr>
          <p:cNvPr id="7" name="Picture 6">
            <a:extLst>
              <a:ext uri="{FF2B5EF4-FFF2-40B4-BE49-F238E27FC236}">
                <a16:creationId xmlns:a16="http://schemas.microsoft.com/office/drawing/2014/main" id="{3E65CBC0-4AB2-46B6-A24F-3CCF976C99F5}"/>
              </a:ext>
            </a:extLst>
          </p:cNvPr>
          <p:cNvPicPr>
            <a:picLocks noChangeAspect="1"/>
          </p:cNvPicPr>
          <p:nvPr/>
        </p:nvPicPr>
        <p:blipFill>
          <a:blip r:embed="rId3"/>
          <a:stretch>
            <a:fillRect/>
          </a:stretch>
        </p:blipFill>
        <p:spPr>
          <a:xfrm>
            <a:off x="7461408" y="1749108"/>
            <a:ext cx="4239353" cy="354836"/>
          </a:xfrm>
          <a:prstGeom prst="rect">
            <a:avLst/>
          </a:prstGeom>
        </p:spPr>
      </p:pic>
      <p:cxnSp>
        <p:nvCxnSpPr>
          <p:cNvPr id="9" name="Straight Arrow Connector 8">
            <a:extLst>
              <a:ext uri="{FF2B5EF4-FFF2-40B4-BE49-F238E27FC236}">
                <a16:creationId xmlns:a16="http://schemas.microsoft.com/office/drawing/2014/main" id="{2AB1674A-C26B-46A0-BBD9-FD9814DFAD2A}"/>
              </a:ext>
            </a:extLst>
          </p:cNvPr>
          <p:cNvCxnSpPr>
            <a:cxnSpLocks/>
          </p:cNvCxnSpPr>
          <p:nvPr/>
        </p:nvCxnSpPr>
        <p:spPr>
          <a:xfrm>
            <a:off x="3553557" y="1966210"/>
            <a:ext cx="3719741" cy="0"/>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ADC225ED-407D-4718-9B10-44C21DEAA689}"/>
              </a:ext>
            </a:extLst>
          </p:cNvPr>
          <p:cNvPicPr>
            <a:picLocks noChangeAspect="1"/>
          </p:cNvPicPr>
          <p:nvPr/>
        </p:nvPicPr>
        <p:blipFill>
          <a:blip r:embed="rId4"/>
          <a:stretch>
            <a:fillRect/>
          </a:stretch>
        </p:blipFill>
        <p:spPr>
          <a:xfrm>
            <a:off x="8374493" y="3108066"/>
            <a:ext cx="2474512" cy="1587424"/>
          </a:xfrm>
          <a:prstGeom prst="rect">
            <a:avLst/>
          </a:prstGeom>
        </p:spPr>
      </p:pic>
      <p:cxnSp>
        <p:nvCxnSpPr>
          <p:cNvPr id="11" name="Straight Arrow Connector 10">
            <a:extLst>
              <a:ext uri="{FF2B5EF4-FFF2-40B4-BE49-F238E27FC236}">
                <a16:creationId xmlns:a16="http://schemas.microsoft.com/office/drawing/2014/main" id="{5C84ABE6-CCCA-4832-B23B-2E6FBD610E6A}"/>
              </a:ext>
            </a:extLst>
          </p:cNvPr>
          <p:cNvCxnSpPr>
            <a:cxnSpLocks/>
          </p:cNvCxnSpPr>
          <p:nvPr/>
        </p:nvCxnSpPr>
        <p:spPr>
          <a:xfrm>
            <a:off x="1605621" y="4290533"/>
            <a:ext cx="6589564"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2337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Rectangle 23">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Title 16"/>
          <p:cNvSpPr>
            <a:spLocks noGrp="1"/>
          </p:cNvSpPr>
          <p:nvPr>
            <p:ph type="title"/>
          </p:nvPr>
        </p:nvSpPr>
        <p:spPr>
          <a:xfrm>
            <a:off x="6392598" y="640263"/>
            <a:ext cx="5221266" cy="1344975"/>
          </a:xfrm>
        </p:spPr>
        <p:txBody>
          <a:bodyPr vert="horz" lIns="91440" tIns="45720" rIns="91440" bIns="45720" rtlCol="0" anchor="ctr">
            <a:normAutofit/>
          </a:bodyPr>
          <a:lstStyle/>
          <a:p>
            <a:pPr defTabSz="914400">
              <a:lnSpc>
                <a:spcPct val="90000"/>
              </a:lnSpc>
            </a:pPr>
            <a:r>
              <a:rPr lang="en-US" sz="4000" kern="1200">
                <a:solidFill>
                  <a:schemeClr val="tx1"/>
                </a:solidFill>
                <a:latin typeface="+mj-lt"/>
                <a:ea typeface="+mj-ea"/>
                <a:cs typeface="+mj-cs"/>
              </a:rPr>
              <a:t>Scale Sets</a:t>
            </a:r>
          </a:p>
        </p:txBody>
      </p:sp>
      <p:pic>
        <p:nvPicPr>
          <p:cNvPr id="5" name="Picture 4" descr="Image shown as demand increases the scale set adds more VM instances. As the demand decreases VMs are removed from the availability set. ">
            <a:extLst>
              <a:ext uri="{FF2B5EF4-FFF2-40B4-BE49-F238E27FC236}">
                <a16:creationId xmlns:a16="http://schemas.microsoft.com/office/drawing/2014/main" id="{97ACEE34-B252-4175-A28F-A1DB72A12CFA}"/>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484632" y="2449012"/>
            <a:ext cx="5126736" cy="1804527"/>
          </a:xfrm>
          <a:prstGeom prst="rect">
            <a:avLst/>
          </a:prstGeom>
          <a:noFill/>
        </p:spPr>
      </p:pic>
      <p:sp>
        <p:nvSpPr>
          <p:cNvPr id="3" name="Text Placeholder 2">
            <a:extLst>
              <a:ext uri="{FF2B5EF4-FFF2-40B4-BE49-F238E27FC236}">
                <a16:creationId xmlns:a16="http://schemas.microsoft.com/office/drawing/2014/main" id="{D3551FB6-F8B9-462B-A478-205C74400ED7}"/>
              </a:ext>
            </a:extLst>
          </p:cNvPr>
          <p:cNvSpPr>
            <a:spLocks noGrp="1"/>
          </p:cNvSpPr>
          <p:nvPr>
            <p:ph type="body" sz="quarter" idx="10"/>
          </p:nvPr>
        </p:nvSpPr>
        <p:spPr>
          <a:xfrm>
            <a:off x="6391903" y="2121763"/>
            <a:ext cx="5235490" cy="3773010"/>
          </a:xfrm>
        </p:spPr>
        <p:txBody>
          <a:bodyPr vert="horz" lIns="91440" tIns="45720" rIns="91440" bIns="45720" rtlCol="0">
            <a:normAutofit/>
          </a:bodyPr>
          <a:lstStyle/>
          <a:p>
            <a:pPr defTabSz="914400">
              <a:lnSpc>
                <a:spcPct val="90000"/>
              </a:lnSpc>
              <a:buFont typeface="Arial" panose="020B0604020202020204" pitchFamily="34" charset="0"/>
              <a:buChar char="•"/>
            </a:pPr>
            <a:r>
              <a:rPr lang="en-US" sz="2000">
                <a:solidFill>
                  <a:schemeClr val="tx1"/>
                </a:solidFill>
                <a:latin typeface="+mn-lt"/>
                <a:cs typeface="+mn-cs"/>
              </a:rPr>
              <a:t>Scale sets deploy a set of </a:t>
            </a:r>
            <a:r>
              <a:rPr lang="en-US" sz="2000" b="1">
                <a:solidFill>
                  <a:schemeClr val="tx1"/>
                </a:solidFill>
                <a:latin typeface="+mn-lt"/>
                <a:cs typeface="+mn-cs"/>
              </a:rPr>
              <a:t>identical</a:t>
            </a:r>
            <a:r>
              <a:rPr lang="en-US" sz="2000">
                <a:solidFill>
                  <a:schemeClr val="tx1"/>
                </a:solidFill>
                <a:latin typeface="+mn-lt"/>
                <a:cs typeface="+mn-cs"/>
              </a:rPr>
              <a:t> VMs</a:t>
            </a:r>
          </a:p>
          <a:p>
            <a:pPr defTabSz="914400">
              <a:lnSpc>
                <a:spcPct val="90000"/>
              </a:lnSpc>
              <a:buFont typeface="Arial" panose="020B0604020202020204" pitchFamily="34" charset="0"/>
              <a:buChar char="•"/>
            </a:pPr>
            <a:r>
              <a:rPr lang="en-US" sz="2000">
                <a:solidFill>
                  <a:schemeClr val="tx1"/>
                </a:solidFill>
                <a:latin typeface="+mn-lt"/>
                <a:cs typeface="+mn-cs"/>
              </a:rPr>
              <a:t>No pre-provisioning of VMs is required</a:t>
            </a:r>
          </a:p>
          <a:p>
            <a:pPr defTabSz="914400">
              <a:lnSpc>
                <a:spcPct val="90000"/>
              </a:lnSpc>
              <a:buFont typeface="Arial" panose="020B0604020202020204" pitchFamily="34" charset="0"/>
              <a:buChar char="•"/>
            </a:pPr>
            <a:r>
              <a:rPr lang="en-US" sz="2000">
                <a:solidFill>
                  <a:schemeClr val="tx1"/>
                </a:solidFill>
                <a:latin typeface="+mn-lt"/>
                <a:cs typeface="+mn-cs"/>
              </a:rPr>
              <a:t>As demand goes up VMs are added</a:t>
            </a:r>
          </a:p>
          <a:p>
            <a:pPr defTabSz="914400">
              <a:lnSpc>
                <a:spcPct val="90000"/>
              </a:lnSpc>
              <a:buFont typeface="Arial" panose="020B0604020202020204" pitchFamily="34" charset="0"/>
              <a:buChar char="•"/>
            </a:pPr>
            <a:r>
              <a:rPr lang="en-US" sz="2000">
                <a:solidFill>
                  <a:schemeClr val="tx1"/>
                </a:solidFill>
                <a:latin typeface="+mn-lt"/>
                <a:cs typeface="+mn-cs"/>
              </a:rPr>
              <a:t>As demand goes down VM are removed</a:t>
            </a:r>
          </a:p>
          <a:p>
            <a:pPr defTabSz="914400">
              <a:lnSpc>
                <a:spcPct val="90000"/>
              </a:lnSpc>
              <a:buFont typeface="Arial" panose="020B0604020202020204" pitchFamily="34" charset="0"/>
              <a:buChar char="•"/>
            </a:pPr>
            <a:r>
              <a:rPr lang="en-US" sz="2000">
                <a:solidFill>
                  <a:schemeClr val="tx1"/>
                </a:solidFill>
                <a:latin typeface="+mn-lt"/>
                <a:cs typeface="+mn-cs"/>
              </a:rPr>
              <a:t>The process can be manual, automated, or a combination of both</a:t>
            </a:r>
          </a:p>
        </p:txBody>
      </p:sp>
    </p:spTree>
    <p:extLst>
      <p:ext uri="{BB962C8B-B14F-4D97-AF65-F5344CB8AC3E}">
        <p14:creationId xmlns:p14="http://schemas.microsoft.com/office/powerpoint/2010/main" val="2401577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E4C7-C278-41E2-ABE5-CE81E9AEF3AE}"/>
              </a:ext>
            </a:extLst>
          </p:cNvPr>
          <p:cNvSpPr>
            <a:spLocks noGrp="1"/>
          </p:cNvSpPr>
          <p:nvPr>
            <p:ph type="title"/>
          </p:nvPr>
        </p:nvSpPr>
        <p:spPr>
          <a:xfrm>
            <a:off x="6053668" y="803325"/>
            <a:ext cx="5314536" cy="1325563"/>
          </a:xfrm>
        </p:spPr>
        <p:txBody>
          <a:bodyPr vert="horz" lIns="91440" tIns="45720" rIns="91440" bIns="45720" rtlCol="0" anchor="ctr">
            <a:normAutofit/>
          </a:bodyPr>
          <a:lstStyle/>
          <a:p>
            <a:pPr defTabSz="914400">
              <a:lnSpc>
                <a:spcPct val="90000"/>
              </a:lnSpc>
            </a:pPr>
            <a:r>
              <a:rPr lang="en-US" sz="4400" kern="1200" dirty="0">
                <a:solidFill>
                  <a:schemeClr val="tx1"/>
                </a:solidFill>
                <a:latin typeface="+mj-lt"/>
                <a:ea typeface="+mj-ea"/>
                <a:cs typeface="+mj-cs"/>
              </a:rPr>
              <a:t>Implementing Scale Sets</a:t>
            </a:r>
          </a:p>
        </p:txBody>
      </p:sp>
      <p:sp>
        <p:nvSpPr>
          <p:cNvPr id="10" name="Freeform: Shape 9">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creensot of the Create virtual machine scale set page in the portal.">
            <a:extLst>
              <a:ext uri="{FF2B5EF4-FFF2-40B4-BE49-F238E27FC236}">
                <a16:creationId xmlns:a16="http://schemas.microsoft.com/office/drawing/2014/main" id="{80830159-8C23-47CB-B9AA-15F56D0E6B87}"/>
              </a:ext>
            </a:extLst>
          </p:cNvPr>
          <p:cNvPicPr>
            <a:picLocks noChangeAspect="1"/>
          </p:cNvPicPr>
          <p:nvPr/>
        </p:nvPicPr>
        <p:blipFill>
          <a:blip r:embed="rId2"/>
          <a:stretch>
            <a:fillRect/>
          </a:stretch>
        </p:blipFill>
        <p:spPr>
          <a:xfrm>
            <a:off x="321733" y="823136"/>
            <a:ext cx="3835488" cy="3275485"/>
          </a:xfrm>
          <a:prstGeom prst="rect">
            <a:avLst/>
          </a:prstGeom>
        </p:spPr>
      </p:pic>
      <p:sp>
        <p:nvSpPr>
          <p:cNvPr id="3" name="Text Placeholder 2">
            <a:extLst>
              <a:ext uri="{FF2B5EF4-FFF2-40B4-BE49-F238E27FC236}">
                <a16:creationId xmlns:a16="http://schemas.microsoft.com/office/drawing/2014/main" id="{5839F323-8DCB-435B-9084-226DA7FEDA83}"/>
              </a:ext>
            </a:extLst>
          </p:cNvPr>
          <p:cNvSpPr>
            <a:spLocks noGrp="1"/>
          </p:cNvSpPr>
          <p:nvPr>
            <p:ph type="body" sz="quarter" idx="10"/>
          </p:nvPr>
        </p:nvSpPr>
        <p:spPr>
          <a:xfrm>
            <a:off x="6053667" y="2279018"/>
            <a:ext cx="5314543" cy="3375920"/>
          </a:xfrm>
        </p:spPr>
        <p:txBody>
          <a:bodyPr vert="horz" lIns="91440" tIns="45720" rIns="91440" bIns="45720" rtlCol="0" anchor="t">
            <a:normAutofit/>
          </a:bodyPr>
          <a:lstStyle/>
          <a:p>
            <a:pPr defTabSz="914400">
              <a:lnSpc>
                <a:spcPct val="90000"/>
              </a:lnSpc>
              <a:buFont typeface="Arial" panose="020B0604020202020204" pitchFamily="34" charset="0"/>
              <a:buChar char="•"/>
            </a:pPr>
            <a:r>
              <a:rPr lang="en-US" sz="1800" b="1">
                <a:solidFill>
                  <a:schemeClr val="tx1"/>
                </a:solidFill>
                <a:latin typeface="+mn-lt"/>
                <a:cs typeface="+mn-cs"/>
              </a:rPr>
              <a:t>Instance count. </a:t>
            </a:r>
            <a:r>
              <a:rPr lang="en-US" sz="1800">
                <a:solidFill>
                  <a:schemeClr val="tx1"/>
                </a:solidFill>
                <a:latin typeface="+mn-lt"/>
                <a:cs typeface="+mn-cs"/>
              </a:rPr>
              <a:t>Number of VMs in the scale set (0 to 1000)</a:t>
            </a:r>
          </a:p>
          <a:p>
            <a:pPr defTabSz="914400">
              <a:lnSpc>
                <a:spcPct val="90000"/>
              </a:lnSpc>
              <a:buFont typeface="Arial" panose="020B0604020202020204" pitchFamily="34" charset="0"/>
              <a:buChar char="•"/>
            </a:pPr>
            <a:r>
              <a:rPr lang="en-US" sz="1800" b="1">
                <a:solidFill>
                  <a:schemeClr val="tx1"/>
                </a:solidFill>
                <a:latin typeface="+mn-lt"/>
                <a:cs typeface="+mn-cs"/>
              </a:rPr>
              <a:t>Instance size.</a:t>
            </a:r>
            <a:r>
              <a:rPr lang="en-US" sz="1800">
                <a:solidFill>
                  <a:schemeClr val="tx1"/>
                </a:solidFill>
                <a:latin typeface="+mn-lt"/>
                <a:cs typeface="+mn-cs"/>
              </a:rPr>
              <a:t> The size of each virtual machine in the scale set </a:t>
            </a:r>
          </a:p>
          <a:p>
            <a:pPr defTabSz="914400">
              <a:lnSpc>
                <a:spcPct val="90000"/>
              </a:lnSpc>
              <a:buFont typeface="Arial" panose="020B0604020202020204" pitchFamily="34" charset="0"/>
              <a:buChar char="•"/>
            </a:pPr>
            <a:r>
              <a:rPr lang="en-US" sz="1800" b="1">
                <a:solidFill>
                  <a:schemeClr val="tx1"/>
                </a:solidFill>
                <a:latin typeface="+mn-lt"/>
                <a:cs typeface="+mn-cs"/>
              </a:rPr>
              <a:t>Deploy as low priority.</a:t>
            </a:r>
            <a:r>
              <a:rPr lang="en-US" sz="1800">
                <a:solidFill>
                  <a:schemeClr val="tx1"/>
                </a:solidFill>
                <a:latin typeface="+mn-lt"/>
                <a:cs typeface="+mn-cs"/>
              </a:rPr>
              <a:t> Can save up to 80%</a:t>
            </a:r>
          </a:p>
          <a:p>
            <a:pPr defTabSz="914400">
              <a:lnSpc>
                <a:spcPct val="90000"/>
              </a:lnSpc>
              <a:buFont typeface="Arial" panose="020B0604020202020204" pitchFamily="34" charset="0"/>
              <a:buChar char="•"/>
            </a:pPr>
            <a:r>
              <a:rPr lang="en-US" sz="1800" b="1">
                <a:solidFill>
                  <a:schemeClr val="tx1"/>
                </a:solidFill>
                <a:latin typeface="+mn-lt"/>
                <a:cs typeface="+mn-cs"/>
              </a:rPr>
              <a:t>Use managed disks</a:t>
            </a:r>
          </a:p>
          <a:p>
            <a:pPr defTabSz="914400">
              <a:lnSpc>
                <a:spcPct val="90000"/>
              </a:lnSpc>
              <a:buFont typeface="Arial" panose="020B0604020202020204" pitchFamily="34" charset="0"/>
              <a:buChar char="•"/>
            </a:pPr>
            <a:r>
              <a:rPr lang="en-US" sz="1800" b="1">
                <a:solidFill>
                  <a:schemeClr val="tx1"/>
                </a:solidFill>
                <a:latin typeface="+mn-lt"/>
                <a:cs typeface="+mn-cs"/>
              </a:rPr>
              <a:t>Enable scaling beyond 100 instances</a:t>
            </a:r>
            <a:endParaRPr lang="en-US" sz="1800">
              <a:solidFill>
                <a:schemeClr val="tx1"/>
              </a:solidFill>
              <a:latin typeface="+mn-lt"/>
              <a:cs typeface="+mn-cs"/>
            </a:endParaRPr>
          </a:p>
        </p:txBody>
      </p:sp>
    </p:spTree>
    <p:extLst>
      <p:ext uri="{BB962C8B-B14F-4D97-AF65-F5344CB8AC3E}">
        <p14:creationId xmlns:p14="http://schemas.microsoft.com/office/powerpoint/2010/main" val="3639110345"/>
      </p:ext>
    </p:extLst>
  </p:cSld>
  <p:clrMapOvr>
    <a:overrideClrMapping bg1="dk1" tx1="lt1" bg2="dk2" tx2="lt2" accent1="accent1" accent2="accent2" accent3="accent3" accent4="accent4" accent5="accent5" accent6="accent6" hlink="hlink" folHlink="folHlink"/>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53600" y="1396289"/>
            <a:ext cx="5006336" cy="1325563"/>
          </a:xfrm>
        </p:spPr>
        <p:txBody>
          <a:bodyPr vert="horz" lIns="91440" tIns="45720" rIns="91440" bIns="45720" rtlCol="0" anchor="ctr">
            <a:normAutofit/>
          </a:bodyPr>
          <a:lstStyle/>
          <a:p>
            <a:pPr defTabSz="914400">
              <a:lnSpc>
                <a:spcPct val="90000"/>
              </a:lnSpc>
            </a:pPr>
            <a:r>
              <a:rPr lang="en-US" sz="4400" b="1" kern="1200">
                <a:solidFill>
                  <a:schemeClr val="tx1"/>
                </a:solidFill>
                <a:latin typeface="+mj-lt"/>
                <a:ea typeface="+mj-ea"/>
                <a:cs typeface="+mj-cs"/>
              </a:rPr>
              <a:t>Autoscale</a:t>
            </a:r>
          </a:p>
        </p:txBody>
      </p:sp>
      <p:sp>
        <p:nvSpPr>
          <p:cNvPr id="25" name="Freeform: Shape 21">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n example scale set graph is shown with three lines. ">
            <a:extLst>
              <a:ext uri="{FF2B5EF4-FFF2-40B4-BE49-F238E27FC236}">
                <a16:creationId xmlns:a16="http://schemas.microsoft.com/office/drawing/2014/main" id="{D3373B0E-4893-4A53-A24E-33B39E7B971A}"/>
              </a:ext>
              <a:ext uri="{C183D7F6-B498-43B3-948B-1728B52AA6E4}">
                <adec:decorative xmlns:adec="http://schemas.microsoft.com/office/drawing/2017/decorative" val="0"/>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364241" y="1952023"/>
            <a:ext cx="4105275" cy="1488162"/>
          </a:xfrm>
          <a:prstGeom prst="rect">
            <a:avLst/>
          </a:prstGeom>
          <a:noFill/>
        </p:spPr>
      </p:pic>
      <p:sp>
        <p:nvSpPr>
          <p:cNvPr id="6" name="Text Placeholder 5">
            <a:extLst>
              <a:ext uri="{FF2B5EF4-FFF2-40B4-BE49-F238E27FC236}">
                <a16:creationId xmlns:a16="http://schemas.microsoft.com/office/drawing/2014/main" id="{C908289F-745A-4D24-9A96-CB42CB8DC84C}"/>
              </a:ext>
            </a:extLst>
          </p:cNvPr>
          <p:cNvSpPr>
            <a:spLocks noGrp="1"/>
          </p:cNvSpPr>
          <p:nvPr>
            <p:ph type="body" sz="quarter" idx="10"/>
          </p:nvPr>
        </p:nvSpPr>
        <p:spPr>
          <a:xfrm>
            <a:off x="6658044" y="2871982"/>
            <a:ext cx="5006336" cy="3181684"/>
          </a:xfrm>
        </p:spPr>
        <p:txBody>
          <a:bodyPr vert="horz" lIns="91440" tIns="45720" rIns="91440" bIns="45720" rtlCol="0" anchor="t">
            <a:normAutofit/>
          </a:bodyPr>
          <a:lstStyle/>
          <a:p>
            <a:pPr defTabSz="914400">
              <a:lnSpc>
                <a:spcPct val="90000"/>
              </a:lnSpc>
              <a:buFont typeface="Arial" panose="020B0604020202020204" pitchFamily="34" charset="0"/>
              <a:buChar char="•"/>
            </a:pPr>
            <a:r>
              <a:rPr lang="en-US" sz="1800">
                <a:solidFill>
                  <a:schemeClr val="tx1"/>
                </a:solidFill>
                <a:latin typeface="+mn-lt"/>
                <a:cs typeface="+mn-cs"/>
              </a:rPr>
              <a:t>Define rules to automatically adjust capacity</a:t>
            </a:r>
          </a:p>
          <a:p>
            <a:pPr defTabSz="914400">
              <a:lnSpc>
                <a:spcPct val="90000"/>
              </a:lnSpc>
              <a:buFont typeface="Arial" panose="020B0604020202020204" pitchFamily="34" charset="0"/>
              <a:buChar char="•"/>
            </a:pPr>
            <a:r>
              <a:rPr lang="en-US" sz="1800">
                <a:solidFill>
                  <a:schemeClr val="tx1"/>
                </a:solidFill>
                <a:latin typeface="+mn-lt"/>
                <a:cs typeface="+mn-cs"/>
              </a:rPr>
              <a:t>Scale out (increase) the number of VMs in the set</a:t>
            </a:r>
          </a:p>
          <a:p>
            <a:pPr defTabSz="914400">
              <a:lnSpc>
                <a:spcPct val="90000"/>
              </a:lnSpc>
              <a:buFont typeface="Arial" panose="020B0604020202020204" pitchFamily="34" charset="0"/>
              <a:buChar char="•"/>
            </a:pPr>
            <a:r>
              <a:rPr lang="en-US" sz="1800">
                <a:solidFill>
                  <a:schemeClr val="tx1"/>
                </a:solidFill>
                <a:latin typeface="+mn-lt"/>
                <a:cs typeface="+mn-cs"/>
              </a:rPr>
              <a:t>Scale in (reduce) the number of VMs in the set</a:t>
            </a:r>
          </a:p>
          <a:p>
            <a:pPr defTabSz="914400">
              <a:lnSpc>
                <a:spcPct val="90000"/>
              </a:lnSpc>
              <a:buFont typeface="Arial" panose="020B0604020202020204" pitchFamily="34" charset="0"/>
              <a:buChar char="•"/>
            </a:pPr>
            <a:r>
              <a:rPr lang="en-US" sz="1800">
                <a:solidFill>
                  <a:schemeClr val="tx1"/>
                </a:solidFill>
                <a:latin typeface="+mn-lt"/>
                <a:cs typeface="+mn-cs"/>
              </a:rPr>
              <a:t>Schedule events to increase or decrease at a fixed time</a:t>
            </a:r>
          </a:p>
          <a:p>
            <a:pPr defTabSz="914400">
              <a:lnSpc>
                <a:spcPct val="90000"/>
              </a:lnSpc>
              <a:buFont typeface="Arial" panose="020B0604020202020204" pitchFamily="34" charset="0"/>
              <a:buChar char="•"/>
            </a:pPr>
            <a:r>
              <a:rPr lang="en-US" sz="1800">
                <a:solidFill>
                  <a:schemeClr val="tx1"/>
                </a:solidFill>
                <a:latin typeface="+mn-lt"/>
                <a:cs typeface="+mn-cs"/>
              </a:rPr>
              <a:t>Reduces monitoring and optimizes performance</a:t>
            </a:r>
          </a:p>
        </p:txBody>
      </p:sp>
    </p:spTree>
    <p:extLst>
      <p:ext uri="{BB962C8B-B14F-4D97-AF65-F5344CB8AC3E}">
        <p14:creationId xmlns:p14="http://schemas.microsoft.com/office/powerpoint/2010/main" val="962869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F7D09-0F6B-492C-9A52-C68D06E769F6}"/>
              </a:ext>
            </a:extLst>
          </p:cNvPr>
          <p:cNvSpPr>
            <a:spLocks noGrp="1"/>
          </p:cNvSpPr>
          <p:nvPr>
            <p:ph type="title"/>
          </p:nvPr>
        </p:nvSpPr>
        <p:spPr>
          <a:xfrm>
            <a:off x="819767" y="214091"/>
            <a:ext cx="10515600" cy="1325563"/>
          </a:xfrm>
        </p:spPr>
        <p:txBody>
          <a:bodyPr/>
          <a:lstStyle/>
          <a:p>
            <a:r>
              <a:rPr lang="en-US" dirty="0">
                <a:solidFill>
                  <a:schemeClr val="bg1"/>
                </a:solidFill>
              </a:rPr>
              <a:t>Azure Reserved Instances</a:t>
            </a:r>
          </a:p>
        </p:txBody>
      </p:sp>
      <p:sp>
        <p:nvSpPr>
          <p:cNvPr id="3" name="Text Placeholder 3">
            <a:extLst>
              <a:ext uri="{FF2B5EF4-FFF2-40B4-BE49-F238E27FC236}">
                <a16:creationId xmlns:a16="http://schemas.microsoft.com/office/drawing/2014/main" id="{CA753023-D456-4495-8F6E-BDA2ED806BC9}"/>
              </a:ext>
            </a:extLst>
          </p:cNvPr>
          <p:cNvSpPr txBox="1">
            <a:spLocks/>
          </p:cNvSpPr>
          <p:nvPr/>
        </p:nvSpPr>
        <p:spPr>
          <a:xfrm>
            <a:off x="310218" y="1622552"/>
            <a:ext cx="11888787" cy="1215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à"/>
            </a:pPr>
            <a:r>
              <a:rPr lang="en-US" dirty="0">
                <a:solidFill>
                  <a:schemeClr val="bg1"/>
                </a:solidFill>
              </a:rPr>
              <a:t> Reserve virtual machines in advance </a:t>
            </a:r>
          </a:p>
          <a:p>
            <a:pPr>
              <a:buFont typeface="Wingdings" panose="05000000000000000000" pitchFamily="2" charset="2"/>
              <a:buChar char="à"/>
            </a:pPr>
            <a:r>
              <a:rPr lang="en-US" dirty="0">
                <a:solidFill>
                  <a:schemeClr val="bg1"/>
                </a:solidFill>
                <a:sym typeface="Wingdings" panose="05000000000000000000" pitchFamily="2" charset="2"/>
              </a:rPr>
              <a:t> </a:t>
            </a:r>
            <a:r>
              <a:rPr lang="en-US" dirty="0">
                <a:solidFill>
                  <a:schemeClr val="bg1"/>
                </a:solidFill>
              </a:rPr>
              <a:t>Select 1- or 3-year terms with significant benefits</a:t>
            </a:r>
          </a:p>
        </p:txBody>
      </p:sp>
      <p:grpSp>
        <p:nvGrpSpPr>
          <p:cNvPr id="4" name="Group 3">
            <a:extLst>
              <a:ext uri="{FF2B5EF4-FFF2-40B4-BE49-F238E27FC236}">
                <a16:creationId xmlns:a16="http://schemas.microsoft.com/office/drawing/2014/main" id="{D1EF5F1E-ED2E-4BD2-A7C5-92AF386FDA15}"/>
              </a:ext>
            </a:extLst>
          </p:cNvPr>
          <p:cNvGrpSpPr/>
          <p:nvPr/>
        </p:nvGrpSpPr>
        <p:grpSpPr>
          <a:xfrm>
            <a:off x="659950" y="2838455"/>
            <a:ext cx="3157112" cy="3419362"/>
            <a:chOff x="884237" y="3497262"/>
            <a:chExt cx="3157112" cy="3419362"/>
          </a:xfrm>
        </p:grpSpPr>
        <p:sp>
          <p:nvSpPr>
            <p:cNvPr id="5" name="TextBox 4">
              <a:extLst>
                <a:ext uri="{FF2B5EF4-FFF2-40B4-BE49-F238E27FC236}">
                  <a16:creationId xmlns:a16="http://schemas.microsoft.com/office/drawing/2014/main" id="{BBE6CF89-D88F-4ADE-BCB7-618995BD222B}"/>
                </a:ext>
              </a:extLst>
            </p:cNvPr>
            <p:cNvSpPr txBox="1"/>
            <p:nvPr/>
          </p:nvSpPr>
          <p:spPr>
            <a:xfrm>
              <a:off x="884237" y="5707062"/>
              <a:ext cx="3157112" cy="1209562"/>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Segoe UI Semilight"/>
                  <a:ea typeface="+mn-ea"/>
                  <a:cs typeface="+mn-cs"/>
                </a:rPr>
                <a:t>Significant cost savings </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up to 82%* over pay-as-you-go models</a:t>
              </a:r>
            </a:p>
          </p:txBody>
        </p:sp>
        <p:grpSp>
          <p:nvGrpSpPr>
            <p:cNvPr id="6" name="Group 5">
              <a:extLst>
                <a:ext uri="{FF2B5EF4-FFF2-40B4-BE49-F238E27FC236}">
                  <a16:creationId xmlns:a16="http://schemas.microsoft.com/office/drawing/2014/main" id="{92C5E265-7369-4F1E-809A-50A162040634}"/>
                </a:ext>
              </a:extLst>
            </p:cNvPr>
            <p:cNvGrpSpPr/>
            <p:nvPr/>
          </p:nvGrpSpPr>
          <p:grpSpPr>
            <a:xfrm>
              <a:off x="1548393" y="3497262"/>
              <a:ext cx="1828800" cy="1828800"/>
              <a:chOff x="1548393" y="3497262"/>
              <a:chExt cx="1828800" cy="1828800"/>
            </a:xfrm>
          </p:grpSpPr>
          <p:sp>
            <p:nvSpPr>
              <p:cNvPr id="7" name="Oval 6">
                <a:extLst>
                  <a:ext uri="{FF2B5EF4-FFF2-40B4-BE49-F238E27FC236}">
                    <a16:creationId xmlns:a16="http://schemas.microsoft.com/office/drawing/2014/main" id="{555EB8FF-7574-4EFB-A23D-7A41137F5FBF}"/>
                  </a:ext>
                </a:extLst>
              </p:cNvPr>
              <p:cNvSpPr/>
              <p:nvPr/>
            </p:nvSpPr>
            <p:spPr bwMode="auto">
              <a:xfrm>
                <a:off x="1548393" y="3497262"/>
                <a:ext cx="1828800" cy="1828800"/>
              </a:xfrm>
              <a:prstGeom prst="ellipse">
                <a:avLst/>
              </a:prstGeom>
              <a:solidFill>
                <a:schemeClr val="accent4"/>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218ACFFE-8A89-47F6-B5F6-C98FE77C4C48}"/>
                  </a:ext>
                </a:extLst>
              </p:cNvPr>
              <p:cNvGrpSpPr/>
              <p:nvPr/>
            </p:nvGrpSpPr>
            <p:grpSpPr>
              <a:xfrm>
                <a:off x="1895426" y="4062299"/>
                <a:ext cx="1134734" cy="698727"/>
                <a:chOff x="2960687" y="4940300"/>
                <a:chExt cx="1611314" cy="992187"/>
              </a:xfrm>
              <a:solidFill>
                <a:schemeClr val="tx1"/>
              </a:solidFill>
            </p:grpSpPr>
            <p:sp>
              <p:nvSpPr>
                <p:cNvPr id="9" name="Freeform 46">
                  <a:extLst>
                    <a:ext uri="{FF2B5EF4-FFF2-40B4-BE49-F238E27FC236}">
                      <a16:creationId xmlns:a16="http://schemas.microsoft.com/office/drawing/2014/main" id="{FF35EC9A-1689-4AE3-BA99-EF5AFFDA2E36}"/>
                    </a:ext>
                  </a:extLst>
                </p:cNvPr>
                <p:cNvSpPr>
                  <a:spLocks noEditPoints="1"/>
                </p:cNvSpPr>
                <p:nvPr/>
              </p:nvSpPr>
              <p:spPr bwMode="auto">
                <a:xfrm>
                  <a:off x="2960687" y="4940300"/>
                  <a:ext cx="1458913" cy="835025"/>
                </a:xfrm>
                <a:custGeom>
                  <a:avLst/>
                  <a:gdLst>
                    <a:gd name="T0" fmla="*/ 919 w 919"/>
                    <a:gd name="T1" fmla="*/ 526 h 526"/>
                    <a:gd name="T2" fmla="*/ 0 w 919"/>
                    <a:gd name="T3" fmla="*/ 526 h 526"/>
                    <a:gd name="T4" fmla="*/ 0 w 919"/>
                    <a:gd name="T5" fmla="*/ 0 h 526"/>
                    <a:gd name="T6" fmla="*/ 919 w 919"/>
                    <a:gd name="T7" fmla="*/ 0 h 526"/>
                    <a:gd name="T8" fmla="*/ 919 w 919"/>
                    <a:gd name="T9" fmla="*/ 526 h 526"/>
                    <a:gd name="T10" fmla="*/ 54 w 919"/>
                    <a:gd name="T11" fmla="*/ 472 h 526"/>
                    <a:gd name="T12" fmla="*/ 865 w 919"/>
                    <a:gd name="T13" fmla="*/ 472 h 526"/>
                    <a:gd name="T14" fmla="*/ 865 w 919"/>
                    <a:gd name="T15" fmla="*/ 54 h 526"/>
                    <a:gd name="T16" fmla="*/ 54 w 919"/>
                    <a:gd name="T17" fmla="*/ 54 h 526"/>
                    <a:gd name="T18" fmla="*/ 54 w 919"/>
                    <a:gd name="T19" fmla="*/ 472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9" h="526">
                      <a:moveTo>
                        <a:pt x="919" y="526"/>
                      </a:moveTo>
                      <a:lnTo>
                        <a:pt x="0" y="526"/>
                      </a:lnTo>
                      <a:lnTo>
                        <a:pt x="0" y="0"/>
                      </a:lnTo>
                      <a:lnTo>
                        <a:pt x="919" y="0"/>
                      </a:lnTo>
                      <a:lnTo>
                        <a:pt x="919" y="526"/>
                      </a:lnTo>
                      <a:close/>
                      <a:moveTo>
                        <a:pt x="54" y="472"/>
                      </a:moveTo>
                      <a:lnTo>
                        <a:pt x="865" y="472"/>
                      </a:lnTo>
                      <a:lnTo>
                        <a:pt x="865" y="54"/>
                      </a:lnTo>
                      <a:lnTo>
                        <a:pt x="54" y="54"/>
                      </a:lnTo>
                      <a:lnTo>
                        <a:pt x="54" y="47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Freeform 47">
                  <a:extLst>
                    <a:ext uri="{FF2B5EF4-FFF2-40B4-BE49-F238E27FC236}">
                      <a16:creationId xmlns:a16="http://schemas.microsoft.com/office/drawing/2014/main" id="{40FEC47F-E841-40F6-AA8D-13136E00E5A8}"/>
                    </a:ext>
                  </a:extLst>
                </p:cNvPr>
                <p:cNvSpPr>
                  <a:spLocks/>
                </p:cNvSpPr>
                <p:nvPr/>
              </p:nvSpPr>
              <p:spPr bwMode="auto">
                <a:xfrm>
                  <a:off x="3157538" y="5137150"/>
                  <a:ext cx="1414463" cy="795337"/>
                </a:xfrm>
                <a:custGeom>
                  <a:avLst/>
                  <a:gdLst>
                    <a:gd name="T0" fmla="*/ 891 w 891"/>
                    <a:gd name="T1" fmla="*/ 501 h 501"/>
                    <a:gd name="T2" fmla="*/ 0 w 891"/>
                    <a:gd name="T3" fmla="*/ 501 h 501"/>
                    <a:gd name="T4" fmla="*/ 0 w 891"/>
                    <a:gd name="T5" fmla="*/ 447 h 501"/>
                    <a:gd name="T6" fmla="*/ 838 w 891"/>
                    <a:gd name="T7" fmla="*/ 447 h 501"/>
                    <a:gd name="T8" fmla="*/ 838 w 891"/>
                    <a:gd name="T9" fmla="*/ 0 h 501"/>
                    <a:gd name="T10" fmla="*/ 891 w 891"/>
                    <a:gd name="T11" fmla="*/ 0 h 501"/>
                    <a:gd name="T12" fmla="*/ 891 w 891"/>
                    <a:gd name="T13" fmla="*/ 501 h 501"/>
                  </a:gdLst>
                  <a:ahLst/>
                  <a:cxnLst>
                    <a:cxn ang="0">
                      <a:pos x="T0" y="T1"/>
                    </a:cxn>
                    <a:cxn ang="0">
                      <a:pos x="T2" y="T3"/>
                    </a:cxn>
                    <a:cxn ang="0">
                      <a:pos x="T4" y="T5"/>
                    </a:cxn>
                    <a:cxn ang="0">
                      <a:pos x="T6" y="T7"/>
                    </a:cxn>
                    <a:cxn ang="0">
                      <a:pos x="T8" y="T9"/>
                    </a:cxn>
                    <a:cxn ang="0">
                      <a:pos x="T10" y="T11"/>
                    </a:cxn>
                    <a:cxn ang="0">
                      <a:pos x="T12" y="T13"/>
                    </a:cxn>
                  </a:cxnLst>
                  <a:rect l="0" t="0" r="r" b="b"/>
                  <a:pathLst>
                    <a:path w="891" h="501">
                      <a:moveTo>
                        <a:pt x="891" y="501"/>
                      </a:moveTo>
                      <a:lnTo>
                        <a:pt x="0" y="501"/>
                      </a:lnTo>
                      <a:lnTo>
                        <a:pt x="0" y="447"/>
                      </a:lnTo>
                      <a:lnTo>
                        <a:pt x="838" y="447"/>
                      </a:lnTo>
                      <a:lnTo>
                        <a:pt x="838" y="0"/>
                      </a:lnTo>
                      <a:lnTo>
                        <a:pt x="891" y="0"/>
                      </a:lnTo>
                      <a:lnTo>
                        <a:pt x="891" y="50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Freeform 48">
                  <a:extLst>
                    <a:ext uri="{FF2B5EF4-FFF2-40B4-BE49-F238E27FC236}">
                      <a16:creationId xmlns:a16="http://schemas.microsoft.com/office/drawing/2014/main" id="{97663327-F4FC-48C3-97B2-9939465A8421}"/>
                    </a:ext>
                  </a:extLst>
                </p:cNvPr>
                <p:cNvSpPr>
                  <a:spLocks noEditPoints="1"/>
                </p:cNvSpPr>
                <p:nvPr/>
              </p:nvSpPr>
              <p:spPr bwMode="auto">
                <a:xfrm>
                  <a:off x="3519488" y="5114925"/>
                  <a:ext cx="341313" cy="484187"/>
                </a:xfrm>
                <a:custGeom>
                  <a:avLst/>
                  <a:gdLst>
                    <a:gd name="T0" fmla="*/ 19 w 80"/>
                    <a:gd name="T1" fmla="*/ 39 h 113"/>
                    <a:gd name="T2" fmla="*/ 28 w 80"/>
                    <a:gd name="T3" fmla="*/ 46 h 113"/>
                    <a:gd name="T4" fmla="*/ 31 w 80"/>
                    <a:gd name="T5" fmla="*/ 46 h 113"/>
                    <a:gd name="T6" fmla="*/ 31 w 80"/>
                    <a:gd name="T7" fmla="*/ 29 h 113"/>
                    <a:gd name="T8" fmla="*/ 28 w 80"/>
                    <a:gd name="T9" fmla="*/ 29 h 113"/>
                    <a:gd name="T10" fmla="*/ 19 w 80"/>
                    <a:gd name="T11" fmla="*/ 39 h 113"/>
                    <a:gd name="T12" fmla="*/ 49 w 80"/>
                    <a:gd name="T13" fmla="*/ 82 h 113"/>
                    <a:gd name="T14" fmla="*/ 54 w 80"/>
                    <a:gd name="T15" fmla="*/ 82 h 113"/>
                    <a:gd name="T16" fmla="*/ 61 w 80"/>
                    <a:gd name="T17" fmla="*/ 75 h 113"/>
                    <a:gd name="T18" fmla="*/ 54 w 80"/>
                    <a:gd name="T19" fmla="*/ 65 h 113"/>
                    <a:gd name="T20" fmla="*/ 49 w 80"/>
                    <a:gd name="T21" fmla="*/ 65 h 113"/>
                    <a:gd name="T22" fmla="*/ 49 w 80"/>
                    <a:gd name="T23" fmla="*/ 82 h 113"/>
                    <a:gd name="T24" fmla="*/ 0 w 80"/>
                    <a:gd name="T25" fmla="*/ 39 h 113"/>
                    <a:gd name="T26" fmla="*/ 28 w 80"/>
                    <a:gd name="T27" fmla="*/ 10 h 113"/>
                    <a:gd name="T28" fmla="*/ 31 w 80"/>
                    <a:gd name="T29" fmla="*/ 10 h 113"/>
                    <a:gd name="T30" fmla="*/ 31 w 80"/>
                    <a:gd name="T31" fmla="*/ 0 h 113"/>
                    <a:gd name="T32" fmla="*/ 49 w 80"/>
                    <a:gd name="T33" fmla="*/ 0 h 113"/>
                    <a:gd name="T34" fmla="*/ 49 w 80"/>
                    <a:gd name="T35" fmla="*/ 10 h 113"/>
                    <a:gd name="T36" fmla="*/ 71 w 80"/>
                    <a:gd name="T37" fmla="*/ 10 h 113"/>
                    <a:gd name="T38" fmla="*/ 71 w 80"/>
                    <a:gd name="T39" fmla="*/ 29 h 113"/>
                    <a:gd name="T40" fmla="*/ 49 w 80"/>
                    <a:gd name="T41" fmla="*/ 29 h 113"/>
                    <a:gd name="T42" fmla="*/ 49 w 80"/>
                    <a:gd name="T43" fmla="*/ 46 h 113"/>
                    <a:gd name="T44" fmla="*/ 54 w 80"/>
                    <a:gd name="T45" fmla="*/ 46 h 113"/>
                    <a:gd name="T46" fmla="*/ 80 w 80"/>
                    <a:gd name="T47" fmla="*/ 75 h 113"/>
                    <a:gd name="T48" fmla="*/ 54 w 80"/>
                    <a:gd name="T49" fmla="*/ 101 h 113"/>
                    <a:gd name="T50" fmla="*/ 49 w 80"/>
                    <a:gd name="T51" fmla="*/ 101 h 113"/>
                    <a:gd name="T52" fmla="*/ 49 w 80"/>
                    <a:gd name="T53" fmla="*/ 113 h 113"/>
                    <a:gd name="T54" fmla="*/ 31 w 80"/>
                    <a:gd name="T55" fmla="*/ 113 h 113"/>
                    <a:gd name="T56" fmla="*/ 31 w 80"/>
                    <a:gd name="T57" fmla="*/ 101 h 113"/>
                    <a:gd name="T58" fmla="*/ 9 w 80"/>
                    <a:gd name="T59" fmla="*/ 101 h 113"/>
                    <a:gd name="T60" fmla="*/ 9 w 80"/>
                    <a:gd name="T61" fmla="*/ 82 h 113"/>
                    <a:gd name="T62" fmla="*/ 31 w 80"/>
                    <a:gd name="T63" fmla="*/ 82 h 113"/>
                    <a:gd name="T64" fmla="*/ 31 w 80"/>
                    <a:gd name="T65" fmla="*/ 65 h 113"/>
                    <a:gd name="T66" fmla="*/ 28 w 80"/>
                    <a:gd name="T67" fmla="*/ 65 h 113"/>
                    <a:gd name="T68" fmla="*/ 0 w 80"/>
                    <a:gd name="T69" fmla="*/ 3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113">
                      <a:moveTo>
                        <a:pt x="19" y="39"/>
                      </a:moveTo>
                      <a:cubicBezTo>
                        <a:pt x="19" y="43"/>
                        <a:pt x="23" y="46"/>
                        <a:pt x="28" y="46"/>
                      </a:cubicBezTo>
                      <a:cubicBezTo>
                        <a:pt x="31" y="46"/>
                        <a:pt x="31" y="46"/>
                        <a:pt x="31" y="46"/>
                      </a:cubicBezTo>
                      <a:cubicBezTo>
                        <a:pt x="31" y="29"/>
                        <a:pt x="31" y="29"/>
                        <a:pt x="31" y="29"/>
                      </a:cubicBezTo>
                      <a:cubicBezTo>
                        <a:pt x="28" y="29"/>
                        <a:pt x="28" y="29"/>
                        <a:pt x="28" y="29"/>
                      </a:cubicBezTo>
                      <a:cubicBezTo>
                        <a:pt x="23" y="29"/>
                        <a:pt x="19" y="34"/>
                        <a:pt x="19" y="39"/>
                      </a:cubicBezTo>
                      <a:close/>
                      <a:moveTo>
                        <a:pt x="49" y="82"/>
                      </a:moveTo>
                      <a:cubicBezTo>
                        <a:pt x="54" y="82"/>
                        <a:pt x="54" y="82"/>
                        <a:pt x="54" y="82"/>
                      </a:cubicBezTo>
                      <a:cubicBezTo>
                        <a:pt x="57" y="82"/>
                        <a:pt x="61" y="80"/>
                        <a:pt x="61" y="75"/>
                      </a:cubicBezTo>
                      <a:cubicBezTo>
                        <a:pt x="61" y="70"/>
                        <a:pt x="57" y="65"/>
                        <a:pt x="54" y="65"/>
                      </a:cubicBezTo>
                      <a:cubicBezTo>
                        <a:pt x="49" y="65"/>
                        <a:pt x="49" y="65"/>
                        <a:pt x="49" y="65"/>
                      </a:cubicBezTo>
                      <a:lnTo>
                        <a:pt x="49" y="82"/>
                      </a:lnTo>
                      <a:close/>
                      <a:moveTo>
                        <a:pt x="0" y="39"/>
                      </a:moveTo>
                      <a:cubicBezTo>
                        <a:pt x="0" y="24"/>
                        <a:pt x="12" y="10"/>
                        <a:pt x="28" y="10"/>
                      </a:cubicBezTo>
                      <a:cubicBezTo>
                        <a:pt x="31" y="10"/>
                        <a:pt x="31" y="10"/>
                        <a:pt x="31" y="10"/>
                      </a:cubicBezTo>
                      <a:cubicBezTo>
                        <a:pt x="31" y="0"/>
                        <a:pt x="31" y="0"/>
                        <a:pt x="31" y="0"/>
                      </a:cubicBezTo>
                      <a:cubicBezTo>
                        <a:pt x="49" y="0"/>
                        <a:pt x="49" y="0"/>
                        <a:pt x="49" y="0"/>
                      </a:cubicBezTo>
                      <a:cubicBezTo>
                        <a:pt x="49" y="10"/>
                        <a:pt x="49" y="10"/>
                        <a:pt x="49" y="10"/>
                      </a:cubicBezTo>
                      <a:cubicBezTo>
                        <a:pt x="71" y="10"/>
                        <a:pt x="71" y="10"/>
                        <a:pt x="71" y="10"/>
                      </a:cubicBezTo>
                      <a:cubicBezTo>
                        <a:pt x="71" y="29"/>
                        <a:pt x="71" y="29"/>
                        <a:pt x="71" y="29"/>
                      </a:cubicBezTo>
                      <a:cubicBezTo>
                        <a:pt x="49" y="29"/>
                        <a:pt x="49" y="29"/>
                        <a:pt x="49" y="29"/>
                      </a:cubicBezTo>
                      <a:cubicBezTo>
                        <a:pt x="49" y="46"/>
                        <a:pt x="49" y="46"/>
                        <a:pt x="49" y="46"/>
                      </a:cubicBezTo>
                      <a:cubicBezTo>
                        <a:pt x="54" y="46"/>
                        <a:pt x="54" y="46"/>
                        <a:pt x="54" y="46"/>
                      </a:cubicBezTo>
                      <a:cubicBezTo>
                        <a:pt x="68" y="46"/>
                        <a:pt x="80" y="58"/>
                        <a:pt x="80" y="75"/>
                      </a:cubicBezTo>
                      <a:cubicBezTo>
                        <a:pt x="80" y="89"/>
                        <a:pt x="68" y="101"/>
                        <a:pt x="54" y="101"/>
                      </a:cubicBezTo>
                      <a:cubicBezTo>
                        <a:pt x="49" y="101"/>
                        <a:pt x="49" y="101"/>
                        <a:pt x="49" y="101"/>
                      </a:cubicBezTo>
                      <a:cubicBezTo>
                        <a:pt x="49" y="113"/>
                        <a:pt x="49" y="113"/>
                        <a:pt x="49" y="113"/>
                      </a:cubicBezTo>
                      <a:cubicBezTo>
                        <a:pt x="31" y="113"/>
                        <a:pt x="31" y="113"/>
                        <a:pt x="31" y="113"/>
                      </a:cubicBezTo>
                      <a:cubicBezTo>
                        <a:pt x="31" y="101"/>
                        <a:pt x="31" y="101"/>
                        <a:pt x="31" y="101"/>
                      </a:cubicBezTo>
                      <a:cubicBezTo>
                        <a:pt x="9" y="101"/>
                        <a:pt x="9" y="101"/>
                        <a:pt x="9" y="101"/>
                      </a:cubicBezTo>
                      <a:cubicBezTo>
                        <a:pt x="9" y="82"/>
                        <a:pt x="9" y="82"/>
                        <a:pt x="9" y="82"/>
                      </a:cubicBezTo>
                      <a:cubicBezTo>
                        <a:pt x="31" y="82"/>
                        <a:pt x="31" y="82"/>
                        <a:pt x="31" y="82"/>
                      </a:cubicBezTo>
                      <a:cubicBezTo>
                        <a:pt x="31" y="65"/>
                        <a:pt x="31" y="65"/>
                        <a:pt x="31" y="65"/>
                      </a:cubicBezTo>
                      <a:cubicBezTo>
                        <a:pt x="28" y="65"/>
                        <a:pt x="28" y="65"/>
                        <a:pt x="28" y="65"/>
                      </a:cubicBezTo>
                      <a:cubicBezTo>
                        <a:pt x="12" y="65"/>
                        <a:pt x="0" y="53"/>
                        <a:pt x="0"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Rectangle 49">
                  <a:extLst>
                    <a:ext uri="{FF2B5EF4-FFF2-40B4-BE49-F238E27FC236}">
                      <a16:creationId xmlns:a16="http://schemas.microsoft.com/office/drawing/2014/main" id="{7AA22FAE-51E9-4AD4-BB06-D54111224263}"/>
                    </a:ext>
                  </a:extLst>
                </p:cNvPr>
                <p:cNvSpPr>
                  <a:spLocks noChangeArrowheads="1"/>
                </p:cNvSpPr>
                <p:nvPr/>
              </p:nvSpPr>
              <p:spPr bwMode="auto">
                <a:xfrm>
                  <a:off x="3127375" y="5102225"/>
                  <a:ext cx="85725" cy="128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Rectangle 50">
                  <a:extLst>
                    <a:ext uri="{FF2B5EF4-FFF2-40B4-BE49-F238E27FC236}">
                      <a16:creationId xmlns:a16="http://schemas.microsoft.com/office/drawing/2014/main" id="{EE5939FF-6A3D-42F4-8DB5-DF45692B82A7}"/>
                    </a:ext>
                  </a:extLst>
                </p:cNvPr>
                <p:cNvSpPr>
                  <a:spLocks noChangeArrowheads="1"/>
                </p:cNvSpPr>
                <p:nvPr/>
              </p:nvSpPr>
              <p:spPr bwMode="auto">
                <a:xfrm>
                  <a:off x="4171950" y="5102225"/>
                  <a:ext cx="85725" cy="128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Rectangle 51">
                  <a:extLst>
                    <a:ext uri="{FF2B5EF4-FFF2-40B4-BE49-F238E27FC236}">
                      <a16:creationId xmlns:a16="http://schemas.microsoft.com/office/drawing/2014/main" id="{DE23D0FD-4220-47C0-9AF5-29BCBB2C56CE}"/>
                    </a:ext>
                  </a:extLst>
                </p:cNvPr>
                <p:cNvSpPr>
                  <a:spLocks noChangeArrowheads="1"/>
                </p:cNvSpPr>
                <p:nvPr/>
              </p:nvSpPr>
              <p:spPr bwMode="auto">
                <a:xfrm>
                  <a:off x="3127375" y="5487988"/>
                  <a:ext cx="85725" cy="128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Rectangle 52">
                  <a:extLst>
                    <a:ext uri="{FF2B5EF4-FFF2-40B4-BE49-F238E27FC236}">
                      <a16:creationId xmlns:a16="http://schemas.microsoft.com/office/drawing/2014/main" id="{BE9C7639-69D2-457C-86E6-CAF9B8194AAD}"/>
                    </a:ext>
                  </a:extLst>
                </p:cNvPr>
                <p:cNvSpPr>
                  <a:spLocks noChangeArrowheads="1"/>
                </p:cNvSpPr>
                <p:nvPr/>
              </p:nvSpPr>
              <p:spPr bwMode="auto">
                <a:xfrm>
                  <a:off x="4171950" y="5487988"/>
                  <a:ext cx="85725" cy="128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grpSp>
        <p:nvGrpSpPr>
          <p:cNvPr id="16" name="Group 15">
            <a:extLst>
              <a:ext uri="{FF2B5EF4-FFF2-40B4-BE49-F238E27FC236}">
                <a16:creationId xmlns:a16="http://schemas.microsoft.com/office/drawing/2014/main" id="{3A50027B-4937-4620-A916-80D145AEC5D5}"/>
              </a:ext>
            </a:extLst>
          </p:cNvPr>
          <p:cNvGrpSpPr/>
          <p:nvPr/>
        </p:nvGrpSpPr>
        <p:grpSpPr>
          <a:xfrm>
            <a:off x="8279950" y="2838455"/>
            <a:ext cx="3276600" cy="3419362"/>
            <a:chOff x="4490653" y="3497262"/>
            <a:chExt cx="3276600" cy="3419362"/>
          </a:xfrm>
        </p:grpSpPr>
        <p:sp>
          <p:nvSpPr>
            <p:cNvPr id="17" name="TextBox 16">
              <a:extLst>
                <a:ext uri="{FF2B5EF4-FFF2-40B4-BE49-F238E27FC236}">
                  <a16:creationId xmlns:a16="http://schemas.microsoft.com/office/drawing/2014/main" id="{A56BC9AE-34A6-4DDF-86C1-31583CA7113B}"/>
                </a:ext>
              </a:extLst>
            </p:cNvPr>
            <p:cNvSpPr txBox="1"/>
            <p:nvPr/>
          </p:nvSpPr>
          <p:spPr>
            <a:xfrm>
              <a:off x="4490653" y="5707062"/>
              <a:ext cx="3276600" cy="1209562"/>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Segoe UI Semilight"/>
                  <a:ea typeface="+mn-ea"/>
                  <a:cs typeface="+mn-cs"/>
                </a:rPr>
                <a:t>Flexibility</a:t>
              </a: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 </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to modify reservations and </a:t>
              </a:r>
              <a:r>
                <a:rPr kumimoji="0" lang="en-US" sz="2400" b="0" i="0" u="none" strike="noStrike" kern="1200" cap="none" spc="0" normalizeH="0" baseline="0" noProof="0" dirty="0">
                  <a:ln>
                    <a:noFill/>
                  </a:ln>
                  <a:solidFill>
                    <a:srgbClr val="00B0F0"/>
                  </a:solidFill>
                  <a:effectLst/>
                  <a:uLnTx/>
                  <a:uFillTx/>
                  <a:latin typeface="Segoe UI Semilight"/>
                  <a:ea typeface="+mn-ea"/>
                  <a:cs typeface="+mn-cs"/>
                </a:rPr>
                <a:t>simplicity</a:t>
              </a:r>
              <a:r>
                <a:rPr kumimoji="0" lang="en-US" sz="1800" b="0" i="0" u="none" strike="noStrike" kern="1200" cap="none" spc="0" normalizeH="0" baseline="0" noProof="0" dirty="0">
                  <a:ln>
                    <a:noFill/>
                  </a:ln>
                  <a:solidFill>
                    <a:srgbClr val="00B0F0"/>
                  </a:solidFill>
                  <a:effectLst/>
                  <a:uLnTx/>
                  <a:uFillTx/>
                  <a:latin typeface="Segoe UI Semilight"/>
                  <a:ea typeface="+mn-ea"/>
                  <a:cs typeface="+mn-cs"/>
                </a:rPr>
                <a:t> </a:t>
              </a:r>
              <a:br>
                <a:rPr kumimoji="0" lang="en-US" sz="1800" b="0" i="0" u="none" strike="noStrike" kern="1200" cap="none" spc="0" normalizeH="0" baseline="0" noProof="0" dirty="0">
                  <a:ln>
                    <a:noFill/>
                  </a:ln>
                  <a:solidFill>
                    <a:srgbClr val="00B0F0"/>
                  </a:solidFill>
                  <a:effectLst/>
                  <a:uLnTx/>
                  <a:uFillTx/>
                  <a:latin typeface="Segoe UI Semilight"/>
                  <a:ea typeface="+mn-ea"/>
                  <a:cs typeface="+mn-cs"/>
                </a:rPr>
              </a:b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of purchase</a:t>
              </a:r>
            </a:p>
          </p:txBody>
        </p:sp>
        <p:grpSp>
          <p:nvGrpSpPr>
            <p:cNvPr id="18" name="Group 17">
              <a:extLst>
                <a:ext uri="{FF2B5EF4-FFF2-40B4-BE49-F238E27FC236}">
                  <a16:creationId xmlns:a16="http://schemas.microsoft.com/office/drawing/2014/main" id="{31DF105E-741A-43B9-863B-8D35B62A370E}"/>
                </a:ext>
              </a:extLst>
            </p:cNvPr>
            <p:cNvGrpSpPr/>
            <p:nvPr/>
          </p:nvGrpSpPr>
          <p:grpSpPr>
            <a:xfrm>
              <a:off x="5227637" y="3497262"/>
              <a:ext cx="1828800" cy="1828800"/>
              <a:chOff x="5227637" y="3497262"/>
              <a:chExt cx="1828800" cy="1828800"/>
            </a:xfrm>
          </p:grpSpPr>
          <p:sp>
            <p:nvSpPr>
              <p:cNvPr id="19" name="Oval 18">
                <a:extLst>
                  <a:ext uri="{FF2B5EF4-FFF2-40B4-BE49-F238E27FC236}">
                    <a16:creationId xmlns:a16="http://schemas.microsoft.com/office/drawing/2014/main" id="{90A8DEA7-0E6D-4DEE-9A00-65F0C74ED3F5}"/>
                  </a:ext>
                </a:extLst>
              </p:cNvPr>
              <p:cNvSpPr/>
              <p:nvPr/>
            </p:nvSpPr>
            <p:spPr bwMode="auto">
              <a:xfrm>
                <a:off x="5227637" y="3497262"/>
                <a:ext cx="1828800" cy="1828800"/>
              </a:xfrm>
              <a:prstGeom prst="ellipse">
                <a:avLst/>
              </a:prstGeom>
              <a:solidFill>
                <a:schemeClr val="accent4"/>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Freeform 58">
                <a:extLst>
                  <a:ext uri="{FF2B5EF4-FFF2-40B4-BE49-F238E27FC236}">
                    <a16:creationId xmlns:a16="http://schemas.microsoft.com/office/drawing/2014/main" id="{2F304A61-A6C3-434E-977E-801DB8D9F4CF}"/>
                  </a:ext>
                </a:extLst>
              </p:cNvPr>
              <p:cNvSpPr>
                <a:spLocks noEditPoints="1"/>
              </p:cNvSpPr>
              <p:nvPr/>
            </p:nvSpPr>
            <p:spPr bwMode="auto">
              <a:xfrm>
                <a:off x="5737635" y="3978104"/>
                <a:ext cx="808805" cy="86711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D86B7FA2-985E-4635-B49A-9024C0D3B969}"/>
              </a:ext>
            </a:extLst>
          </p:cNvPr>
          <p:cNvGrpSpPr/>
          <p:nvPr/>
        </p:nvGrpSpPr>
        <p:grpSpPr>
          <a:xfrm>
            <a:off x="4622350" y="2838455"/>
            <a:ext cx="3124200" cy="3419362"/>
            <a:chOff x="8184921" y="3497262"/>
            <a:chExt cx="3124200" cy="3419362"/>
          </a:xfrm>
        </p:grpSpPr>
        <p:sp>
          <p:nvSpPr>
            <p:cNvPr id="22" name="TextBox 21">
              <a:extLst>
                <a:ext uri="{FF2B5EF4-FFF2-40B4-BE49-F238E27FC236}">
                  <a16:creationId xmlns:a16="http://schemas.microsoft.com/office/drawing/2014/main" id="{BE426F17-F524-4B54-81B0-CEFAC4B1507C}"/>
                </a:ext>
              </a:extLst>
            </p:cNvPr>
            <p:cNvSpPr txBox="1"/>
            <p:nvPr/>
          </p:nvSpPr>
          <p:spPr>
            <a:xfrm>
              <a:off x="8184921" y="5707062"/>
              <a:ext cx="3124200" cy="1209562"/>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Segoe UI Semilight"/>
                  <a:ea typeface="+mn-ea"/>
                  <a:cs typeface="+mn-cs"/>
                </a:rPr>
                <a:t>Budget predictability </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and </a:t>
              </a:r>
              <a:r>
                <a:rPr kumimoji="0" lang="en-US" sz="2400" b="0" i="0" u="none" strike="noStrike" kern="1200" cap="none" spc="0" normalizeH="0" baseline="0" noProof="0" dirty="0">
                  <a:ln>
                    <a:noFill/>
                  </a:ln>
                  <a:solidFill>
                    <a:srgbClr val="00B0F0"/>
                  </a:solidFill>
                  <a:effectLst/>
                  <a:uLnTx/>
                  <a:uFillTx/>
                  <a:latin typeface="Segoe UI Semilight"/>
                  <a:ea typeface="+mn-ea"/>
                  <a:cs typeface="+mn-cs"/>
                </a:rPr>
                <a:t>prioritized</a:t>
              </a: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 </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compute capacity</a:t>
              </a:r>
            </a:p>
          </p:txBody>
        </p:sp>
        <p:grpSp>
          <p:nvGrpSpPr>
            <p:cNvPr id="23" name="Group 22">
              <a:extLst>
                <a:ext uri="{FF2B5EF4-FFF2-40B4-BE49-F238E27FC236}">
                  <a16:creationId xmlns:a16="http://schemas.microsoft.com/office/drawing/2014/main" id="{9B79F8B7-1292-41AD-8471-00C2A685B948}"/>
                </a:ext>
              </a:extLst>
            </p:cNvPr>
            <p:cNvGrpSpPr/>
            <p:nvPr/>
          </p:nvGrpSpPr>
          <p:grpSpPr>
            <a:xfrm>
              <a:off x="8798469" y="3497262"/>
              <a:ext cx="1828800" cy="1828800"/>
              <a:chOff x="8798469" y="3497262"/>
              <a:chExt cx="1828800" cy="1828800"/>
            </a:xfrm>
          </p:grpSpPr>
          <p:sp>
            <p:nvSpPr>
              <p:cNvPr id="24" name="Oval 23">
                <a:extLst>
                  <a:ext uri="{FF2B5EF4-FFF2-40B4-BE49-F238E27FC236}">
                    <a16:creationId xmlns:a16="http://schemas.microsoft.com/office/drawing/2014/main" id="{A6EB67D3-23C6-4DEF-B7D7-A9EC19718D2C}"/>
                  </a:ext>
                </a:extLst>
              </p:cNvPr>
              <p:cNvSpPr/>
              <p:nvPr/>
            </p:nvSpPr>
            <p:spPr bwMode="auto">
              <a:xfrm>
                <a:off x="8798469" y="3497262"/>
                <a:ext cx="1828800" cy="1828800"/>
              </a:xfrm>
              <a:prstGeom prst="ellipse">
                <a:avLst/>
              </a:prstGeom>
              <a:solidFill>
                <a:schemeClr val="accent4"/>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 name="Group 24">
                <a:extLst>
                  <a:ext uri="{FF2B5EF4-FFF2-40B4-BE49-F238E27FC236}">
                    <a16:creationId xmlns:a16="http://schemas.microsoft.com/office/drawing/2014/main" id="{CDF82C65-1DC6-4B06-9950-D0042463D0AA}"/>
                  </a:ext>
                </a:extLst>
              </p:cNvPr>
              <p:cNvGrpSpPr/>
              <p:nvPr/>
            </p:nvGrpSpPr>
            <p:grpSpPr>
              <a:xfrm>
                <a:off x="9158823" y="3930517"/>
                <a:ext cx="1108093" cy="962291"/>
                <a:chOff x="2462213" y="1598613"/>
                <a:chExt cx="4222750" cy="3667125"/>
              </a:xfrm>
            </p:grpSpPr>
            <p:sp>
              <p:nvSpPr>
                <p:cNvPr id="26" name="Rectangle 6">
                  <a:extLst>
                    <a:ext uri="{FF2B5EF4-FFF2-40B4-BE49-F238E27FC236}">
                      <a16:creationId xmlns:a16="http://schemas.microsoft.com/office/drawing/2014/main" id="{67A221FB-7FEB-4180-99DF-544A53BC0D9E}"/>
                    </a:ext>
                  </a:extLst>
                </p:cNvPr>
                <p:cNvSpPr>
                  <a:spLocks noChangeArrowheads="1"/>
                </p:cNvSpPr>
                <p:nvPr/>
              </p:nvSpPr>
              <p:spPr bwMode="auto">
                <a:xfrm>
                  <a:off x="5564188"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 name="Rectangle 7">
                  <a:extLst>
                    <a:ext uri="{FF2B5EF4-FFF2-40B4-BE49-F238E27FC236}">
                      <a16:creationId xmlns:a16="http://schemas.microsoft.com/office/drawing/2014/main" id="{8F52A667-F5E7-4171-97B1-DA17165B4142}"/>
                    </a:ext>
                  </a:extLst>
                </p:cNvPr>
                <p:cNvSpPr>
                  <a:spLocks noChangeArrowheads="1"/>
                </p:cNvSpPr>
                <p:nvPr/>
              </p:nvSpPr>
              <p:spPr bwMode="auto">
                <a:xfrm>
                  <a:off x="5795963" y="3346451"/>
                  <a:ext cx="112713"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Rectangle 8">
                  <a:extLst>
                    <a:ext uri="{FF2B5EF4-FFF2-40B4-BE49-F238E27FC236}">
                      <a16:creationId xmlns:a16="http://schemas.microsoft.com/office/drawing/2014/main" id="{44362CDB-70EA-485F-97B8-49AA7F368BA9}"/>
                    </a:ext>
                  </a:extLst>
                </p:cNvPr>
                <p:cNvSpPr>
                  <a:spLocks noChangeArrowheads="1"/>
                </p:cNvSpPr>
                <p:nvPr/>
              </p:nvSpPr>
              <p:spPr bwMode="auto">
                <a:xfrm>
                  <a:off x="3092451"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Rectangle 9">
                  <a:extLst>
                    <a:ext uri="{FF2B5EF4-FFF2-40B4-BE49-F238E27FC236}">
                      <a16:creationId xmlns:a16="http://schemas.microsoft.com/office/drawing/2014/main" id="{7E03B436-864A-4FA1-BE97-A41A1F7736BD}"/>
                    </a:ext>
                  </a:extLst>
                </p:cNvPr>
                <p:cNvSpPr>
                  <a:spLocks noChangeArrowheads="1"/>
                </p:cNvSpPr>
                <p:nvPr/>
              </p:nvSpPr>
              <p:spPr bwMode="auto">
                <a:xfrm>
                  <a:off x="3324226" y="3346451"/>
                  <a:ext cx="117475"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Freeform 10">
                  <a:extLst>
                    <a:ext uri="{FF2B5EF4-FFF2-40B4-BE49-F238E27FC236}">
                      <a16:creationId xmlns:a16="http://schemas.microsoft.com/office/drawing/2014/main" id="{0A1A1ACB-E538-414A-8B51-C5F69A4FC83C}"/>
                    </a:ext>
                  </a:extLst>
                </p:cNvPr>
                <p:cNvSpPr>
                  <a:spLocks/>
                </p:cNvSpPr>
                <p:nvPr/>
              </p:nvSpPr>
              <p:spPr bwMode="auto">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Freeform 11">
                  <a:extLst>
                    <a:ext uri="{FF2B5EF4-FFF2-40B4-BE49-F238E27FC236}">
                      <a16:creationId xmlns:a16="http://schemas.microsoft.com/office/drawing/2014/main" id="{64BE45DA-5A47-46C4-85B9-A5A7F6A32864}"/>
                    </a:ext>
                  </a:extLst>
                </p:cNvPr>
                <p:cNvSpPr>
                  <a:spLocks/>
                </p:cNvSpPr>
                <p:nvPr/>
              </p:nvSpPr>
              <p:spPr bwMode="auto">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12">
                  <a:extLst>
                    <a:ext uri="{FF2B5EF4-FFF2-40B4-BE49-F238E27FC236}">
                      <a16:creationId xmlns:a16="http://schemas.microsoft.com/office/drawing/2014/main" id="{0BF945E2-5A0B-4465-B907-A12751823BA1}"/>
                    </a:ext>
                  </a:extLst>
                </p:cNvPr>
                <p:cNvSpPr>
                  <a:spLocks/>
                </p:cNvSpPr>
                <p:nvPr/>
              </p:nvSpPr>
              <p:spPr bwMode="auto">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Freeform 13">
                  <a:extLst>
                    <a:ext uri="{FF2B5EF4-FFF2-40B4-BE49-F238E27FC236}">
                      <a16:creationId xmlns:a16="http://schemas.microsoft.com/office/drawing/2014/main" id="{C38BF9EE-4063-4F8D-94B4-0DC696CE54C1}"/>
                    </a:ext>
                  </a:extLst>
                </p:cNvPr>
                <p:cNvSpPr>
                  <a:spLocks/>
                </p:cNvSpPr>
                <p:nvPr/>
              </p:nvSpPr>
              <p:spPr bwMode="auto">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 name="Freeform 14">
                  <a:extLst>
                    <a:ext uri="{FF2B5EF4-FFF2-40B4-BE49-F238E27FC236}">
                      <a16:creationId xmlns:a16="http://schemas.microsoft.com/office/drawing/2014/main" id="{5E5CCC53-A09B-4ECA-8EBB-4498EBE4F120}"/>
                    </a:ext>
                  </a:extLst>
                </p:cNvPr>
                <p:cNvSpPr>
                  <a:spLocks/>
                </p:cNvSpPr>
                <p:nvPr/>
              </p:nvSpPr>
              <p:spPr bwMode="auto">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Freeform 15">
                  <a:extLst>
                    <a:ext uri="{FF2B5EF4-FFF2-40B4-BE49-F238E27FC236}">
                      <a16:creationId xmlns:a16="http://schemas.microsoft.com/office/drawing/2014/main" id="{C79634AD-C952-4219-8C75-04F27CE9A9F5}"/>
                    </a:ext>
                  </a:extLst>
                </p:cNvPr>
                <p:cNvSpPr>
                  <a:spLocks/>
                </p:cNvSpPr>
                <p:nvPr/>
              </p:nvSpPr>
              <p:spPr bwMode="auto">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16">
                  <a:extLst>
                    <a:ext uri="{FF2B5EF4-FFF2-40B4-BE49-F238E27FC236}">
                      <a16:creationId xmlns:a16="http://schemas.microsoft.com/office/drawing/2014/main" id="{8794B84B-B042-4EE8-B329-54670D92519E}"/>
                    </a:ext>
                  </a:extLst>
                </p:cNvPr>
                <p:cNvSpPr>
                  <a:spLocks/>
                </p:cNvSpPr>
                <p:nvPr/>
              </p:nvSpPr>
              <p:spPr bwMode="auto">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17">
                  <a:extLst>
                    <a:ext uri="{FF2B5EF4-FFF2-40B4-BE49-F238E27FC236}">
                      <a16:creationId xmlns:a16="http://schemas.microsoft.com/office/drawing/2014/main" id="{7120494C-DE29-4E51-84F7-CC33603D31DF}"/>
                    </a:ext>
                  </a:extLst>
                </p:cNvPr>
                <p:cNvSpPr>
                  <a:spLocks/>
                </p:cNvSpPr>
                <p:nvPr/>
              </p:nvSpPr>
              <p:spPr bwMode="auto">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18">
                  <a:extLst>
                    <a:ext uri="{FF2B5EF4-FFF2-40B4-BE49-F238E27FC236}">
                      <a16:creationId xmlns:a16="http://schemas.microsoft.com/office/drawing/2014/main" id="{F7FCA4E7-0A14-4516-A32C-2D0FA13A7137}"/>
                    </a:ext>
                  </a:extLst>
                </p:cNvPr>
                <p:cNvSpPr>
                  <a:spLocks/>
                </p:cNvSpPr>
                <p:nvPr/>
              </p:nvSpPr>
              <p:spPr bwMode="auto">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19">
                  <a:extLst>
                    <a:ext uri="{FF2B5EF4-FFF2-40B4-BE49-F238E27FC236}">
                      <a16:creationId xmlns:a16="http://schemas.microsoft.com/office/drawing/2014/main" id="{B82C3505-457C-4659-B9AF-E809C9FD61FC}"/>
                    </a:ext>
                  </a:extLst>
                </p:cNvPr>
                <p:cNvSpPr>
                  <a:spLocks noEditPoints="1"/>
                </p:cNvSpPr>
                <p:nvPr/>
              </p:nvSpPr>
              <p:spPr bwMode="auto">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Freeform 20">
                  <a:extLst>
                    <a:ext uri="{FF2B5EF4-FFF2-40B4-BE49-F238E27FC236}">
                      <a16:creationId xmlns:a16="http://schemas.microsoft.com/office/drawing/2014/main" id="{903C1EB1-29DE-4854-B6C9-C2E3207071FE}"/>
                    </a:ext>
                  </a:extLst>
                </p:cNvPr>
                <p:cNvSpPr>
                  <a:spLocks/>
                </p:cNvSpPr>
                <p:nvPr/>
              </p:nvSpPr>
              <p:spPr bwMode="auto">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Freeform 21">
                  <a:extLst>
                    <a:ext uri="{FF2B5EF4-FFF2-40B4-BE49-F238E27FC236}">
                      <a16:creationId xmlns:a16="http://schemas.microsoft.com/office/drawing/2014/main" id="{61A35873-504C-4884-A04A-80FFBFFEB950}"/>
                    </a:ext>
                  </a:extLst>
                </p:cNvPr>
                <p:cNvSpPr>
                  <a:spLocks noEditPoints="1"/>
                </p:cNvSpPr>
                <p:nvPr/>
              </p:nvSpPr>
              <p:spPr bwMode="auto">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Freeform 22">
                  <a:extLst>
                    <a:ext uri="{FF2B5EF4-FFF2-40B4-BE49-F238E27FC236}">
                      <a16:creationId xmlns:a16="http://schemas.microsoft.com/office/drawing/2014/main" id="{2F393C3B-937F-4690-B41D-1A9C8D62F13D}"/>
                    </a:ext>
                  </a:extLst>
                </p:cNvPr>
                <p:cNvSpPr>
                  <a:spLocks/>
                </p:cNvSpPr>
                <p:nvPr/>
              </p:nvSpPr>
              <p:spPr bwMode="auto">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Freeform 23">
                  <a:extLst>
                    <a:ext uri="{FF2B5EF4-FFF2-40B4-BE49-F238E27FC236}">
                      <a16:creationId xmlns:a16="http://schemas.microsoft.com/office/drawing/2014/main" id="{F1270CD1-D383-488C-B88C-8FE561533C11}"/>
                    </a:ext>
                  </a:extLst>
                </p:cNvPr>
                <p:cNvSpPr>
                  <a:spLocks noEditPoints="1"/>
                </p:cNvSpPr>
                <p:nvPr/>
              </p:nvSpPr>
              <p:spPr bwMode="auto">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Freeform 24">
                  <a:extLst>
                    <a:ext uri="{FF2B5EF4-FFF2-40B4-BE49-F238E27FC236}">
                      <a16:creationId xmlns:a16="http://schemas.microsoft.com/office/drawing/2014/main" id="{00D44CA8-4A84-4A40-BA6B-CE898AF38138}"/>
                    </a:ext>
                  </a:extLst>
                </p:cNvPr>
                <p:cNvSpPr>
                  <a:spLocks noEditPoints="1"/>
                </p:cNvSpPr>
                <p:nvPr/>
              </p:nvSpPr>
              <p:spPr bwMode="auto">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Freeform 25">
                  <a:extLst>
                    <a:ext uri="{FF2B5EF4-FFF2-40B4-BE49-F238E27FC236}">
                      <a16:creationId xmlns:a16="http://schemas.microsoft.com/office/drawing/2014/main" id="{1AC276D1-A1BC-4824-A120-ABE584DDC121}"/>
                    </a:ext>
                  </a:extLst>
                </p:cNvPr>
                <p:cNvSpPr>
                  <a:spLocks noEditPoints="1"/>
                </p:cNvSpPr>
                <p:nvPr/>
              </p:nvSpPr>
              <p:spPr bwMode="auto">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Freeform 26">
                  <a:extLst>
                    <a:ext uri="{FF2B5EF4-FFF2-40B4-BE49-F238E27FC236}">
                      <a16:creationId xmlns:a16="http://schemas.microsoft.com/office/drawing/2014/main" id="{F5076C94-1857-4B6A-A9E8-4D2D69A3FBF9}"/>
                    </a:ext>
                  </a:extLst>
                </p:cNvPr>
                <p:cNvSpPr>
                  <a:spLocks noEditPoints="1"/>
                </p:cNvSpPr>
                <p:nvPr/>
              </p:nvSpPr>
              <p:spPr bwMode="auto">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Oval 27">
                  <a:extLst>
                    <a:ext uri="{FF2B5EF4-FFF2-40B4-BE49-F238E27FC236}">
                      <a16:creationId xmlns:a16="http://schemas.microsoft.com/office/drawing/2014/main" id="{6EB8DEEC-B7D7-4981-8A23-6B686FC2C660}"/>
                    </a:ext>
                  </a:extLst>
                </p:cNvPr>
                <p:cNvSpPr>
                  <a:spLocks noChangeArrowheads="1"/>
                </p:cNvSpPr>
                <p:nvPr/>
              </p:nvSpPr>
              <p:spPr bwMode="auto">
                <a:xfrm>
                  <a:off x="62245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Oval 28">
                  <a:extLst>
                    <a:ext uri="{FF2B5EF4-FFF2-40B4-BE49-F238E27FC236}">
                      <a16:creationId xmlns:a16="http://schemas.microsoft.com/office/drawing/2014/main" id="{59B5996C-A41D-4FF0-814F-FE6E21F34126}"/>
                    </a:ext>
                  </a:extLst>
                </p:cNvPr>
                <p:cNvSpPr>
                  <a:spLocks noChangeArrowheads="1"/>
                </p:cNvSpPr>
                <p:nvPr/>
              </p:nvSpPr>
              <p:spPr bwMode="auto">
                <a:xfrm>
                  <a:off x="64531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Oval 29">
                  <a:extLst>
                    <a:ext uri="{FF2B5EF4-FFF2-40B4-BE49-F238E27FC236}">
                      <a16:creationId xmlns:a16="http://schemas.microsoft.com/office/drawing/2014/main" id="{AD9C9826-75AC-430F-8CE7-AB5991203248}"/>
                    </a:ext>
                  </a:extLst>
                </p:cNvPr>
                <p:cNvSpPr>
                  <a:spLocks noChangeArrowheads="1"/>
                </p:cNvSpPr>
                <p:nvPr/>
              </p:nvSpPr>
              <p:spPr bwMode="auto">
                <a:xfrm>
                  <a:off x="6340476"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Freeform 30">
                  <a:extLst>
                    <a:ext uri="{FF2B5EF4-FFF2-40B4-BE49-F238E27FC236}">
                      <a16:creationId xmlns:a16="http://schemas.microsoft.com/office/drawing/2014/main" id="{8F401AED-6F00-4F3C-8924-27077AEF06C6}"/>
                    </a:ext>
                  </a:extLst>
                </p:cNvPr>
                <p:cNvSpPr>
                  <a:spLocks/>
                </p:cNvSpPr>
                <p:nvPr/>
              </p:nvSpPr>
              <p:spPr bwMode="auto">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Freeform 31">
                  <a:extLst>
                    <a:ext uri="{FF2B5EF4-FFF2-40B4-BE49-F238E27FC236}">
                      <a16:creationId xmlns:a16="http://schemas.microsoft.com/office/drawing/2014/main" id="{051297F8-18C3-4F70-97B5-448B0B3D12D5}"/>
                    </a:ext>
                  </a:extLst>
                </p:cNvPr>
                <p:cNvSpPr>
                  <a:spLocks noEditPoints="1"/>
                </p:cNvSpPr>
                <p:nvPr/>
              </p:nvSpPr>
              <p:spPr bwMode="auto">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sp>
        <p:nvSpPr>
          <p:cNvPr id="52" name="TextBox 51">
            <a:extLst>
              <a:ext uri="{FF2B5EF4-FFF2-40B4-BE49-F238E27FC236}">
                <a16:creationId xmlns:a16="http://schemas.microsoft.com/office/drawing/2014/main" id="{058F307C-B979-43F9-AA49-C7FA8436AEF8}"/>
              </a:ext>
            </a:extLst>
          </p:cNvPr>
          <p:cNvSpPr txBox="1"/>
          <p:nvPr/>
        </p:nvSpPr>
        <p:spPr>
          <a:xfrm>
            <a:off x="8308673" y="6396213"/>
            <a:ext cx="3247877" cy="4616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light"/>
                <a:ea typeface="+mn-ea"/>
                <a:cs typeface="+mn-cs"/>
              </a:rPr>
              <a:t>*When combined with Azure Hybrid Benefit</a:t>
            </a:r>
          </a:p>
        </p:txBody>
      </p:sp>
    </p:spTree>
    <p:extLst>
      <p:ext uri="{BB962C8B-B14F-4D97-AF65-F5344CB8AC3E}">
        <p14:creationId xmlns:p14="http://schemas.microsoft.com/office/powerpoint/2010/main" val="6156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0E4E92-7A3B-4CD4-9FDE-610EFD9F5A22}"/>
              </a:ext>
            </a:extLst>
          </p:cNvPr>
          <p:cNvSpPr>
            <a:spLocks noGrp="1"/>
          </p:cNvSpPr>
          <p:nvPr>
            <p:ph sz="half" idx="2"/>
          </p:nvPr>
        </p:nvSpPr>
        <p:spPr>
          <a:xfrm>
            <a:off x="839788" y="1767806"/>
            <a:ext cx="10515600" cy="3684588"/>
          </a:xfrm>
        </p:spPr>
        <p:txBody>
          <a:bodyPr>
            <a:normAutofit/>
          </a:bodyPr>
          <a:lstStyle/>
          <a:p>
            <a:pPr marL="457200" indent="-457200">
              <a:buFont typeface="Arial" panose="020B0604020202020204" pitchFamily="34" charset="0"/>
              <a:buChar char="•"/>
            </a:pPr>
            <a:r>
              <a:rPr lang="en-US" sz="4000" dirty="0"/>
              <a:t>Technical Briefing: Azure IaaS</a:t>
            </a:r>
          </a:p>
          <a:p>
            <a:pPr marL="457200" indent="-457200">
              <a:buFont typeface="Arial" panose="020B0604020202020204" pitchFamily="34" charset="0"/>
              <a:buChar char="•"/>
            </a:pPr>
            <a:r>
              <a:rPr lang="en-US" sz="4000" dirty="0"/>
              <a:t>Microsoft Cloud Workshop: Building a Resilient IaaS Architecture</a:t>
            </a:r>
          </a:p>
          <a:p>
            <a:pPr marL="914400" lvl="1" indent="-457200">
              <a:buFont typeface="Arial" panose="020B0604020202020204" pitchFamily="34" charset="0"/>
              <a:buChar char="•"/>
            </a:pPr>
            <a:r>
              <a:rPr lang="en-US" sz="3600" dirty="0"/>
              <a:t>Whiteboard Design Session</a:t>
            </a:r>
          </a:p>
          <a:p>
            <a:pPr marL="914400" lvl="1" indent="-457200">
              <a:buFont typeface="Arial" panose="020B0604020202020204" pitchFamily="34" charset="0"/>
              <a:buChar char="•"/>
            </a:pPr>
            <a:r>
              <a:rPr lang="en-US" sz="3600" dirty="0"/>
              <a:t>Team Challenge</a:t>
            </a:r>
          </a:p>
        </p:txBody>
      </p:sp>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1588" y="367856"/>
            <a:ext cx="12192000" cy="1322832"/>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9788" y="36649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Agenda</a:t>
            </a:r>
          </a:p>
        </p:txBody>
      </p:sp>
    </p:spTree>
    <p:extLst>
      <p:ext uri="{BB962C8B-B14F-4D97-AF65-F5344CB8AC3E}">
        <p14:creationId xmlns:p14="http://schemas.microsoft.com/office/powerpoint/2010/main" val="3139816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D5F3-F316-48B8-BAF1-66E80B191248}"/>
              </a:ext>
            </a:extLst>
          </p:cNvPr>
          <p:cNvSpPr>
            <a:spLocks noGrp="1"/>
          </p:cNvSpPr>
          <p:nvPr>
            <p:ph type="title"/>
          </p:nvPr>
        </p:nvSpPr>
        <p:spPr/>
        <p:txBody>
          <a:bodyPr/>
          <a:lstStyle/>
          <a:p>
            <a:r>
              <a:rPr lang="en-US" dirty="0">
                <a:solidFill>
                  <a:schemeClr val="bg1"/>
                </a:solidFill>
              </a:rPr>
              <a:t>Azure Hybrid Benefit for Windows Server</a:t>
            </a:r>
          </a:p>
        </p:txBody>
      </p:sp>
      <p:sp>
        <p:nvSpPr>
          <p:cNvPr id="3" name="Text Placeholder 2">
            <a:extLst>
              <a:ext uri="{FF2B5EF4-FFF2-40B4-BE49-F238E27FC236}">
                <a16:creationId xmlns:a16="http://schemas.microsoft.com/office/drawing/2014/main" id="{029A8178-2F91-4EFE-9DF9-D64784131A43}"/>
              </a:ext>
            </a:extLst>
          </p:cNvPr>
          <p:cNvSpPr txBox="1">
            <a:spLocks/>
          </p:cNvSpPr>
          <p:nvPr/>
        </p:nvSpPr>
        <p:spPr>
          <a:xfrm>
            <a:off x="303058" y="1662528"/>
            <a:ext cx="6781735" cy="46997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3000"/>
              </a:spcAft>
              <a:buFont typeface="Arial" panose="020B0604020202020204" pitchFamily="34" charset="0"/>
              <a:buNone/>
            </a:pPr>
            <a:r>
              <a:rPr lang="en-US">
                <a:solidFill>
                  <a:srgbClr val="00B0F0"/>
                </a:solidFill>
              </a:rPr>
              <a:t>Pay for just base compute costs </a:t>
            </a:r>
            <a:r>
              <a:rPr lang="en-US">
                <a:solidFill>
                  <a:schemeClr val="bg1"/>
                </a:solidFill>
              </a:rPr>
              <a:t>by using your existing Windows Server licenses with Software Assurance</a:t>
            </a:r>
          </a:p>
          <a:p>
            <a:pPr marL="0" indent="0">
              <a:spcAft>
                <a:spcPts val="3000"/>
              </a:spcAft>
              <a:buFont typeface="Arial" panose="020B0604020202020204" pitchFamily="34" charset="0"/>
              <a:buNone/>
            </a:pPr>
            <a:r>
              <a:rPr lang="en-US">
                <a:solidFill>
                  <a:srgbClr val="00B0F0"/>
                </a:solidFill>
              </a:rPr>
              <a:t>Apply licenses </a:t>
            </a:r>
            <a:r>
              <a:rPr lang="en-US">
                <a:solidFill>
                  <a:schemeClr val="bg1"/>
                </a:solidFill>
              </a:rPr>
              <a:t>to Azure for use with Azure Reserved VM Instances</a:t>
            </a:r>
          </a:p>
          <a:p>
            <a:pPr marL="0" indent="0">
              <a:spcAft>
                <a:spcPts val="3000"/>
              </a:spcAft>
              <a:buFont typeface="Arial" panose="020B0604020202020204" pitchFamily="34" charset="0"/>
              <a:buNone/>
            </a:pPr>
            <a:r>
              <a:rPr lang="en-US">
                <a:solidFill>
                  <a:srgbClr val="00B0F0"/>
                </a:solidFill>
              </a:rPr>
              <a:t>Maximize value </a:t>
            </a:r>
            <a:r>
              <a:rPr lang="en-US">
                <a:solidFill>
                  <a:schemeClr val="bg1"/>
                </a:solidFill>
              </a:rPr>
              <a:t>from current investments</a:t>
            </a:r>
          </a:p>
          <a:p>
            <a:pPr marL="0" indent="0">
              <a:spcAft>
                <a:spcPts val="3000"/>
              </a:spcAft>
              <a:buFont typeface="Arial" panose="020B0604020202020204" pitchFamily="34" charset="0"/>
              <a:buNone/>
            </a:pPr>
            <a:r>
              <a:rPr lang="en-US">
                <a:solidFill>
                  <a:srgbClr val="00B0F0"/>
                </a:solidFill>
              </a:rPr>
              <a:t>Available for both </a:t>
            </a:r>
            <a:r>
              <a:rPr lang="en-US">
                <a:solidFill>
                  <a:schemeClr val="bg1"/>
                </a:solidFill>
              </a:rPr>
              <a:t>pay-as-you-go and Azure Reserved VM Instances</a:t>
            </a:r>
            <a:endParaRPr lang="en-US" dirty="0">
              <a:solidFill>
                <a:schemeClr val="bg1"/>
              </a:solidFill>
            </a:endParaRPr>
          </a:p>
        </p:txBody>
      </p:sp>
      <p:grpSp>
        <p:nvGrpSpPr>
          <p:cNvPr id="4" name="Group 4">
            <a:extLst>
              <a:ext uri="{FF2B5EF4-FFF2-40B4-BE49-F238E27FC236}">
                <a16:creationId xmlns:a16="http://schemas.microsoft.com/office/drawing/2014/main" id="{4AE573AF-1904-4586-9C52-9E99893ED5C7}"/>
              </a:ext>
            </a:extLst>
          </p:cNvPr>
          <p:cNvGrpSpPr>
            <a:grpSpLocks noChangeAspect="1"/>
          </p:cNvGrpSpPr>
          <p:nvPr/>
        </p:nvGrpSpPr>
        <p:grpSpPr bwMode="auto">
          <a:xfrm>
            <a:off x="5957844" y="1140203"/>
            <a:ext cx="6494188" cy="6029323"/>
            <a:chOff x="5213" y="1333"/>
            <a:chExt cx="2333" cy="2166"/>
          </a:xfrm>
        </p:grpSpPr>
        <p:sp>
          <p:nvSpPr>
            <p:cNvPr id="5" name="Rectangle 6">
              <a:extLst>
                <a:ext uri="{FF2B5EF4-FFF2-40B4-BE49-F238E27FC236}">
                  <a16:creationId xmlns:a16="http://schemas.microsoft.com/office/drawing/2014/main" id="{F6DB79B9-57A4-4BB9-BE34-22741109380F}"/>
                </a:ext>
              </a:extLst>
            </p:cNvPr>
            <p:cNvSpPr>
              <a:spLocks noChangeArrowheads="1"/>
            </p:cNvSpPr>
            <p:nvPr/>
          </p:nvSpPr>
          <p:spPr bwMode="auto">
            <a:xfrm>
              <a:off x="5213" y="1333"/>
              <a:ext cx="2333" cy="2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 name="Freeform 7">
              <a:extLst>
                <a:ext uri="{FF2B5EF4-FFF2-40B4-BE49-F238E27FC236}">
                  <a16:creationId xmlns:a16="http://schemas.microsoft.com/office/drawing/2014/main" id="{D1443CEE-E15F-4DC1-8BA6-8C2C55161AAC}"/>
                </a:ext>
              </a:extLst>
            </p:cNvPr>
            <p:cNvSpPr>
              <a:spLocks/>
            </p:cNvSpPr>
            <p:nvPr/>
          </p:nvSpPr>
          <p:spPr bwMode="auto">
            <a:xfrm>
              <a:off x="6150" y="2057"/>
              <a:ext cx="796" cy="915"/>
            </a:xfrm>
            <a:custGeom>
              <a:avLst/>
              <a:gdLst>
                <a:gd name="T0" fmla="*/ 819 w 819"/>
                <a:gd name="T1" fmla="*/ 761 h 947"/>
                <a:gd name="T2" fmla="*/ 540 w 819"/>
                <a:gd name="T3" fmla="*/ 856 h 947"/>
                <a:gd name="T4" fmla="*/ 292 w 819"/>
                <a:gd name="T5" fmla="*/ 941 h 947"/>
                <a:gd name="T6" fmla="*/ 250 w 819"/>
                <a:gd name="T7" fmla="*/ 920 h 947"/>
                <a:gd name="T8" fmla="*/ 0 w 819"/>
                <a:gd name="T9" fmla="*/ 191 h 947"/>
                <a:gd name="T10" fmla="*/ 558 w 819"/>
                <a:gd name="T11" fmla="*/ 0 h 947"/>
                <a:gd name="T12" fmla="*/ 688 w 819"/>
                <a:gd name="T13" fmla="*/ 380 h 947"/>
                <a:gd name="T14" fmla="*/ 819 w 819"/>
                <a:gd name="T15" fmla="*/ 761 h 9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9" h="947">
                  <a:moveTo>
                    <a:pt x="819" y="761"/>
                  </a:moveTo>
                  <a:cubicBezTo>
                    <a:pt x="540" y="856"/>
                    <a:pt x="540" y="856"/>
                    <a:pt x="540" y="856"/>
                  </a:cubicBezTo>
                  <a:cubicBezTo>
                    <a:pt x="292" y="941"/>
                    <a:pt x="292" y="941"/>
                    <a:pt x="292" y="941"/>
                  </a:cubicBezTo>
                  <a:cubicBezTo>
                    <a:pt x="275" y="947"/>
                    <a:pt x="256" y="938"/>
                    <a:pt x="250" y="920"/>
                  </a:cubicBezTo>
                  <a:cubicBezTo>
                    <a:pt x="0" y="191"/>
                    <a:pt x="0" y="191"/>
                    <a:pt x="0" y="191"/>
                  </a:cubicBezTo>
                  <a:cubicBezTo>
                    <a:pt x="558" y="0"/>
                    <a:pt x="558" y="0"/>
                    <a:pt x="558" y="0"/>
                  </a:cubicBezTo>
                  <a:cubicBezTo>
                    <a:pt x="688" y="380"/>
                    <a:pt x="688" y="380"/>
                    <a:pt x="688" y="380"/>
                  </a:cubicBezTo>
                  <a:cubicBezTo>
                    <a:pt x="819" y="761"/>
                    <a:pt x="819" y="761"/>
                    <a:pt x="819" y="7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Rectangle 9">
              <a:extLst>
                <a:ext uri="{FF2B5EF4-FFF2-40B4-BE49-F238E27FC236}">
                  <a16:creationId xmlns:a16="http://schemas.microsoft.com/office/drawing/2014/main" id="{5C63B388-9760-46F1-A9D7-A8C6CC7F717C}"/>
                </a:ext>
              </a:extLst>
            </p:cNvPr>
            <p:cNvSpPr>
              <a:spLocks noChangeArrowheads="1"/>
            </p:cNvSpPr>
            <p:nvPr/>
          </p:nvSpPr>
          <p:spPr bwMode="auto">
            <a:xfrm>
              <a:off x="6572" y="2671"/>
              <a:ext cx="36" cy="162"/>
            </a:xfrm>
            <a:prstGeom prst="rect">
              <a:avLst/>
            </a:prstGeom>
            <a:solidFill>
              <a:srgbClr val="F0A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Rectangle 10">
              <a:extLst>
                <a:ext uri="{FF2B5EF4-FFF2-40B4-BE49-F238E27FC236}">
                  <a16:creationId xmlns:a16="http://schemas.microsoft.com/office/drawing/2014/main" id="{C01235F3-1998-4DEB-ADD2-FB74006B0F76}"/>
                </a:ext>
              </a:extLst>
            </p:cNvPr>
            <p:cNvSpPr>
              <a:spLocks noChangeArrowheads="1"/>
            </p:cNvSpPr>
            <p:nvPr/>
          </p:nvSpPr>
          <p:spPr bwMode="auto">
            <a:xfrm>
              <a:off x="6572" y="2671"/>
              <a:ext cx="36"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Freeform 11">
              <a:extLst>
                <a:ext uri="{FF2B5EF4-FFF2-40B4-BE49-F238E27FC236}">
                  <a16:creationId xmlns:a16="http://schemas.microsoft.com/office/drawing/2014/main" id="{4E1F4C2B-E53D-4C76-9916-05AEE971F6BE}"/>
                </a:ext>
              </a:extLst>
            </p:cNvPr>
            <p:cNvSpPr>
              <a:spLocks noEditPoints="1"/>
            </p:cNvSpPr>
            <p:nvPr/>
          </p:nvSpPr>
          <p:spPr bwMode="auto">
            <a:xfrm>
              <a:off x="6257" y="2099"/>
              <a:ext cx="610" cy="779"/>
            </a:xfrm>
            <a:custGeom>
              <a:avLst/>
              <a:gdLst>
                <a:gd name="T0" fmla="*/ 627 w 627"/>
                <a:gd name="T1" fmla="*/ 745 h 806"/>
                <a:gd name="T2" fmla="*/ 606 w 627"/>
                <a:gd name="T3" fmla="*/ 752 h 806"/>
                <a:gd name="T4" fmla="*/ 606 w 627"/>
                <a:gd name="T5" fmla="*/ 793 h 806"/>
                <a:gd name="T6" fmla="*/ 486 w 627"/>
                <a:gd name="T7" fmla="*/ 793 h 806"/>
                <a:gd name="T8" fmla="*/ 448 w 627"/>
                <a:gd name="T9" fmla="*/ 806 h 806"/>
                <a:gd name="T10" fmla="*/ 597 w 627"/>
                <a:gd name="T11" fmla="*/ 806 h 806"/>
                <a:gd name="T12" fmla="*/ 627 w 627"/>
                <a:gd name="T13" fmla="*/ 776 h 806"/>
                <a:gd name="T14" fmla="*/ 627 w 627"/>
                <a:gd name="T15" fmla="*/ 745 h 806"/>
                <a:gd name="T16" fmla="*/ 0 w 627"/>
                <a:gd name="T17" fmla="*/ 468 h 806"/>
                <a:gd name="T18" fmla="*/ 0 w 627"/>
                <a:gd name="T19" fmla="*/ 770 h 806"/>
                <a:gd name="T20" fmla="*/ 36 w 627"/>
                <a:gd name="T21" fmla="*/ 806 h 806"/>
                <a:gd name="T22" fmla="*/ 116 w 627"/>
                <a:gd name="T23" fmla="*/ 806 h 806"/>
                <a:gd name="T24" fmla="*/ 111 w 627"/>
                <a:gd name="T25" fmla="*/ 793 h 806"/>
                <a:gd name="T26" fmla="*/ 50 w 627"/>
                <a:gd name="T27" fmla="*/ 793 h 806"/>
                <a:gd name="T28" fmla="*/ 17 w 627"/>
                <a:gd name="T29" fmla="*/ 760 h 806"/>
                <a:gd name="T30" fmla="*/ 17 w 627"/>
                <a:gd name="T31" fmla="*/ 517 h 806"/>
                <a:gd name="T32" fmla="*/ 0 w 627"/>
                <a:gd name="T33" fmla="*/ 468 h 806"/>
                <a:gd name="T34" fmla="*/ 606 w 627"/>
                <a:gd name="T35" fmla="*/ 0 h 806"/>
                <a:gd name="T36" fmla="*/ 606 w 627"/>
                <a:gd name="T37" fmla="*/ 391 h 806"/>
                <a:gd name="T38" fmla="*/ 606 w 627"/>
                <a:gd name="T39" fmla="*/ 417 h 806"/>
                <a:gd name="T40" fmla="*/ 627 w 627"/>
                <a:gd name="T41" fmla="*/ 479 h 806"/>
                <a:gd name="T42" fmla="*/ 627 w 627"/>
                <a:gd name="T43" fmla="*/ 26 h 806"/>
                <a:gd name="T44" fmla="*/ 606 w 627"/>
                <a:gd name="T45"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7" h="806">
                  <a:moveTo>
                    <a:pt x="627" y="745"/>
                  </a:moveTo>
                  <a:cubicBezTo>
                    <a:pt x="606" y="752"/>
                    <a:pt x="606" y="752"/>
                    <a:pt x="606" y="752"/>
                  </a:cubicBezTo>
                  <a:cubicBezTo>
                    <a:pt x="606" y="793"/>
                    <a:pt x="606" y="793"/>
                    <a:pt x="606" y="793"/>
                  </a:cubicBezTo>
                  <a:cubicBezTo>
                    <a:pt x="486" y="793"/>
                    <a:pt x="486" y="793"/>
                    <a:pt x="486" y="793"/>
                  </a:cubicBezTo>
                  <a:cubicBezTo>
                    <a:pt x="448" y="806"/>
                    <a:pt x="448" y="806"/>
                    <a:pt x="448" y="806"/>
                  </a:cubicBezTo>
                  <a:cubicBezTo>
                    <a:pt x="597" y="806"/>
                    <a:pt x="597" y="806"/>
                    <a:pt x="597" y="806"/>
                  </a:cubicBezTo>
                  <a:cubicBezTo>
                    <a:pt x="613" y="806"/>
                    <a:pt x="627" y="793"/>
                    <a:pt x="627" y="776"/>
                  </a:cubicBezTo>
                  <a:cubicBezTo>
                    <a:pt x="627" y="745"/>
                    <a:pt x="627" y="745"/>
                    <a:pt x="627" y="745"/>
                  </a:cubicBezTo>
                  <a:moveTo>
                    <a:pt x="0" y="468"/>
                  </a:moveTo>
                  <a:cubicBezTo>
                    <a:pt x="0" y="770"/>
                    <a:pt x="0" y="770"/>
                    <a:pt x="0" y="770"/>
                  </a:cubicBezTo>
                  <a:cubicBezTo>
                    <a:pt x="0" y="790"/>
                    <a:pt x="16" y="806"/>
                    <a:pt x="36" y="806"/>
                  </a:cubicBezTo>
                  <a:cubicBezTo>
                    <a:pt x="116" y="806"/>
                    <a:pt x="116" y="806"/>
                    <a:pt x="116" y="806"/>
                  </a:cubicBezTo>
                  <a:cubicBezTo>
                    <a:pt x="111" y="793"/>
                    <a:pt x="111" y="793"/>
                    <a:pt x="111" y="793"/>
                  </a:cubicBezTo>
                  <a:cubicBezTo>
                    <a:pt x="50" y="793"/>
                    <a:pt x="50" y="793"/>
                    <a:pt x="50" y="793"/>
                  </a:cubicBezTo>
                  <a:cubicBezTo>
                    <a:pt x="32" y="793"/>
                    <a:pt x="17" y="778"/>
                    <a:pt x="17" y="760"/>
                  </a:cubicBezTo>
                  <a:cubicBezTo>
                    <a:pt x="17" y="517"/>
                    <a:pt x="17" y="517"/>
                    <a:pt x="17" y="517"/>
                  </a:cubicBezTo>
                  <a:cubicBezTo>
                    <a:pt x="0" y="468"/>
                    <a:pt x="0" y="468"/>
                    <a:pt x="0" y="468"/>
                  </a:cubicBezTo>
                  <a:moveTo>
                    <a:pt x="606" y="0"/>
                  </a:moveTo>
                  <a:cubicBezTo>
                    <a:pt x="606" y="391"/>
                    <a:pt x="606" y="391"/>
                    <a:pt x="606" y="391"/>
                  </a:cubicBezTo>
                  <a:cubicBezTo>
                    <a:pt x="606" y="417"/>
                    <a:pt x="606" y="417"/>
                    <a:pt x="606" y="417"/>
                  </a:cubicBezTo>
                  <a:cubicBezTo>
                    <a:pt x="627" y="479"/>
                    <a:pt x="627" y="479"/>
                    <a:pt x="627" y="479"/>
                  </a:cubicBezTo>
                  <a:cubicBezTo>
                    <a:pt x="627" y="26"/>
                    <a:pt x="627" y="26"/>
                    <a:pt x="627" y="26"/>
                  </a:cubicBezTo>
                  <a:cubicBezTo>
                    <a:pt x="627" y="13"/>
                    <a:pt x="618" y="3"/>
                    <a:pt x="606" y="0"/>
                  </a:cubicBezTo>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Freeform 12">
              <a:extLst>
                <a:ext uri="{FF2B5EF4-FFF2-40B4-BE49-F238E27FC236}">
                  <a16:creationId xmlns:a16="http://schemas.microsoft.com/office/drawing/2014/main" id="{7D3A2456-583C-4763-9131-52643F044357}"/>
                </a:ext>
              </a:extLst>
            </p:cNvPr>
            <p:cNvSpPr>
              <a:spLocks noEditPoints="1"/>
            </p:cNvSpPr>
            <p:nvPr/>
          </p:nvSpPr>
          <p:spPr bwMode="auto">
            <a:xfrm>
              <a:off x="6257" y="2221"/>
              <a:ext cx="610" cy="657"/>
            </a:xfrm>
            <a:custGeom>
              <a:avLst/>
              <a:gdLst>
                <a:gd name="T0" fmla="*/ 263 w 610"/>
                <a:gd name="T1" fmla="*/ 645 h 657"/>
                <a:gd name="T2" fmla="*/ 108 w 610"/>
                <a:gd name="T3" fmla="*/ 645 h 657"/>
                <a:gd name="T4" fmla="*/ 113 w 610"/>
                <a:gd name="T5" fmla="*/ 657 h 657"/>
                <a:gd name="T6" fmla="*/ 263 w 610"/>
                <a:gd name="T7" fmla="*/ 657 h 657"/>
                <a:gd name="T8" fmla="*/ 263 w 610"/>
                <a:gd name="T9" fmla="*/ 645 h 657"/>
                <a:gd name="T10" fmla="*/ 472 w 610"/>
                <a:gd name="T11" fmla="*/ 645 h 657"/>
                <a:gd name="T12" fmla="*/ 353 w 610"/>
                <a:gd name="T13" fmla="*/ 645 h 657"/>
                <a:gd name="T14" fmla="*/ 353 w 610"/>
                <a:gd name="T15" fmla="*/ 657 h 657"/>
                <a:gd name="T16" fmla="*/ 436 w 610"/>
                <a:gd name="T17" fmla="*/ 657 h 657"/>
                <a:gd name="T18" fmla="*/ 472 w 610"/>
                <a:gd name="T19" fmla="*/ 645 h 657"/>
                <a:gd name="T20" fmla="*/ 589 w 610"/>
                <a:gd name="T21" fmla="*/ 281 h 657"/>
                <a:gd name="T22" fmla="*/ 589 w 610"/>
                <a:gd name="T23" fmla="*/ 605 h 657"/>
                <a:gd name="T24" fmla="*/ 610 w 610"/>
                <a:gd name="T25" fmla="*/ 599 h 657"/>
                <a:gd name="T26" fmla="*/ 610 w 610"/>
                <a:gd name="T27" fmla="*/ 341 h 657"/>
                <a:gd name="T28" fmla="*/ 589 w 610"/>
                <a:gd name="T29" fmla="*/ 281 h 657"/>
                <a:gd name="T30" fmla="*/ 17 w 610"/>
                <a:gd name="T31" fmla="*/ 0 h 657"/>
                <a:gd name="T32" fmla="*/ 0 w 610"/>
                <a:gd name="T33" fmla="*/ 17 h 657"/>
                <a:gd name="T34" fmla="*/ 0 w 610"/>
                <a:gd name="T35" fmla="*/ 331 h 657"/>
                <a:gd name="T36" fmla="*/ 17 w 610"/>
                <a:gd name="T37" fmla="*/ 378 h 657"/>
                <a:gd name="T38" fmla="*/ 17 w 610"/>
                <a:gd name="T3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 h="657">
                  <a:moveTo>
                    <a:pt x="263" y="645"/>
                  </a:moveTo>
                  <a:lnTo>
                    <a:pt x="108" y="645"/>
                  </a:lnTo>
                  <a:lnTo>
                    <a:pt x="113" y="657"/>
                  </a:lnTo>
                  <a:lnTo>
                    <a:pt x="263" y="657"/>
                  </a:lnTo>
                  <a:lnTo>
                    <a:pt x="263" y="645"/>
                  </a:lnTo>
                  <a:close/>
                  <a:moveTo>
                    <a:pt x="472" y="645"/>
                  </a:moveTo>
                  <a:lnTo>
                    <a:pt x="353" y="645"/>
                  </a:lnTo>
                  <a:lnTo>
                    <a:pt x="353" y="657"/>
                  </a:lnTo>
                  <a:lnTo>
                    <a:pt x="436" y="657"/>
                  </a:lnTo>
                  <a:lnTo>
                    <a:pt x="472" y="645"/>
                  </a:lnTo>
                  <a:close/>
                  <a:moveTo>
                    <a:pt x="589" y="281"/>
                  </a:moveTo>
                  <a:lnTo>
                    <a:pt x="589" y="605"/>
                  </a:lnTo>
                  <a:lnTo>
                    <a:pt x="610" y="599"/>
                  </a:lnTo>
                  <a:lnTo>
                    <a:pt x="610" y="341"/>
                  </a:lnTo>
                  <a:lnTo>
                    <a:pt x="589" y="281"/>
                  </a:lnTo>
                  <a:close/>
                  <a:moveTo>
                    <a:pt x="17" y="0"/>
                  </a:moveTo>
                  <a:lnTo>
                    <a:pt x="0" y="17"/>
                  </a:lnTo>
                  <a:lnTo>
                    <a:pt x="0" y="331"/>
                  </a:lnTo>
                  <a:lnTo>
                    <a:pt x="17" y="378"/>
                  </a:lnTo>
                  <a:lnTo>
                    <a:pt x="17"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Freeform 13">
              <a:extLst>
                <a:ext uri="{FF2B5EF4-FFF2-40B4-BE49-F238E27FC236}">
                  <a16:creationId xmlns:a16="http://schemas.microsoft.com/office/drawing/2014/main" id="{31D1DA0C-DE4A-445F-B3D1-DFBA06AB4AA3}"/>
                </a:ext>
              </a:extLst>
            </p:cNvPr>
            <p:cNvSpPr>
              <a:spLocks noEditPoints="1"/>
            </p:cNvSpPr>
            <p:nvPr/>
          </p:nvSpPr>
          <p:spPr bwMode="auto">
            <a:xfrm>
              <a:off x="6257" y="2221"/>
              <a:ext cx="610" cy="657"/>
            </a:xfrm>
            <a:custGeom>
              <a:avLst/>
              <a:gdLst>
                <a:gd name="T0" fmla="*/ 263 w 610"/>
                <a:gd name="T1" fmla="*/ 645 h 657"/>
                <a:gd name="T2" fmla="*/ 108 w 610"/>
                <a:gd name="T3" fmla="*/ 645 h 657"/>
                <a:gd name="T4" fmla="*/ 113 w 610"/>
                <a:gd name="T5" fmla="*/ 657 h 657"/>
                <a:gd name="T6" fmla="*/ 263 w 610"/>
                <a:gd name="T7" fmla="*/ 657 h 657"/>
                <a:gd name="T8" fmla="*/ 263 w 610"/>
                <a:gd name="T9" fmla="*/ 645 h 657"/>
                <a:gd name="T10" fmla="*/ 472 w 610"/>
                <a:gd name="T11" fmla="*/ 645 h 657"/>
                <a:gd name="T12" fmla="*/ 353 w 610"/>
                <a:gd name="T13" fmla="*/ 645 h 657"/>
                <a:gd name="T14" fmla="*/ 353 w 610"/>
                <a:gd name="T15" fmla="*/ 657 h 657"/>
                <a:gd name="T16" fmla="*/ 436 w 610"/>
                <a:gd name="T17" fmla="*/ 657 h 657"/>
                <a:gd name="T18" fmla="*/ 472 w 610"/>
                <a:gd name="T19" fmla="*/ 645 h 657"/>
                <a:gd name="T20" fmla="*/ 589 w 610"/>
                <a:gd name="T21" fmla="*/ 281 h 657"/>
                <a:gd name="T22" fmla="*/ 589 w 610"/>
                <a:gd name="T23" fmla="*/ 605 h 657"/>
                <a:gd name="T24" fmla="*/ 610 w 610"/>
                <a:gd name="T25" fmla="*/ 599 h 657"/>
                <a:gd name="T26" fmla="*/ 610 w 610"/>
                <a:gd name="T27" fmla="*/ 341 h 657"/>
                <a:gd name="T28" fmla="*/ 589 w 610"/>
                <a:gd name="T29" fmla="*/ 281 h 657"/>
                <a:gd name="T30" fmla="*/ 17 w 610"/>
                <a:gd name="T31" fmla="*/ 0 h 657"/>
                <a:gd name="T32" fmla="*/ 0 w 610"/>
                <a:gd name="T33" fmla="*/ 17 h 657"/>
                <a:gd name="T34" fmla="*/ 0 w 610"/>
                <a:gd name="T35" fmla="*/ 331 h 657"/>
                <a:gd name="T36" fmla="*/ 17 w 610"/>
                <a:gd name="T37" fmla="*/ 378 h 657"/>
                <a:gd name="T38" fmla="*/ 17 w 610"/>
                <a:gd name="T3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 h="657">
                  <a:moveTo>
                    <a:pt x="263" y="645"/>
                  </a:moveTo>
                  <a:lnTo>
                    <a:pt x="108" y="645"/>
                  </a:lnTo>
                  <a:lnTo>
                    <a:pt x="113" y="657"/>
                  </a:lnTo>
                  <a:lnTo>
                    <a:pt x="263" y="657"/>
                  </a:lnTo>
                  <a:lnTo>
                    <a:pt x="263" y="645"/>
                  </a:lnTo>
                  <a:moveTo>
                    <a:pt x="472" y="645"/>
                  </a:moveTo>
                  <a:lnTo>
                    <a:pt x="353" y="645"/>
                  </a:lnTo>
                  <a:lnTo>
                    <a:pt x="353" y="657"/>
                  </a:lnTo>
                  <a:lnTo>
                    <a:pt x="436" y="657"/>
                  </a:lnTo>
                  <a:lnTo>
                    <a:pt x="472" y="645"/>
                  </a:lnTo>
                  <a:moveTo>
                    <a:pt x="589" y="281"/>
                  </a:moveTo>
                  <a:lnTo>
                    <a:pt x="589" y="605"/>
                  </a:lnTo>
                  <a:lnTo>
                    <a:pt x="610" y="599"/>
                  </a:lnTo>
                  <a:lnTo>
                    <a:pt x="610" y="341"/>
                  </a:lnTo>
                  <a:lnTo>
                    <a:pt x="589" y="281"/>
                  </a:lnTo>
                  <a:moveTo>
                    <a:pt x="17" y="0"/>
                  </a:moveTo>
                  <a:lnTo>
                    <a:pt x="0" y="17"/>
                  </a:lnTo>
                  <a:lnTo>
                    <a:pt x="0" y="331"/>
                  </a:lnTo>
                  <a:lnTo>
                    <a:pt x="17" y="378"/>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Freeform 14">
              <a:extLst>
                <a:ext uri="{FF2B5EF4-FFF2-40B4-BE49-F238E27FC236}">
                  <a16:creationId xmlns:a16="http://schemas.microsoft.com/office/drawing/2014/main" id="{9F8D076B-E5D4-4749-BF8E-603C5A90108F}"/>
                </a:ext>
              </a:extLst>
            </p:cNvPr>
            <p:cNvSpPr>
              <a:spLocks/>
            </p:cNvSpPr>
            <p:nvPr/>
          </p:nvSpPr>
          <p:spPr bwMode="auto">
            <a:xfrm>
              <a:off x="6274" y="2089"/>
              <a:ext cx="572" cy="777"/>
            </a:xfrm>
            <a:custGeom>
              <a:avLst/>
              <a:gdLst>
                <a:gd name="T0" fmla="*/ 589 w 589"/>
                <a:gd name="T1" fmla="*/ 804 h 804"/>
                <a:gd name="T2" fmla="*/ 294 w 589"/>
                <a:gd name="T3" fmla="*/ 804 h 804"/>
                <a:gd name="T4" fmla="*/ 33 w 589"/>
                <a:gd name="T5" fmla="*/ 804 h 804"/>
                <a:gd name="T6" fmla="*/ 0 w 589"/>
                <a:gd name="T7" fmla="*/ 771 h 804"/>
                <a:gd name="T8" fmla="*/ 0 w 589"/>
                <a:gd name="T9" fmla="*/ 134 h 804"/>
                <a:gd name="T10" fmla="*/ 127 w 589"/>
                <a:gd name="T11" fmla="*/ 0 h 804"/>
                <a:gd name="T12" fmla="*/ 589 w 589"/>
                <a:gd name="T13" fmla="*/ 0 h 804"/>
                <a:gd name="T14" fmla="*/ 589 w 589"/>
                <a:gd name="T15" fmla="*/ 402 h 804"/>
                <a:gd name="T16" fmla="*/ 589 w 589"/>
                <a:gd name="T17" fmla="*/ 804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9" h="804">
                  <a:moveTo>
                    <a:pt x="589" y="804"/>
                  </a:moveTo>
                  <a:cubicBezTo>
                    <a:pt x="294" y="804"/>
                    <a:pt x="294" y="804"/>
                    <a:pt x="294" y="804"/>
                  </a:cubicBezTo>
                  <a:cubicBezTo>
                    <a:pt x="33" y="804"/>
                    <a:pt x="33" y="804"/>
                    <a:pt x="33" y="804"/>
                  </a:cubicBezTo>
                  <a:cubicBezTo>
                    <a:pt x="15" y="804"/>
                    <a:pt x="0" y="789"/>
                    <a:pt x="0" y="771"/>
                  </a:cubicBezTo>
                  <a:cubicBezTo>
                    <a:pt x="0" y="134"/>
                    <a:pt x="0" y="134"/>
                    <a:pt x="0" y="134"/>
                  </a:cubicBezTo>
                  <a:cubicBezTo>
                    <a:pt x="127" y="0"/>
                    <a:pt x="127" y="0"/>
                    <a:pt x="127" y="0"/>
                  </a:cubicBezTo>
                  <a:cubicBezTo>
                    <a:pt x="589" y="0"/>
                    <a:pt x="589" y="0"/>
                    <a:pt x="589" y="0"/>
                  </a:cubicBezTo>
                  <a:cubicBezTo>
                    <a:pt x="589" y="402"/>
                    <a:pt x="589" y="402"/>
                    <a:pt x="589" y="402"/>
                  </a:cubicBezTo>
                  <a:cubicBezTo>
                    <a:pt x="589" y="804"/>
                    <a:pt x="589" y="804"/>
                    <a:pt x="589" y="80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Freeform 15">
              <a:extLst>
                <a:ext uri="{FF2B5EF4-FFF2-40B4-BE49-F238E27FC236}">
                  <a16:creationId xmlns:a16="http://schemas.microsoft.com/office/drawing/2014/main" id="{E446F26B-EB82-45E6-9E63-0DC2E917E098}"/>
                </a:ext>
              </a:extLst>
            </p:cNvPr>
            <p:cNvSpPr>
              <a:spLocks/>
            </p:cNvSpPr>
            <p:nvPr/>
          </p:nvSpPr>
          <p:spPr bwMode="auto">
            <a:xfrm>
              <a:off x="6274" y="2089"/>
              <a:ext cx="123" cy="129"/>
            </a:xfrm>
            <a:custGeom>
              <a:avLst/>
              <a:gdLst>
                <a:gd name="T0" fmla="*/ 123 w 123"/>
                <a:gd name="T1" fmla="*/ 0 h 129"/>
                <a:gd name="T2" fmla="*/ 123 w 123"/>
                <a:gd name="T3" fmla="*/ 129 h 129"/>
                <a:gd name="T4" fmla="*/ 0 w 123"/>
                <a:gd name="T5" fmla="*/ 129 h 129"/>
                <a:gd name="T6" fmla="*/ 123 w 123"/>
                <a:gd name="T7" fmla="*/ 0 h 129"/>
              </a:gdLst>
              <a:ahLst/>
              <a:cxnLst>
                <a:cxn ang="0">
                  <a:pos x="T0" y="T1"/>
                </a:cxn>
                <a:cxn ang="0">
                  <a:pos x="T2" y="T3"/>
                </a:cxn>
                <a:cxn ang="0">
                  <a:pos x="T4" y="T5"/>
                </a:cxn>
                <a:cxn ang="0">
                  <a:pos x="T6" y="T7"/>
                </a:cxn>
              </a:cxnLst>
              <a:rect l="0" t="0" r="r" b="b"/>
              <a:pathLst>
                <a:path w="123" h="129">
                  <a:moveTo>
                    <a:pt x="123" y="0"/>
                  </a:moveTo>
                  <a:lnTo>
                    <a:pt x="123" y="129"/>
                  </a:lnTo>
                  <a:lnTo>
                    <a:pt x="0" y="129"/>
                  </a:lnTo>
                  <a:lnTo>
                    <a:pt x="123"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Freeform 16">
              <a:extLst>
                <a:ext uri="{FF2B5EF4-FFF2-40B4-BE49-F238E27FC236}">
                  <a16:creationId xmlns:a16="http://schemas.microsoft.com/office/drawing/2014/main" id="{BBCD4445-3E76-4263-91F1-7FB666357098}"/>
                </a:ext>
              </a:extLst>
            </p:cNvPr>
            <p:cNvSpPr>
              <a:spLocks/>
            </p:cNvSpPr>
            <p:nvPr/>
          </p:nvSpPr>
          <p:spPr bwMode="auto">
            <a:xfrm>
              <a:off x="6846" y="2089"/>
              <a:ext cx="21" cy="777"/>
            </a:xfrm>
            <a:custGeom>
              <a:avLst/>
              <a:gdLst>
                <a:gd name="T0" fmla="*/ 0 w 21"/>
                <a:gd name="T1" fmla="*/ 804 h 804"/>
                <a:gd name="T2" fmla="*/ 0 w 21"/>
                <a:gd name="T3" fmla="*/ 804 h 804"/>
                <a:gd name="T4" fmla="*/ 0 w 21"/>
                <a:gd name="T5" fmla="*/ 0 h 804"/>
                <a:gd name="T6" fmla="*/ 0 w 21"/>
                <a:gd name="T7" fmla="*/ 0 h 804"/>
                <a:gd name="T8" fmla="*/ 21 w 21"/>
                <a:gd name="T9" fmla="*/ 21 h 804"/>
                <a:gd name="T10" fmla="*/ 21 w 21"/>
                <a:gd name="T11" fmla="*/ 783 h 804"/>
                <a:gd name="T12" fmla="*/ 0 w 21"/>
                <a:gd name="T13" fmla="*/ 804 h 804"/>
              </a:gdLst>
              <a:ahLst/>
              <a:cxnLst>
                <a:cxn ang="0">
                  <a:pos x="T0" y="T1"/>
                </a:cxn>
                <a:cxn ang="0">
                  <a:pos x="T2" y="T3"/>
                </a:cxn>
                <a:cxn ang="0">
                  <a:pos x="T4" y="T5"/>
                </a:cxn>
                <a:cxn ang="0">
                  <a:pos x="T6" y="T7"/>
                </a:cxn>
                <a:cxn ang="0">
                  <a:pos x="T8" y="T9"/>
                </a:cxn>
                <a:cxn ang="0">
                  <a:pos x="T10" y="T11"/>
                </a:cxn>
                <a:cxn ang="0">
                  <a:pos x="T12" y="T13"/>
                </a:cxn>
              </a:cxnLst>
              <a:rect l="0" t="0" r="r" b="b"/>
              <a:pathLst>
                <a:path w="21" h="804">
                  <a:moveTo>
                    <a:pt x="0" y="804"/>
                  </a:moveTo>
                  <a:cubicBezTo>
                    <a:pt x="0" y="804"/>
                    <a:pt x="0" y="804"/>
                    <a:pt x="0" y="804"/>
                  </a:cubicBezTo>
                  <a:cubicBezTo>
                    <a:pt x="0" y="0"/>
                    <a:pt x="0" y="0"/>
                    <a:pt x="0" y="0"/>
                  </a:cubicBezTo>
                  <a:cubicBezTo>
                    <a:pt x="0" y="0"/>
                    <a:pt x="0" y="0"/>
                    <a:pt x="0" y="0"/>
                  </a:cubicBezTo>
                  <a:cubicBezTo>
                    <a:pt x="12" y="0"/>
                    <a:pt x="21" y="9"/>
                    <a:pt x="21" y="21"/>
                  </a:cubicBezTo>
                  <a:cubicBezTo>
                    <a:pt x="21" y="783"/>
                    <a:pt x="21" y="783"/>
                    <a:pt x="21" y="783"/>
                  </a:cubicBezTo>
                  <a:cubicBezTo>
                    <a:pt x="21" y="795"/>
                    <a:pt x="12" y="804"/>
                    <a:pt x="0" y="804"/>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Freeform 17">
              <a:extLst>
                <a:ext uri="{FF2B5EF4-FFF2-40B4-BE49-F238E27FC236}">
                  <a16:creationId xmlns:a16="http://schemas.microsoft.com/office/drawing/2014/main" id="{0EAF5AAB-0EF0-4B0A-9037-97A16F0BD307}"/>
                </a:ext>
              </a:extLst>
            </p:cNvPr>
            <p:cNvSpPr>
              <a:spLocks/>
            </p:cNvSpPr>
            <p:nvPr/>
          </p:nvSpPr>
          <p:spPr bwMode="auto">
            <a:xfrm>
              <a:off x="6294" y="2319"/>
              <a:ext cx="516" cy="278"/>
            </a:xfrm>
            <a:custGeom>
              <a:avLst/>
              <a:gdLst>
                <a:gd name="T0" fmla="*/ 0 w 516"/>
                <a:gd name="T1" fmla="*/ 0 h 278"/>
                <a:gd name="T2" fmla="*/ 0 w 516"/>
                <a:gd name="T3" fmla="*/ 278 h 278"/>
                <a:gd name="T4" fmla="*/ 516 w 516"/>
                <a:gd name="T5" fmla="*/ 278 h 278"/>
                <a:gd name="T6" fmla="*/ 516 w 516"/>
                <a:gd name="T7" fmla="*/ 274 h 278"/>
                <a:gd name="T8" fmla="*/ 4 w 516"/>
                <a:gd name="T9" fmla="*/ 274 h 278"/>
                <a:gd name="T10" fmla="*/ 4 w 516"/>
                <a:gd name="T11" fmla="*/ 0 h 278"/>
                <a:gd name="T12" fmla="*/ 0 w 516"/>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516" h="278">
                  <a:moveTo>
                    <a:pt x="0" y="0"/>
                  </a:moveTo>
                  <a:lnTo>
                    <a:pt x="0" y="278"/>
                  </a:lnTo>
                  <a:lnTo>
                    <a:pt x="516" y="278"/>
                  </a:lnTo>
                  <a:lnTo>
                    <a:pt x="516" y="274"/>
                  </a:lnTo>
                  <a:lnTo>
                    <a:pt x="4" y="274"/>
                  </a:lnTo>
                  <a:lnTo>
                    <a:pt x="4" y="0"/>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Freeform 18">
              <a:extLst>
                <a:ext uri="{FF2B5EF4-FFF2-40B4-BE49-F238E27FC236}">
                  <a16:creationId xmlns:a16="http://schemas.microsoft.com/office/drawing/2014/main" id="{7FAFC713-2E81-4B53-A7FD-789280AB5EC2}"/>
                </a:ext>
              </a:extLst>
            </p:cNvPr>
            <p:cNvSpPr>
              <a:spLocks/>
            </p:cNvSpPr>
            <p:nvPr/>
          </p:nvSpPr>
          <p:spPr bwMode="auto">
            <a:xfrm>
              <a:off x="6294" y="2319"/>
              <a:ext cx="516" cy="278"/>
            </a:xfrm>
            <a:custGeom>
              <a:avLst/>
              <a:gdLst>
                <a:gd name="T0" fmla="*/ 0 w 516"/>
                <a:gd name="T1" fmla="*/ 0 h 278"/>
                <a:gd name="T2" fmla="*/ 0 w 516"/>
                <a:gd name="T3" fmla="*/ 278 h 278"/>
                <a:gd name="T4" fmla="*/ 516 w 516"/>
                <a:gd name="T5" fmla="*/ 278 h 278"/>
                <a:gd name="T6" fmla="*/ 516 w 516"/>
                <a:gd name="T7" fmla="*/ 274 h 278"/>
                <a:gd name="T8" fmla="*/ 4 w 516"/>
                <a:gd name="T9" fmla="*/ 274 h 278"/>
                <a:gd name="T10" fmla="*/ 4 w 516"/>
                <a:gd name="T11" fmla="*/ 0 h 278"/>
                <a:gd name="T12" fmla="*/ 0 w 516"/>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516" h="278">
                  <a:moveTo>
                    <a:pt x="0" y="0"/>
                  </a:moveTo>
                  <a:lnTo>
                    <a:pt x="0" y="278"/>
                  </a:lnTo>
                  <a:lnTo>
                    <a:pt x="516" y="278"/>
                  </a:lnTo>
                  <a:lnTo>
                    <a:pt x="516" y="274"/>
                  </a:lnTo>
                  <a:lnTo>
                    <a:pt x="4" y="274"/>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Rectangle 19">
              <a:extLst>
                <a:ext uri="{FF2B5EF4-FFF2-40B4-BE49-F238E27FC236}">
                  <a16:creationId xmlns:a16="http://schemas.microsoft.com/office/drawing/2014/main" id="{686AA9DC-83A3-4504-ABB3-FF406B7B7A1E}"/>
                </a:ext>
              </a:extLst>
            </p:cNvPr>
            <p:cNvSpPr>
              <a:spLocks noChangeArrowheads="1"/>
            </p:cNvSpPr>
            <p:nvPr/>
          </p:nvSpPr>
          <p:spPr bwMode="auto">
            <a:xfrm>
              <a:off x="6453" y="2456"/>
              <a:ext cx="60" cy="1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 name="Rectangle 20">
              <a:extLst>
                <a:ext uri="{FF2B5EF4-FFF2-40B4-BE49-F238E27FC236}">
                  <a16:creationId xmlns:a16="http://schemas.microsoft.com/office/drawing/2014/main" id="{C0281630-23B5-4A3F-BA55-51880B079F73}"/>
                </a:ext>
              </a:extLst>
            </p:cNvPr>
            <p:cNvSpPr>
              <a:spLocks noChangeArrowheads="1"/>
            </p:cNvSpPr>
            <p:nvPr/>
          </p:nvSpPr>
          <p:spPr bwMode="auto">
            <a:xfrm>
              <a:off x="6528" y="2409"/>
              <a:ext cx="60" cy="18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 name="Rectangle 21">
              <a:extLst>
                <a:ext uri="{FF2B5EF4-FFF2-40B4-BE49-F238E27FC236}">
                  <a16:creationId xmlns:a16="http://schemas.microsoft.com/office/drawing/2014/main" id="{93900CF5-3993-4CF3-979D-6190AD51C96E}"/>
                </a:ext>
              </a:extLst>
            </p:cNvPr>
            <p:cNvSpPr>
              <a:spLocks noChangeArrowheads="1"/>
            </p:cNvSpPr>
            <p:nvPr/>
          </p:nvSpPr>
          <p:spPr bwMode="auto">
            <a:xfrm>
              <a:off x="6528" y="2409"/>
              <a:ext cx="6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 name="Rectangle 22">
              <a:extLst>
                <a:ext uri="{FF2B5EF4-FFF2-40B4-BE49-F238E27FC236}">
                  <a16:creationId xmlns:a16="http://schemas.microsoft.com/office/drawing/2014/main" id="{B1AEA81D-4904-4A34-A61B-FCA2B70B56D8}"/>
                </a:ext>
              </a:extLst>
            </p:cNvPr>
            <p:cNvSpPr>
              <a:spLocks noChangeArrowheads="1"/>
            </p:cNvSpPr>
            <p:nvPr/>
          </p:nvSpPr>
          <p:spPr bwMode="auto">
            <a:xfrm>
              <a:off x="6603" y="2361"/>
              <a:ext cx="59" cy="234"/>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Rectangle 23">
              <a:extLst>
                <a:ext uri="{FF2B5EF4-FFF2-40B4-BE49-F238E27FC236}">
                  <a16:creationId xmlns:a16="http://schemas.microsoft.com/office/drawing/2014/main" id="{3237D543-B273-4670-B723-C0B9B1B25091}"/>
                </a:ext>
              </a:extLst>
            </p:cNvPr>
            <p:cNvSpPr>
              <a:spLocks noChangeArrowheads="1"/>
            </p:cNvSpPr>
            <p:nvPr/>
          </p:nvSpPr>
          <p:spPr bwMode="auto">
            <a:xfrm>
              <a:off x="6603" y="2361"/>
              <a:ext cx="59"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Rectangle 24">
              <a:extLst>
                <a:ext uri="{FF2B5EF4-FFF2-40B4-BE49-F238E27FC236}">
                  <a16:creationId xmlns:a16="http://schemas.microsoft.com/office/drawing/2014/main" id="{6C428AE5-D38F-4BA8-9073-557404F548D7}"/>
                </a:ext>
              </a:extLst>
            </p:cNvPr>
            <p:cNvSpPr>
              <a:spLocks noChangeArrowheads="1"/>
            </p:cNvSpPr>
            <p:nvPr/>
          </p:nvSpPr>
          <p:spPr bwMode="auto">
            <a:xfrm>
              <a:off x="6316" y="2559"/>
              <a:ext cx="20" cy="36"/>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Rectangle 25">
              <a:extLst>
                <a:ext uri="{FF2B5EF4-FFF2-40B4-BE49-F238E27FC236}">
                  <a16:creationId xmlns:a16="http://schemas.microsoft.com/office/drawing/2014/main" id="{A6B03DBB-808C-4D2F-ADBB-AE5A1AD27265}"/>
                </a:ext>
              </a:extLst>
            </p:cNvPr>
            <p:cNvSpPr>
              <a:spLocks noChangeArrowheads="1"/>
            </p:cNvSpPr>
            <p:nvPr/>
          </p:nvSpPr>
          <p:spPr bwMode="auto">
            <a:xfrm>
              <a:off x="6799" y="2537"/>
              <a:ext cx="20" cy="58"/>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 name="Rectangle 26">
              <a:extLst>
                <a:ext uri="{FF2B5EF4-FFF2-40B4-BE49-F238E27FC236}">
                  <a16:creationId xmlns:a16="http://schemas.microsoft.com/office/drawing/2014/main" id="{92A3DB43-25F9-4E59-8D70-8A6531AC3F22}"/>
                </a:ext>
              </a:extLst>
            </p:cNvPr>
            <p:cNvSpPr>
              <a:spLocks noChangeArrowheads="1"/>
            </p:cNvSpPr>
            <p:nvPr/>
          </p:nvSpPr>
          <p:spPr bwMode="auto">
            <a:xfrm>
              <a:off x="6765" y="2537"/>
              <a:ext cx="20" cy="58"/>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Rectangle 27">
              <a:extLst>
                <a:ext uri="{FF2B5EF4-FFF2-40B4-BE49-F238E27FC236}">
                  <a16:creationId xmlns:a16="http://schemas.microsoft.com/office/drawing/2014/main" id="{7D82FAF0-D47E-4125-AB35-E1AA2F1F7F7F}"/>
                </a:ext>
              </a:extLst>
            </p:cNvPr>
            <p:cNvSpPr>
              <a:spLocks noChangeArrowheads="1"/>
            </p:cNvSpPr>
            <p:nvPr/>
          </p:nvSpPr>
          <p:spPr bwMode="auto">
            <a:xfrm>
              <a:off x="6349" y="2537"/>
              <a:ext cx="20" cy="58"/>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 name="Freeform 28">
              <a:extLst>
                <a:ext uri="{FF2B5EF4-FFF2-40B4-BE49-F238E27FC236}">
                  <a16:creationId xmlns:a16="http://schemas.microsoft.com/office/drawing/2014/main" id="{D8811FB8-5E49-42DA-957F-48624396EBBA}"/>
                </a:ext>
              </a:extLst>
            </p:cNvPr>
            <p:cNvSpPr>
              <a:spLocks/>
            </p:cNvSpPr>
            <p:nvPr/>
          </p:nvSpPr>
          <p:spPr bwMode="auto">
            <a:xfrm>
              <a:off x="6439" y="1865"/>
              <a:ext cx="87" cy="13"/>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 name="Freeform 29">
              <a:extLst>
                <a:ext uri="{FF2B5EF4-FFF2-40B4-BE49-F238E27FC236}">
                  <a16:creationId xmlns:a16="http://schemas.microsoft.com/office/drawing/2014/main" id="{FEB6475D-853B-4D6E-ADC3-D684CA1EBEB5}"/>
                </a:ext>
              </a:extLst>
            </p:cNvPr>
            <p:cNvSpPr>
              <a:spLocks/>
            </p:cNvSpPr>
            <p:nvPr/>
          </p:nvSpPr>
          <p:spPr bwMode="auto">
            <a:xfrm>
              <a:off x="6439" y="1843"/>
              <a:ext cx="87" cy="14"/>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Freeform 30">
              <a:extLst>
                <a:ext uri="{FF2B5EF4-FFF2-40B4-BE49-F238E27FC236}">
                  <a16:creationId xmlns:a16="http://schemas.microsoft.com/office/drawing/2014/main" id="{59684EC5-F4A7-4D43-8984-17F831B8D16F}"/>
                </a:ext>
              </a:extLst>
            </p:cNvPr>
            <p:cNvSpPr>
              <a:spLocks/>
            </p:cNvSpPr>
            <p:nvPr/>
          </p:nvSpPr>
          <p:spPr bwMode="auto">
            <a:xfrm>
              <a:off x="6439" y="1822"/>
              <a:ext cx="87" cy="14"/>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Freeform 31">
              <a:extLst>
                <a:ext uri="{FF2B5EF4-FFF2-40B4-BE49-F238E27FC236}">
                  <a16:creationId xmlns:a16="http://schemas.microsoft.com/office/drawing/2014/main" id="{45D99CD4-D008-417A-9D57-A52B9C11E78C}"/>
                </a:ext>
              </a:extLst>
            </p:cNvPr>
            <p:cNvSpPr>
              <a:spLocks/>
            </p:cNvSpPr>
            <p:nvPr/>
          </p:nvSpPr>
          <p:spPr bwMode="auto">
            <a:xfrm>
              <a:off x="6439" y="1801"/>
              <a:ext cx="87" cy="13"/>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Freeform 32">
              <a:extLst>
                <a:ext uri="{FF2B5EF4-FFF2-40B4-BE49-F238E27FC236}">
                  <a16:creationId xmlns:a16="http://schemas.microsoft.com/office/drawing/2014/main" id="{12ECD016-7365-4BEA-B8F4-4D99412EDC3B}"/>
                </a:ext>
              </a:extLst>
            </p:cNvPr>
            <p:cNvSpPr>
              <a:spLocks/>
            </p:cNvSpPr>
            <p:nvPr/>
          </p:nvSpPr>
          <p:spPr bwMode="auto">
            <a:xfrm>
              <a:off x="6439" y="1779"/>
              <a:ext cx="87" cy="14"/>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Freeform 33">
              <a:extLst>
                <a:ext uri="{FF2B5EF4-FFF2-40B4-BE49-F238E27FC236}">
                  <a16:creationId xmlns:a16="http://schemas.microsoft.com/office/drawing/2014/main" id="{CA497A29-8D60-4736-B3CF-804D4ECE449F}"/>
                </a:ext>
              </a:extLst>
            </p:cNvPr>
            <p:cNvSpPr>
              <a:spLocks/>
            </p:cNvSpPr>
            <p:nvPr/>
          </p:nvSpPr>
          <p:spPr bwMode="auto">
            <a:xfrm>
              <a:off x="6638" y="1865"/>
              <a:ext cx="88" cy="13"/>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34">
              <a:extLst>
                <a:ext uri="{FF2B5EF4-FFF2-40B4-BE49-F238E27FC236}">
                  <a16:creationId xmlns:a16="http://schemas.microsoft.com/office/drawing/2014/main" id="{1EBBE34D-1F1E-40C9-99C3-D45DAA4788A2}"/>
                </a:ext>
              </a:extLst>
            </p:cNvPr>
            <p:cNvSpPr>
              <a:spLocks/>
            </p:cNvSpPr>
            <p:nvPr/>
          </p:nvSpPr>
          <p:spPr bwMode="auto">
            <a:xfrm>
              <a:off x="6638" y="1843"/>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Freeform 35">
              <a:extLst>
                <a:ext uri="{FF2B5EF4-FFF2-40B4-BE49-F238E27FC236}">
                  <a16:creationId xmlns:a16="http://schemas.microsoft.com/office/drawing/2014/main" id="{6A8EE097-F79C-4191-B6F1-712619B130B4}"/>
                </a:ext>
              </a:extLst>
            </p:cNvPr>
            <p:cNvSpPr>
              <a:spLocks/>
            </p:cNvSpPr>
            <p:nvPr/>
          </p:nvSpPr>
          <p:spPr bwMode="auto">
            <a:xfrm>
              <a:off x="6638" y="1822"/>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 name="Freeform 36">
              <a:extLst>
                <a:ext uri="{FF2B5EF4-FFF2-40B4-BE49-F238E27FC236}">
                  <a16:creationId xmlns:a16="http://schemas.microsoft.com/office/drawing/2014/main" id="{32457448-1506-4290-BCD4-D10C8D0EFF61}"/>
                </a:ext>
              </a:extLst>
            </p:cNvPr>
            <p:cNvSpPr>
              <a:spLocks/>
            </p:cNvSpPr>
            <p:nvPr/>
          </p:nvSpPr>
          <p:spPr bwMode="auto">
            <a:xfrm>
              <a:off x="6638" y="1801"/>
              <a:ext cx="88" cy="13"/>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Freeform 37">
              <a:extLst>
                <a:ext uri="{FF2B5EF4-FFF2-40B4-BE49-F238E27FC236}">
                  <a16:creationId xmlns:a16="http://schemas.microsoft.com/office/drawing/2014/main" id="{77A37980-FA10-4BC5-835D-EFE78569617C}"/>
                </a:ext>
              </a:extLst>
            </p:cNvPr>
            <p:cNvSpPr>
              <a:spLocks/>
            </p:cNvSpPr>
            <p:nvPr/>
          </p:nvSpPr>
          <p:spPr bwMode="auto">
            <a:xfrm>
              <a:off x="6638" y="1779"/>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38">
              <a:extLst>
                <a:ext uri="{FF2B5EF4-FFF2-40B4-BE49-F238E27FC236}">
                  <a16:creationId xmlns:a16="http://schemas.microsoft.com/office/drawing/2014/main" id="{A5D87ED6-AE78-4B16-A735-3F730121B73E}"/>
                </a:ext>
              </a:extLst>
            </p:cNvPr>
            <p:cNvSpPr>
              <a:spLocks/>
            </p:cNvSpPr>
            <p:nvPr/>
          </p:nvSpPr>
          <p:spPr bwMode="auto">
            <a:xfrm>
              <a:off x="6638" y="1756"/>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39">
              <a:extLst>
                <a:ext uri="{FF2B5EF4-FFF2-40B4-BE49-F238E27FC236}">
                  <a16:creationId xmlns:a16="http://schemas.microsoft.com/office/drawing/2014/main" id="{1C87C364-2171-47E1-BA7B-1B234FC4C840}"/>
                </a:ext>
              </a:extLst>
            </p:cNvPr>
            <p:cNvSpPr>
              <a:spLocks/>
            </p:cNvSpPr>
            <p:nvPr/>
          </p:nvSpPr>
          <p:spPr bwMode="auto">
            <a:xfrm>
              <a:off x="6638" y="1735"/>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40">
              <a:extLst>
                <a:ext uri="{FF2B5EF4-FFF2-40B4-BE49-F238E27FC236}">
                  <a16:creationId xmlns:a16="http://schemas.microsoft.com/office/drawing/2014/main" id="{1350D84B-2764-422B-9AEF-B6AC42730790}"/>
                </a:ext>
              </a:extLst>
            </p:cNvPr>
            <p:cNvSpPr>
              <a:spLocks/>
            </p:cNvSpPr>
            <p:nvPr/>
          </p:nvSpPr>
          <p:spPr bwMode="auto">
            <a:xfrm>
              <a:off x="6539" y="1865"/>
              <a:ext cx="86" cy="13"/>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41">
              <a:extLst>
                <a:ext uri="{FF2B5EF4-FFF2-40B4-BE49-F238E27FC236}">
                  <a16:creationId xmlns:a16="http://schemas.microsoft.com/office/drawing/2014/main" id="{382F0E8E-F260-4CBD-8B1E-BD8F7E457679}"/>
                </a:ext>
              </a:extLst>
            </p:cNvPr>
            <p:cNvSpPr>
              <a:spLocks/>
            </p:cNvSpPr>
            <p:nvPr/>
          </p:nvSpPr>
          <p:spPr bwMode="auto">
            <a:xfrm>
              <a:off x="6539" y="1843"/>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Freeform 42">
              <a:extLst>
                <a:ext uri="{FF2B5EF4-FFF2-40B4-BE49-F238E27FC236}">
                  <a16:creationId xmlns:a16="http://schemas.microsoft.com/office/drawing/2014/main" id="{6222540B-688A-4963-9850-E9B43B6E1593}"/>
                </a:ext>
              </a:extLst>
            </p:cNvPr>
            <p:cNvSpPr>
              <a:spLocks/>
            </p:cNvSpPr>
            <p:nvPr/>
          </p:nvSpPr>
          <p:spPr bwMode="auto">
            <a:xfrm>
              <a:off x="6539" y="1822"/>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Freeform 43">
              <a:extLst>
                <a:ext uri="{FF2B5EF4-FFF2-40B4-BE49-F238E27FC236}">
                  <a16:creationId xmlns:a16="http://schemas.microsoft.com/office/drawing/2014/main" id="{D8975CF8-00B6-4674-9B8D-D2737EBE607D}"/>
                </a:ext>
              </a:extLst>
            </p:cNvPr>
            <p:cNvSpPr>
              <a:spLocks/>
            </p:cNvSpPr>
            <p:nvPr/>
          </p:nvSpPr>
          <p:spPr bwMode="auto">
            <a:xfrm>
              <a:off x="6539" y="1801"/>
              <a:ext cx="86" cy="13"/>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Freeform 44">
              <a:extLst>
                <a:ext uri="{FF2B5EF4-FFF2-40B4-BE49-F238E27FC236}">
                  <a16:creationId xmlns:a16="http://schemas.microsoft.com/office/drawing/2014/main" id="{A413F096-AEE1-495B-97A1-50C9BE2937A9}"/>
                </a:ext>
              </a:extLst>
            </p:cNvPr>
            <p:cNvSpPr>
              <a:spLocks/>
            </p:cNvSpPr>
            <p:nvPr/>
          </p:nvSpPr>
          <p:spPr bwMode="auto">
            <a:xfrm>
              <a:off x="6539" y="1779"/>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Freeform 45">
              <a:extLst>
                <a:ext uri="{FF2B5EF4-FFF2-40B4-BE49-F238E27FC236}">
                  <a16:creationId xmlns:a16="http://schemas.microsoft.com/office/drawing/2014/main" id="{E53F4DB9-5CD7-4579-BDB2-6CD1617B87EF}"/>
                </a:ext>
              </a:extLst>
            </p:cNvPr>
            <p:cNvSpPr>
              <a:spLocks/>
            </p:cNvSpPr>
            <p:nvPr/>
          </p:nvSpPr>
          <p:spPr bwMode="auto">
            <a:xfrm>
              <a:off x="6539" y="1756"/>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Freeform 46">
              <a:extLst>
                <a:ext uri="{FF2B5EF4-FFF2-40B4-BE49-F238E27FC236}">
                  <a16:creationId xmlns:a16="http://schemas.microsoft.com/office/drawing/2014/main" id="{D7781D45-866A-4595-BECA-EC2A6D3A0D07}"/>
                </a:ext>
              </a:extLst>
            </p:cNvPr>
            <p:cNvSpPr>
              <a:spLocks/>
            </p:cNvSpPr>
            <p:nvPr/>
          </p:nvSpPr>
          <p:spPr bwMode="auto">
            <a:xfrm>
              <a:off x="6539" y="1735"/>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Freeform 47">
              <a:extLst>
                <a:ext uri="{FF2B5EF4-FFF2-40B4-BE49-F238E27FC236}">
                  <a16:creationId xmlns:a16="http://schemas.microsoft.com/office/drawing/2014/main" id="{AADF0F3B-6361-4326-A599-D7D9EF567EB5}"/>
                </a:ext>
              </a:extLst>
            </p:cNvPr>
            <p:cNvSpPr>
              <a:spLocks/>
            </p:cNvSpPr>
            <p:nvPr/>
          </p:nvSpPr>
          <p:spPr bwMode="auto">
            <a:xfrm>
              <a:off x="6539" y="1714"/>
              <a:ext cx="86" cy="13"/>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Freeform 48">
              <a:extLst>
                <a:ext uri="{FF2B5EF4-FFF2-40B4-BE49-F238E27FC236}">
                  <a16:creationId xmlns:a16="http://schemas.microsoft.com/office/drawing/2014/main" id="{0E469C9B-8919-43BB-9916-EF5A8843563A}"/>
                </a:ext>
              </a:extLst>
            </p:cNvPr>
            <p:cNvSpPr>
              <a:spLocks/>
            </p:cNvSpPr>
            <p:nvPr/>
          </p:nvSpPr>
          <p:spPr bwMode="auto">
            <a:xfrm>
              <a:off x="6539" y="1692"/>
              <a:ext cx="86" cy="14"/>
            </a:xfrm>
            <a:custGeom>
              <a:avLst/>
              <a:gdLst>
                <a:gd name="T0" fmla="*/ 86 w 89"/>
                <a:gd name="T1" fmla="*/ 0 h 15"/>
                <a:gd name="T2" fmla="*/ 3 w 89"/>
                <a:gd name="T3" fmla="*/ 0 h 15"/>
                <a:gd name="T4" fmla="*/ 0 w 89"/>
                <a:gd name="T5" fmla="*/ 4 h 15"/>
                <a:gd name="T6" fmla="*/ 0 w 89"/>
                <a:gd name="T7" fmla="*/ 12 h 15"/>
                <a:gd name="T8" fmla="*/ 3 w 89"/>
                <a:gd name="T9" fmla="*/ 15 h 15"/>
                <a:gd name="T10" fmla="*/ 86 w 89"/>
                <a:gd name="T11" fmla="*/ 15 h 15"/>
                <a:gd name="T12" fmla="*/ 89 w 89"/>
                <a:gd name="T13" fmla="*/ 12 h 15"/>
                <a:gd name="T14" fmla="*/ 89 w 89"/>
                <a:gd name="T15" fmla="*/ 4 h 15"/>
                <a:gd name="T16" fmla="*/ 86 w 89"/>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5">
                  <a:moveTo>
                    <a:pt x="86" y="0"/>
                  </a:moveTo>
                  <a:cubicBezTo>
                    <a:pt x="3" y="0"/>
                    <a:pt x="3" y="0"/>
                    <a:pt x="3" y="0"/>
                  </a:cubicBezTo>
                  <a:cubicBezTo>
                    <a:pt x="1" y="0"/>
                    <a:pt x="0" y="2"/>
                    <a:pt x="0" y="4"/>
                  </a:cubicBezTo>
                  <a:cubicBezTo>
                    <a:pt x="0" y="12"/>
                    <a:pt x="0" y="12"/>
                    <a:pt x="0" y="12"/>
                  </a:cubicBezTo>
                  <a:cubicBezTo>
                    <a:pt x="0" y="13"/>
                    <a:pt x="1" y="15"/>
                    <a:pt x="3" y="15"/>
                  </a:cubicBezTo>
                  <a:cubicBezTo>
                    <a:pt x="86" y="15"/>
                    <a:pt x="86" y="15"/>
                    <a:pt x="86" y="15"/>
                  </a:cubicBezTo>
                  <a:cubicBezTo>
                    <a:pt x="88" y="15"/>
                    <a:pt x="89" y="13"/>
                    <a:pt x="89" y="12"/>
                  </a:cubicBezTo>
                  <a:cubicBezTo>
                    <a:pt x="89" y="4"/>
                    <a:pt x="89" y="4"/>
                    <a:pt x="89" y="4"/>
                  </a:cubicBezTo>
                  <a:cubicBezTo>
                    <a:pt x="89" y="2"/>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Freeform 49">
              <a:extLst>
                <a:ext uri="{FF2B5EF4-FFF2-40B4-BE49-F238E27FC236}">
                  <a16:creationId xmlns:a16="http://schemas.microsoft.com/office/drawing/2014/main" id="{8161A76E-3ABA-47A4-93CB-578A9D0075CB}"/>
                </a:ext>
              </a:extLst>
            </p:cNvPr>
            <p:cNvSpPr>
              <a:spLocks/>
            </p:cNvSpPr>
            <p:nvPr/>
          </p:nvSpPr>
          <p:spPr bwMode="auto">
            <a:xfrm>
              <a:off x="6539" y="1670"/>
              <a:ext cx="86" cy="15"/>
            </a:xfrm>
            <a:custGeom>
              <a:avLst/>
              <a:gdLst>
                <a:gd name="T0" fmla="*/ 86 w 89"/>
                <a:gd name="T1" fmla="*/ 0 h 15"/>
                <a:gd name="T2" fmla="*/ 3 w 89"/>
                <a:gd name="T3" fmla="*/ 0 h 15"/>
                <a:gd name="T4" fmla="*/ 0 w 89"/>
                <a:gd name="T5" fmla="*/ 4 h 15"/>
                <a:gd name="T6" fmla="*/ 0 w 89"/>
                <a:gd name="T7" fmla="*/ 12 h 15"/>
                <a:gd name="T8" fmla="*/ 3 w 89"/>
                <a:gd name="T9" fmla="*/ 15 h 15"/>
                <a:gd name="T10" fmla="*/ 86 w 89"/>
                <a:gd name="T11" fmla="*/ 15 h 15"/>
                <a:gd name="T12" fmla="*/ 89 w 89"/>
                <a:gd name="T13" fmla="*/ 12 h 15"/>
                <a:gd name="T14" fmla="*/ 89 w 89"/>
                <a:gd name="T15" fmla="*/ 4 h 15"/>
                <a:gd name="T16" fmla="*/ 86 w 89"/>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5">
                  <a:moveTo>
                    <a:pt x="86" y="0"/>
                  </a:moveTo>
                  <a:cubicBezTo>
                    <a:pt x="3" y="0"/>
                    <a:pt x="3" y="0"/>
                    <a:pt x="3" y="0"/>
                  </a:cubicBezTo>
                  <a:cubicBezTo>
                    <a:pt x="1" y="0"/>
                    <a:pt x="0" y="2"/>
                    <a:pt x="0" y="4"/>
                  </a:cubicBezTo>
                  <a:cubicBezTo>
                    <a:pt x="0" y="12"/>
                    <a:pt x="0" y="12"/>
                    <a:pt x="0" y="12"/>
                  </a:cubicBezTo>
                  <a:cubicBezTo>
                    <a:pt x="0" y="13"/>
                    <a:pt x="1" y="15"/>
                    <a:pt x="3" y="15"/>
                  </a:cubicBezTo>
                  <a:cubicBezTo>
                    <a:pt x="86" y="15"/>
                    <a:pt x="86" y="15"/>
                    <a:pt x="86" y="15"/>
                  </a:cubicBezTo>
                  <a:cubicBezTo>
                    <a:pt x="88" y="15"/>
                    <a:pt x="89" y="13"/>
                    <a:pt x="89" y="12"/>
                  </a:cubicBezTo>
                  <a:cubicBezTo>
                    <a:pt x="89" y="4"/>
                    <a:pt x="89" y="4"/>
                    <a:pt x="89" y="4"/>
                  </a:cubicBezTo>
                  <a:cubicBezTo>
                    <a:pt x="89" y="2"/>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Freeform 50">
              <a:extLst>
                <a:ext uri="{FF2B5EF4-FFF2-40B4-BE49-F238E27FC236}">
                  <a16:creationId xmlns:a16="http://schemas.microsoft.com/office/drawing/2014/main" id="{CFE812C0-06F1-437B-9AC3-D203BFFE96D1}"/>
                </a:ext>
              </a:extLst>
            </p:cNvPr>
            <p:cNvSpPr>
              <a:spLocks/>
            </p:cNvSpPr>
            <p:nvPr/>
          </p:nvSpPr>
          <p:spPr bwMode="auto">
            <a:xfrm>
              <a:off x="6397" y="1612"/>
              <a:ext cx="370" cy="369"/>
            </a:xfrm>
            <a:custGeom>
              <a:avLst/>
              <a:gdLst>
                <a:gd name="T0" fmla="*/ 379 w 381"/>
                <a:gd name="T1" fmla="*/ 190 h 381"/>
                <a:gd name="T2" fmla="*/ 381 w 381"/>
                <a:gd name="T3" fmla="*/ 190 h 381"/>
                <a:gd name="T4" fmla="*/ 190 w 381"/>
                <a:gd name="T5" fmla="*/ 0 h 381"/>
                <a:gd name="T6" fmla="*/ 0 w 381"/>
                <a:gd name="T7" fmla="*/ 190 h 381"/>
                <a:gd name="T8" fmla="*/ 190 w 381"/>
                <a:gd name="T9" fmla="*/ 381 h 381"/>
                <a:gd name="T10" fmla="*/ 381 w 381"/>
                <a:gd name="T11" fmla="*/ 190 h 381"/>
                <a:gd name="T12" fmla="*/ 379 w 381"/>
                <a:gd name="T13" fmla="*/ 190 h 381"/>
                <a:gd name="T14" fmla="*/ 377 w 381"/>
                <a:gd name="T15" fmla="*/ 190 h 381"/>
                <a:gd name="T16" fmla="*/ 322 w 381"/>
                <a:gd name="T17" fmla="*/ 322 h 381"/>
                <a:gd name="T18" fmla="*/ 190 w 381"/>
                <a:gd name="T19" fmla="*/ 376 h 381"/>
                <a:gd name="T20" fmla="*/ 59 w 381"/>
                <a:gd name="T21" fmla="*/ 322 h 381"/>
                <a:gd name="T22" fmla="*/ 4 w 381"/>
                <a:gd name="T23" fmla="*/ 190 h 381"/>
                <a:gd name="T24" fmla="*/ 59 w 381"/>
                <a:gd name="T25" fmla="*/ 59 h 381"/>
                <a:gd name="T26" fmla="*/ 190 w 381"/>
                <a:gd name="T27" fmla="*/ 4 h 381"/>
                <a:gd name="T28" fmla="*/ 322 w 381"/>
                <a:gd name="T29" fmla="*/ 59 h 381"/>
                <a:gd name="T30" fmla="*/ 377 w 381"/>
                <a:gd name="T31" fmla="*/ 190 h 381"/>
                <a:gd name="T32" fmla="*/ 379 w 381"/>
                <a:gd name="T3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381">
                  <a:moveTo>
                    <a:pt x="379" y="190"/>
                  </a:moveTo>
                  <a:cubicBezTo>
                    <a:pt x="381" y="190"/>
                    <a:pt x="381" y="190"/>
                    <a:pt x="381" y="190"/>
                  </a:cubicBezTo>
                  <a:cubicBezTo>
                    <a:pt x="381" y="85"/>
                    <a:pt x="296" y="0"/>
                    <a:pt x="190" y="0"/>
                  </a:cubicBezTo>
                  <a:cubicBezTo>
                    <a:pt x="85" y="0"/>
                    <a:pt x="0" y="85"/>
                    <a:pt x="0" y="190"/>
                  </a:cubicBezTo>
                  <a:cubicBezTo>
                    <a:pt x="0" y="295"/>
                    <a:pt x="85" y="381"/>
                    <a:pt x="190" y="381"/>
                  </a:cubicBezTo>
                  <a:cubicBezTo>
                    <a:pt x="296" y="381"/>
                    <a:pt x="381" y="295"/>
                    <a:pt x="381" y="190"/>
                  </a:cubicBezTo>
                  <a:cubicBezTo>
                    <a:pt x="379" y="190"/>
                    <a:pt x="379" y="190"/>
                    <a:pt x="379" y="190"/>
                  </a:cubicBezTo>
                  <a:cubicBezTo>
                    <a:pt x="377" y="190"/>
                    <a:pt x="377" y="190"/>
                    <a:pt x="377" y="190"/>
                  </a:cubicBezTo>
                  <a:cubicBezTo>
                    <a:pt x="377" y="242"/>
                    <a:pt x="356" y="288"/>
                    <a:pt x="322" y="322"/>
                  </a:cubicBezTo>
                  <a:cubicBezTo>
                    <a:pt x="288" y="356"/>
                    <a:pt x="242" y="376"/>
                    <a:pt x="190" y="376"/>
                  </a:cubicBezTo>
                  <a:cubicBezTo>
                    <a:pt x="139" y="376"/>
                    <a:pt x="92" y="356"/>
                    <a:pt x="59" y="322"/>
                  </a:cubicBezTo>
                  <a:cubicBezTo>
                    <a:pt x="25" y="288"/>
                    <a:pt x="4" y="242"/>
                    <a:pt x="4" y="190"/>
                  </a:cubicBezTo>
                  <a:cubicBezTo>
                    <a:pt x="4" y="139"/>
                    <a:pt x="25" y="92"/>
                    <a:pt x="59" y="59"/>
                  </a:cubicBezTo>
                  <a:cubicBezTo>
                    <a:pt x="92" y="25"/>
                    <a:pt x="139" y="4"/>
                    <a:pt x="190" y="4"/>
                  </a:cubicBezTo>
                  <a:cubicBezTo>
                    <a:pt x="242" y="4"/>
                    <a:pt x="288" y="25"/>
                    <a:pt x="322" y="59"/>
                  </a:cubicBezTo>
                  <a:cubicBezTo>
                    <a:pt x="356" y="92"/>
                    <a:pt x="377" y="139"/>
                    <a:pt x="377" y="190"/>
                  </a:cubicBezTo>
                  <a:lnTo>
                    <a:pt x="379" y="19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49" name="Freeform 51">
              <a:extLst>
                <a:ext uri="{FF2B5EF4-FFF2-40B4-BE49-F238E27FC236}">
                  <a16:creationId xmlns:a16="http://schemas.microsoft.com/office/drawing/2014/main" id="{6150461B-BC57-442C-8EC5-DAD2A636ACA1}"/>
                </a:ext>
              </a:extLst>
            </p:cNvPr>
            <p:cNvSpPr>
              <a:spLocks/>
            </p:cNvSpPr>
            <p:nvPr/>
          </p:nvSpPr>
          <p:spPr bwMode="auto">
            <a:xfrm>
              <a:off x="5871" y="2348"/>
              <a:ext cx="213" cy="241"/>
            </a:xfrm>
            <a:custGeom>
              <a:avLst/>
              <a:gdLst>
                <a:gd name="T0" fmla="*/ 0 w 213"/>
                <a:gd name="T1" fmla="*/ 0 h 241"/>
                <a:gd name="T2" fmla="*/ 0 w 213"/>
                <a:gd name="T3" fmla="*/ 241 h 241"/>
                <a:gd name="T4" fmla="*/ 213 w 213"/>
                <a:gd name="T5" fmla="*/ 241 h 241"/>
                <a:gd name="T6" fmla="*/ 213 w 213"/>
                <a:gd name="T7" fmla="*/ 227 h 241"/>
                <a:gd name="T8" fmla="*/ 15 w 213"/>
                <a:gd name="T9" fmla="*/ 227 h 241"/>
                <a:gd name="T10" fmla="*/ 15 w 213"/>
                <a:gd name="T11" fmla="*/ 0 h 241"/>
                <a:gd name="T12" fmla="*/ 0 w 213"/>
                <a:gd name="T13" fmla="*/ 0 h 241"/>
                <a:gd name="T14" fmla="*/ 0 w 213"/>
                <a:gd name="T15" fmla="*/ 0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241">
                  <a:moveTo>
                    <a:pt x="0" y="0"/>
                  </a:moveTo>
                  <a:lnTo>
                    <a:pt x="0" y="241"/>
                  </a:lnTo>
                  <a:lnTo>
                    <a:pt x="213" y="241"/>
                  </a:lnTo>
                  <a:lnTo>
                    <a:pt x="213" y="227"/>
                  </a:lnTo>
                  <a:lnTo>
                    <a:pt x="15" y="227"/>
                  </a:lnTo>
                  <a:lnTo>
                    <a:pt x="15"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Rectangle 52">
              <a:extLst>
                <a:ext uri="{FF2B5EF4-FFF2-40B4-BE49-F238E27FC236}">
                  <a16:creationId xmlns:a16="http://schemas.microsoft.com/office/drawing/2014/main" id="{65902CF5-4713-4E35-AB2F-C3B86DC6F586}"/>
                </a:ext>
              </a:extLst>
            </p:cNvPr>
            <p:cNvSpPr>
              <a:spLocks noChangeArrowheads="1"/>
            </p:cNvSpPr>
            <p:nvPr/>
          </p:nvSpPr>
          <p:spPr bwMode="auto">
            <a:xfrm>
              <a:off x="5862" y="2378"/>
              <a:ext cx="32" cy="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Freeform 53">
              <a:extLst>
                <a:ext uri="{FF2B5EF4-FFF2-40B4-BE49-F238E27FC236}">
                  <a16:creationId xmlns:a16="http://schemas.microsoft.com/office/drawing/2014/main" id="{77563142-A8C5-4D69-8C6D-6E77B5F7BF64}"/>
                </a:ext>
              </a:extLst>
            </p:cNvPr>
            <p:cNvSpPr>
              <a:spLocks/>
            </p:cNvSpPr>
            <p:nvPr/>
          </p:nvSpPr>
          <p:spPr bwMode="auto">
            <a:xfrm>
              <a:off x="5862" y="2378"/>
              <a:ext cx="32" cy="3"/>
            </a:xfrm>
            <a:custGeom>
              <a:avLst/>
              <a:gdLst>
                <a:gd name="T0" fmla="*/ 0 w 32"/>
                <a:gd name="T1" fmla="*/ 3 h 3"/>
                <a:gd name="T2" fmla="*/ 32 w 32"/>
                <a:gd name="T3" fmla="*/ 3 h 3"/>
                <a:gd name="T4" fmla="*/ 32 w 32"/>
                <a:gd name="T5" fmla="*/ 0 h 3"/>
                <a:gd name="T6" fmla="*/ 0 w 32"/>
                <a:gd name="T7" fmla="*/ 0 h 3"/>
              </a:gdLst>
              <a:ahLst/>
              <a:cxnLst>
                <a:cxn ang="0">
                  <a:pos x="T0" y="T1"/>
                </a:cxn>
                <a:cxn ang="0">
                  <a:pos x="T2" y="T3"/>
                </a:cxn>
                <a:cxn ang="0">
                  <a:pos x="T4" y="T5"/>
                </a:cxn>
                <a:cxn ang="0">
                  <a:pos x="T6" y="T7"/>
                </a:cxn>
              </a:cxnLst>
              <a:rect l="0" t="0" r="r" b="b"/>
              <a:pathLst>
                <a:path w="32" h="3">
                  <a:moveTo>
                    <a:pt x="0" y="3"/>
                  </a:moveTo>
                  <a:lnTo>
                    <a:pt x="32" y="3"/>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Rectangle 54">
              <a:extLst>
                <a:ext uri="{FF2B5EF4-FFF2-40B4-BE49-F238E27FC236}">
                  <a16:creationId xmlns:a16="http://schemas.microsoft.com/office/drawing/2014/main" id="{8E8F1F22-E2AD-4282-B07D-EA5013D3CF37}"/>
                </a:ext>
              </a:extLst>
            </p:cNvPr>
            <p:cNvSpPr>
              <a:spLocks noChangeArrowheads="1"/>
            </p:cNvSpPr>
            <p:nvPr/>
          </p:nvSpPr>
          <p:spPr bwMode="auto">
            <a:xfrm>
              <a:off x="5862" y="2407"/>
              <a:ext cx="32"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Freeform 55">
              <a:extLst>
                <a:ext uri="{FF2B5EF4-FFF2-40B4-BE49-F238E27FC236}">
                  <a16:creationId xmlns:a16="http://schemas.microsoft.com/office/drawing/2014/main" id="{819D4AAF-28B7-46BA-A6EA-96977A2E25D9}"/>
                </a:ext>
              </a:extLst>
            </p:cNvPr>
            <p:cNvSpPr>
              <a:spLocks/>
            </p:cNvSpPr>
            <p:nvPr/>
          </p:nvSpPr>
          <p:spPr bwMode="auto">
            <a:xfrm>
              <a:off x="5862" y="2407"/>
              <a:ext cx="32" cy="2"/>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Rectangle 56">
              <a:extLst>
                <a:ext uri="{FF2B5EF4-FFF2-40B4-BE49-F238E27FC236}">
                  <a16:creationId xmlns:a16="http://schemas.microsoft.com/office/drawing/2014/main" id="{609C34D0-1B8C-4791-8EE7-68439A7F0E58}"/>
                </a:ext>
              </a:extLst>
            </p:cNvPr>
            <p:cNvSpPr>
              <a:spLocks noChangeArrowheads="1"/>
            </p:cNvSpPr>
            <p:nvPr/>
          </p:nvSpPr>
          <p:spPr bwMode="auto">
            <a:xfrm>
              <a:off x="5862" y="2435"/>
              <a:ext cx="32" cy="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Freeform 57">
              <a:extLst>
                <a:ext uri="{FF2B5EF4-FFF2-40B4-BE49-F238E27FC236}">
                  <a16:creationId xmlns:a16="http://schemas.microsoft.com/office/drawing/2014/main" id="{5CA2BE00-C09C-4CA6-BB26-9DA17552FD81}"/>
                </a:ext>
              </a:extLst>
            </p:cNvPr>
            <p:cNvSpPr>
              <a:spLocks/>
            </p:cNvSpPr>
            <p:nvPr/>
          </p:nvSpPr>
          <p:spPr bwMode="auto">
            <a:xfrm>
              <a:off x="5862" y="2435"/>
              <a:ext cx="32" cy="3"/>
            </a:xfrm>
            <a:custGeom>
              <a:avLst/>
              <a:gdLst>
                <a:gd name="T0" fmla="*/ 0 w 32"/>
                <a:gd name="T1" fmla="*/ 3 h 3"/>
                <a:gd name="T2" fmla="*/ 32 w 32"/>
                <a:gd name="T3" fmla="*/ 3 h 3"/>
                <a:gd name="T4" fmla="*/ 32 w 32"/>
                <a:gd name="T5" fmla="*/ 0 h 3"/>
                <a:gd name="T6" fmla="*/ 0 w 32"/>
                <a:gd name="T7" fmla="*/ 0 h 3"/>
              </a:gdLst>
              <a:ahLst/>
              <a:cxnLst>
                <a:cxn ang="0">
                  <a:pos x="T0" y="T1"/>
                </a:cxn>
                <a:cxn ang="0">
                  <a:pos x="T2" y="T3"/>
                </a:cxn>
                <a:cxn ang="0">
                  <a:pos x="T4" y="T5"/>
                </a:cxn>
                <a:cxn ang="0">
                  <a:pos x="T6" y="T7"/>
                </a:cxn>
              </a:cxnLst>
              <a:rect l="0" t="0" r="r" b="b"/>
              <a:pathLst>
                <a:path w="32" h="3">
                  <a:moveTo>
                    <a:pt x="0" y="3"/>
                  </a:moveTo>
                  <a:lnTo>
                    <a:pt x="32" y="3"/>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Rectangle 58">
              <a:extLst>
                <a:ext uri="{FF2B5EF4-FFF2-40B4-BE49-F238E27FC236}">
                  <a16:creationId xmlns:a16="http://schemas.microsoft.com/office/drawing/2014/main" id="{F6DCCEDC-4E8B-4F6D-9BF9-41B955BCE351}"/>
                </a:ext>
              </a:extLst>
            </p:cNvPr>
            <p:cNvSpPr>
              <a:spLocks noChangeArrowheads="1"/>
            </p:cNvSpPr>
            <p:nvPr/>
          </p:nvSpPr>
          <p:spPr bwMode="auto">
            <a:xfrm>
              <a:off x="5862" y="2464"/>
              <a:ext cx="32"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Freeform 59">
              <a:extLst>
                <a:ext uri="{FF2B5EF4-FFF2-40B4-BE49-F238E27FC236}">
                  <a16:creationId xmlns:a16="http://schemas.microsoft.com/office/drawing/2014/main" id="{8B57489B-2FBE-4DD5-B969-7D4AC4A619C2}"/>
                </a:ext>
              </a:extLst>
            </p:cNvPr>
            <p:cNvSpPr>
              <a:spLocks/>
            </p:cNvSpPr>
            <p:nvPr/>
          </p:nvSpPr>
          <p:spPr bwMode="auto">
            <a:xfrm>
              <a:off x="5862" y="2464"/>
              <a:ext cx="32" cy="2"/>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Rectangle 60">
              <a:extLst>
                <a:ext uri="{FF2B5EF4-FFF2-40B4-BE49-F238E27FC236}">
                  <a16:creationId xmlns:a16="http://schemas.microsoft.com/office/drawing/2014/main" id="{4D8F1755-00D1-4718-B3D6-F526FAFBED5F}"/>
                </a:ext>
              </a:extLst>
            </p:cNvPr>
            <p:cNvSpPr>
              <a:spLocks noChangeArrowheads="1"/>
            </p:cNvSpPr>
            <p:nvPr/>
          </p:nvSpPr>
          <p:spPr bwMode="auto">
            <a:xfrm>
              <a:off x="5862" y="2492"/>
              <a:ext cx="32" cy="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Freeform 61">
              <a:extLst>
                <a:ext uri="{FF2B5EF4-FFF2-40B4-BE49-F238E27FC236}">
                  <a16:creationId xmlns:a16="http://schemas.microsoft.com/office/drawing/2014/main" id="{92B5127B-F5AD-473B-9E84-71D312CCA8B9}"/>
                </a:ext>
              </a:extLst>
            </p:cNvPr>
            <p:cNvSpPr>
              <a:spLocks/>
            </p:cNvSpPr>
            <p:nvPr/>
          </p:nvSpPr>
          <p:spPr bwMode="auto">
            <a:xfrm>
              <a:off x="5862" y="2492"/>
              <a:ext cx="32" cy="3"/>
            </a:xfrm>
            <a:custGeom>
              <a:avLst/>
              <a:gdLst>
                <a:gd name="T0" fmla="*/ 0 w 32"/>
                <a:gd name="T1" fmla="*/ 3 h 3"/>
                <a:gd name="T2" fmla="*/ 32 w 32"/>
                <a:gd name="T3" fmla="*/ 3 h 3"/>
                <a:gd name="T4" fmla="*/ 32 w 32"/>
                <a:gd name="T5" fmla="*/ 0 h 3"/>
                <a:gd name="T6" fmla="*/ 0 w 32"/>
                <a:gd name="T7" fmla="*/ 0 h 3"/>
              </a:gdLst>
              <a:ahLst/>
              <a:cxnLst>
                <a:cxn ang="0">
                  <a:pos x="T0" y="T1"/>
                </a:cxn>
                <a:cxn ang="0">
                  <a:pos x="T2" y="T3"/>
                </a:cxn>
                <a:cxn ang="0">
                  <a:pos x="T4" y="T5"/>
                </a:cxn>
                <a:cxn ang="0">
                  <a:pos x="T6" y="T7"/>
                </a:cxn>
              </a:cxnLst>
              <a:rect l="0" t="0" r="r" b="b"/>
              <a:pathLst>
                <a:path w="32" h="3">
                  <a:moveTo>
                    <a:pt x="0" y="3"/>
                  </a:moveTo>
                  <a:lnTo>
                    <a:pt x="32" y="3"/>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 name="Rectangle 62">
              <a:extLst>
                <a:ext uri="{FF2B5EF4-FFF2-40B4-BE49-F238E27FC236}">
                  <a16:creationId xmlns:a16="http://schemas.microsoft.com/office/drawing/2014/main" id="{3B72C893-6DB1-4C43-AAE8-B20F652AFEDA}"/>
                </a:ext>
              </a:extLst>
            </p:cNvPr>
            <p:cNvSpPr>
              <a:spLocks noChangeArrowheads="1"/>
            </p:cNvSpPr>
            <p:nvPr/>
          </p:nvSpPr>
          <p:spPr bwMode="auto">
            <a:xfrm>
              <a:off x="5862" y="2521"/>
              <a:ext cx="32"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 name="Freeform 63">
              <a:extLst>
                <a:ext uri="{FF2B5EF4-FFF2-40B4-BE49-F238E27FC236}">
                  <a16:creationId xmlns:a16="http://schemas.microsoft.com/office/drawing/2014/main" id="{DF5E2963-F11F-471F-ADDF-65B04A80F0A4}"/>
                </a:ext>
              </a:extLst>
            </p:cNvPr>
            <p:cNvSpPr>
              <a:spLocks/>
            </p:cNvSpPr>
            <p:nvPr/>
          </p:nvSpPr>
          <p:spPr bwMode="auto">
            <a:xfrm>
              <a:off x="5862" y="2521"/>
              <a:ext cx="32" cy="2"/>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 name="Rectangle 64">
              <a:extLst>
                <a:ext uri="{FF2B5EF4-FFF2-40B4-BE49-F238E27FC236}">
                  <a16:creationId xmlns:a16="http://schemas.microsoft.com/office/drawing/2014/main" id="{96118C38-38F0-427C-A8B3-1A3F36720C84}"/>
                </a:ext>
              </a:extLst>
            </p:cNvPr>
            <p:cNvSpPr>
              <a:spLocks noChangeArrowheads="1"/>
            </p:cNvSpPr>
            <p:nvPr/>
          </p:nvSpPr>
          <p:spPr bwMode="auto">
            <a:xfrm>
              <a:off x="5862" y="2550"/>
              <a:ext cx="32"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 name="Freeform 65">
              <a:extLst>
                <a:ext uri="{FF2B5EF4-FFF2-40B4-BE49-F238E27FC236}">
                  <a16:creationId xmlns:a16="http://schemas.microsoft.com/office/drawing/2014/main" id="{1DCDFB73-E2B4-45A7-B997-2CE713DF9F12}"/>
                </a:ext>
              </a:extLst>
            </p:cNvPr>
            <p:cNvSpPr>
              <a:spLocks/>
            </p:cNvSpPr>
            <p:nvPr/>
          </p:nvSpPr>
          <p:spPr bwMode="auto">
            <a:xfrm>
              <a:off x="5862" y="2550"/>
              <a:ext cx="32" cy="2"/>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Rectangle 66">
              <a:extLst>
                <a:ext uri="{FF2B5EF4-FFF2-40B4-BE49-F238E27FC236}">
                  <a16:creationId xmlns:a16="http://schemas.microsoft.com/office/drawing/2014/main" id="{95BC52A2-31AF-46CF-AE35-D90459EC400B}"/>
                </a:ext>
              </a:extLst>
            </p:cNvPr>
            <p:cNvSpPr>
              <a:spLocks noChangeArrowheads="1"/>
            </p:cNvSpPr>
            <p:nvPr/>
          </p:nvSpPr>
          <p:spPr bwMode="auto">
            <a:xfrm>
              <a:off x="6056"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 name="Freeform 67">
              <a:extLst>
                <a:ext uri="{FF2B5EF4-FFF2-40B4-BE49-F238E27FC236}">
                  <a16:creationId xmlns:a16="http://schemas.microsoft.com/office/drawing/2014/main" id="{C68298A7-033B-4A80-9560-E6D8FA7DD749}"/>
                </a:ext>
              </a:extLst>
            </p:cNvPr>
            <p:cNvSpPr>
              <a:spLocks/>
            </p:cNvSpPr>
            <p:nvPr/>
          </p:nvSpPr>
          <p:spPr bwMode="auto">
            <a:xfrm>
              <a:off x="6056"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 name="Rectangle 68">
              <a:extLst>
                <a:ext uri="{FF2B5EF4-FFF2-40B4-BE49-F238E27FC236}">
                  <a16:creationId xmlns:a16="http://schemas.microsoft.com/office/drawing/2014/main" id="{2AF0D953-252F-44C3-BADD-FF59EFF209CC}"/>
                </a:ext>
              </a:extLst>
            </p:cNvPr>
            <p:cNvSpPr>
              <a:spLocks noChangeArrowheads="1"/>
            </p:cNvSpPr>
            <p:nvPr/>
          </p:nvSpPr>
          <p:spPr bwMode="auto">
            <a:xfrm>
              <a:off x="6027"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Freeform 69">
              <a:extLst>
                <a:ext uri="{FF2B5EF4-FFF2-40B4-BE49-F238E27FC236}">
                  <a16:creationId xmlns:a16="http://schemas.microsoft.com/office/drawing/2014/main" id="{1172E022-5618-4FD2-A910-9EDF306042F4}"/>
                </a:ext>
              </a:extLst>
            </p:cNvPr>
            <p:cNvSpPr>
              <a:spLocks/>
            </p:cNvSpPr>
            <p:nvPr/>
          </p:nvSpPr>
          <p:spPr bwMode="auto">
            <a:xfrm>
              <a:off x="6027"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Rectangle 70">
              <a:extLst>
                <a:ext uri="{FF2B5EF4-FFF2-40B4-BE49-F238E27FC236}">
                  <a16:creationId xmlns:a16="http://schemas.microsoft.com/office/drawing/2014/main" id="{0873E86D-1DC7-489A-BD5D-034DD3B24F67}"/>
                </a:ext>
              </a:extLst>
            </p:cNvPr>
            <p:cNvSpPr>
              <a:spLocks noChangeArrowheads="1"/>
            </p:cNvSpPr>
            <p:nvPr/>
          </p:nvSpPr>
          <p:spPr bwMode="auto">
            <a:xfrm>
              <a:off x="5998"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Freeform 71">
              <a:extLst>
                <a:ext uri="{FF2B5EF4-FFF2-40B4-BE49-F238E27FC236}">
                  <a16:creationId xmlns:a16="http://schemas.microsoft.com/office/drawing/2014/main" id="{C8C50619-9D63-4A33-8D91-0677D6E86978}"/>
                </a:ext>
              </a:extLst>
            </p:cNvPr>
            <p:cNvSpPr>
              <a:spLocks/>
            </p:cNvSpPr>
            <p:nvPr/>
          </p:nvSpPr>
          <p:spPr bwMode="auto">
            <a:xfrm>
              <a:off x="5998"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Rectangle 72">
              <a:extLst>
                <a:ext uri="{FF2B5EF4-FFF2-40B4-BE49-F238E27FC236}">
                  <a16:creationId xmlns:a16="http://schemas.microsoft.com/office/drawing/2014/main" id="{AB001890-A4FE-413D-9FCF-0B7874E6E6B1}"/>
                </a:ext>
              </a:extLst>
            </p:cNvPr>
            <p:cNvSpPr>
              <a:spLocks noChangeArrowheads="1"/>
            </p:cNvSpPr>
            <p:nvPr/>
          </p:nvSpPr>
          <p:spPr bwMode="auto">
            <a:xfrm>
              <a:off x="5969"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73">
              <a:extLst>
                <a:ext uri="{FF2B5EF4-FFF2-40B4-BE49-F238E27FC236}">
                  <a16:creationId xmlns:a16="http://schemas.microsoft.com/office/drawing/2014/main" id="{78FE9CA4-DFFC-4F2D-BEDC-B296077320F1}"/>
                </a:ext>
              </a:extLst>
            </p:cNvPr>
            <p:cNvSpPr>
              <a:spLocks/>
            </p:cNvSpPr>
            <p:nvPr/>
          </p:nvSpPr>
          <p:spPr bwMode="auto">
            <a:xfrm>
              <a:off x="5969"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Rectangle 74">
              <a:extLst>
                <a:ext uri="{FF2B5EF4-FFF2-40B4-BE49-F238E27FC236}">
                  <a16:creationId xmlns:a16="http://schemas.microsoft.com/office/drawing/2014/main" id="{225786A8-E011-4360-991C-4CB789B6AC4C}"/>
                </a:ext>
              </a:extLst>
            </p:cNvPr>
            <p:cNvSpPr>
              <a:spLocks noChangeArrowheads="1"/>
            </p:cNvSpPr>
            <p:nvPr/>
          </p:nvSpPr>
          <p:spPr bwMode="auto">
            <a:xfrm>
              <a:off x="5941"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 name="Freeform 75">
              <a:extLst>
                <a:ext uri="{FF2B5EF4-FFF2-40B4-BE49-F238E27FC236}">
                  <a16:creationId xmlns:a16="http://schemas.microsoft.com/office/drawing/2014/main" id="{5E03D79B-2FC2-4C5F-800E-5F1C5E7E2A2A}"/>
                </a:ext>
              </a:extLst>
            </p:cNvPr>
            <p:cNvSpPr>
              <a:spLocks/>
            </p:cNvSpPr>
            <p:nvPr/>
          </p:nvSpPr>
          <p:spPr bwMode="auto">
            <a:xfrm>
              <a:off x="5941"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 name="Rectangle 76">
              <a:extLst>
                <a:ext uri="{FF2B5EF4-FFF2-40B4-BE49-F238E27FC236}">
                  <a16:creationId xmlns:a16="http://schemas.microsoft.com/office/drawing/2014/main" id="{6FDE3643-97A6-45D5-AAB1-B4668AE73596}"/>
                </a:ext>
              </a:extLst>
            </p:cNvPr>
            <p:cNvSpPr>
              <a:spLocks noChangeArrowheads="1"/>
            </p:cNvSpPr>
            <p:nvPr/>
          </p:nvSpPr>
          <p:spPr bwMode="auto">
            <a:xfrm>
              <a:off x="5912"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 name="Freeform 77">
              <a:extLst>
                <a:ext uri="{FF2B5EF4-FFF2-40B4-BE49-F238E27FC236}">
                  <a16:creationId xmlns:a16="http://schemas.microsoft.com/office/drawing/2014/main" id="{8DCB3163-7EDC-4535-BDBD-53B3882FB7DE}"/>
                </a:ext>
              </a:extLst>
            </p:cNvPr>
            <p:cNvSpPr>
              <a:spLocks/>
            </p:cNvSpPr>
            <p:nvPr/>
          </p:nvSpPr>
          <p:spPr bwMode="auto">
            <a:xfrm>
              <a:off x="5912"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 name="Freeform 78">
              <a:extLst>
                <a:ext uri="{FF2B5EF4-FFF2-40B4-BE49-F238E27FC236}">
                  <a16:creationId xmlns:a16="http://schemas.microsoft.com/office/drawing/2014/main" id="{05C977E6-1184-4DAB-AB11-DA8D42A4CC2A}"/>
                </a:ext>
              </a:extLst>
            </p:cNvPr>
            <p:cNvSpPr>
              <a:spLocks/>
            </p:cNvSpPr>
            <p:nvPr/>
          </p:nvSpPr>
          <p:spPr bwMode="auto">
            <a:xfrm>
              <a:off x="6032" y="2357"/>
              <a:ext cx="54" cy="191"/>
            </a:xfrm>
            <a:custGeom>
              <a:avLst/>
              <a:gdLst>
                <a:gd name="T0" fmla="*/ 25 w 54"/>
                <a:gd name="T1" fmla="*/ 0 h 191"/>
                <a:gd name="T2" fmla="*/ 31 w 54"/>
                <a:gd name="T3" fmla="*/ 0 h 191"/>
                <a:gd name="T4" fmla="*/ 54 w 54"/>
                <a:gd name="T5" fmla="*/ 33 h 191"/>
                <a:gd name="T6" fmla="*/ 50 w 54"/>
                <a:gd name="T7" fmla="*/ 58 h 191"/>
                <a:gd name="T8" fmla="*/ 44 w 54"/>
                <a:gd name="T9" fmla="*/ 58 h 191"/>
                <a:gd name="T10" fmla="*/ 32 w 54"/>
                <a:gd name="T11" fmla="*/ 40 h 191"/>
                <a:gd name="T12" fmla="*/ 6 w 54"/>
                <a:gd name="T13" fmla="*/ 191 h 191"/>
                <a:gd name="T14" fmla="*/ 0 w 54"/>
                <a:gd name="T15" fmla="*/ 191 h 191"/>
                <a:gd name="T16" fmla="*/ 25 w 54"/>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91">
                  <a:moveTo>
                    <a:pt x="25" y="0"/>
                  </a:moveTo>
                  <a:lnTo>
                    <a:pt x="31" y="0"/>
                  </a:lnTo>
                  <a:lnTo>
                    <a:pt x="54" y="33"/>
                  </a:lnTo>
                  <a:lnTo>
                    <a:pt x="50" y="58"/>
                  </a:lnTo>
                  <a:lnTo>
                    <a:pt x="44" y="58"/>
                  </a:lnTo>
                  <a:lnTo>
                    <a:pt x="32" y="40"/>
                  </a:lnTo>
                  <a:lnTo>
                    <a:pt x="6" y="191"/>
                  </a:lnTo>
                  <a:lnTo>
                    <a:pt x="0" y="191"/>
                  </a:lnTo>
                  <a:lnTo>
                    <a:pt x="2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 name="Freeform 79">
              <a:extLst>
                <a:ext uri="{FF2B5EF4-FFF2-40B4-BE49-F238E27FC236}">
                  <a16:creationId xmlns:a16="http://schemas.microsoft.com/office/drawing/2014/main" id="{CDA61B93-6EC9-4007-B010-44F7C513EFA0}"/>
                </a:ext>
              </a:extLst>
            </p:cNvPr>
            <p:cNvSpPr>
              <a:spLocks/>
            </p:cNvSpPr>
            <p:nvPr/>
          </p:nvSpPr>
          <p:spPr bwMode="auto">
            <a:xfrm>
              <a:off x="6032" y="2357"/>
              <a:ext cx="54" cy="191"/>
            </a:xfrm>
            <a:custGeom>
              <a:avLst/>
              <a:gdLst>
                <a:gd name="T0" fmla="*/ 25 w 54"/>
                <a:gd name="T1" fmla="*/ 0 h 191"/>
                <a:gd name="T2" fmla="*/ 31 w 54"/>
                <a:gd name="T3" fmla="*/ 0 h 191"/>
                <a:gd name="T4" fmla="*/ 54 w 54"/>
                <a:gd name="T5" fmla="*/ 33 h 191"/>
                <a:gd name="T6" fmla="*/ 50 w 54"/>
                <a:gd name="T7" fmla="*/ 58 h 191"/>
                <a:gd name="T8" fmla="*/ 44 w 54"/>
                <a:gd name="T9" fmla="*/ 58 h 191"/>
                <a:gd name="T10" fmla="*/ 32 w 54"/>
                <a:gd name="T11" fmla="*/ 40 h 191"/>
                <a:gd name="T12" fmla="*/ 6 w 54"/>
                <a:gd name="T13" fmla="*/ 191 h 191"/>
                <a:gd name="T14" fmla="*/ 0 w 54"/>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91">
                  <a:moveTo>
                    <a:pt x="25" y="0"/>
                  </a:moveTo>
                  <a:lnTo>
                    <a:pt x="31" y="0"/>
                  </a:lnTo>
                  <a:lnTo>
                    <a:pt x="54" y="33"/>
                  </a:lnTo>
                  <a:lnTo>
                    <a:pt x="50" y="58"/>
                  </a:lnTo>
                  <a:lnTo>
                    <a:pt x="44" y="58"/>
                  </a:lnTo>
                  <a:lnTo>
                    <a:pt x="32" y="40"/>
                  </a:lnTo>
                  <a:lnTo>
                    <a:pt x="6" y="191"/>
                  </a:lnTo>
                  <a:lnTo>
                    <a:pt x="0" y="1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Freeform 80">
              <a:extLst>
                <a:ext uri="{FF2B5EF4-FFF2-40B4-BE49-F238E27FC236}">
                  <a16:creationId xmlns:a16="http://schemas.microsoft.com/office/drawing/2014/main" id="{DCD4E9CC-B3C8-4A75-96EF-BA29EE47A5D7}"/>
                </a:ext>
              </a:extLst>
            </p:cNvPr>
            <p:cNvSpPr>
              <a:spLocks/>
            </p:cNvSpPr>
            <p:nvPr/>
          </p:nvSpPr>
          <p:spPr bwMode="auto">
            <a:xfrm>
              <a:off x="5915" y="2374"/>
              <a:ext cx="147" cy="174"/>
            </a:xfrm>
            <a:custGeom>
              <a:avLst/>
              <a:gdLst>
                <a:gd name="T0" fmla="*/ 117 w 147"/>
                <a:gd name="T1" fmla="*/ 174 h 174"/>
                <a:gd name="T2" fmla="*/ 84 w 147"/>
                <a:gd name="T3" fmla="*/ 113 h 174"/>
                <a:gd name="T4" fmla="*/ 54 w 147"/>
                <a:gd name="T5" fmla="*/ 168 h 174"/>
                <a:gd name="T6" fmla="*/ 27 w 147"/>
                <a:gd name="T7" fmla="*/ 99 h 174"/>
                <a:gd name="T8" fmla="*/ 16 w 147"/>
                <a:gd name="T9" fmla="*/ 132 h 174"/>
                <a:gd name="T10" fmla="*/ 0 w 147"/>
                <a:gd name="T11" fmla="*/ 128 h 174"/>
                <a:gd name="T12" fmla="*/ 26 w 147"/>
                <a:gd name="T13" fmla="*/ 46 h 174"/>
                <a:gd name="T14" fmla="*/ 57 w 147"/>
                <a:gd name="T15" fmla="*/ 128 h 174"/>
                <a:gd name="T16" fmla="*/ 84 w 147"/>
                <a:gd name="T17" fmla="*/ 77 h 174"/>
                <a:gd name="T18" fmla="*/ 109 w 147"/>
                <a:gd name="T19" fmla="*/ 122 h 174"/>
                <a:gd name="T20" fmla="*/ 130 w 147"/>
                <a:gd name="T21" fmla="*/ 0 h 174"/>
                <a:gd name="T22" fmla="*/ 147 w 147"/>
                <a:gd name="T23" fmla="*/ 3 h 174"/>
                <a:gd name="T24" fmla="*/ 117 w 147"/>
                <a:gd name="T2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74">
                  <a:moveTo>
                    <a:pt x="117" y="174"/>
                  </a:moveTo>
                  <a:lnTo>
                    <a:pt x="84" y="113"/>
                  </a:lnTo>
                  <a:lnTo>
                    <a:pt x="54" y="168"/>
                  </a:lnTo>
                  <a:lnTo>
                    <a:pt x="27" y="99"/>
                  </a:lnTo>
                  <a:lnTo>
                    <a:pt x="16" y="132"/>
                  </a:lnTo>
                  <a:lnTo>
                    <a:pt x="0" y="128"/>
                  </a:lnTo>
                  <a:lnTo>
                    <a:pt x="26" y="46"/>
                  </a:lnTo>
                  <a:lnTo>
                    <a:pt x="57" y="128"/>
                  </a:lnTo>
                  <a:lnTo>
                    <a:pt x="84" y="77"/>
                  </a:lnTo>
                  <a:lnTo>
                    <a:pt x="109" y="122"/>
                  </a:lnTo>
                  <a:lnTo>
                    <a:pt x="130" y="0"/>
                  </a:lnTo>
                  <a:lnTo>
                    <a:pt x="147" y="3"/>
                  </a:lnTo>
                  <a:lnTo>
                    <a:pt x="117" y="17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Freeform 81">
              <a:extLst>
                <a:ext uri="{FF2B5EF4-FFF2-40B4-BE49-F238E27FC236}">
                  <a16:creationId xmlns:a16="http://schemas.microsoft.com/office/drawing/2014/main" id="{A09620AB-581E-4EE5-BCFC-160F6D583202}"/>
                </a:ext>
              </a:extLst>
            </p:cNvPr>
            <p:cNvSpPr>
              <a:spLocks/>
            </p:cNvSpPr>
            <p:nvPr/>
          </p:nvSpPr>
          <p:spPr bwMode="auto">
            <a:xfrm>
              <a:off x="6019" y="2357"/>
              <a:ext cx="61" cy="58"/>
            </a:xfrm>
            <a:custGeom>
              <a:avLst/>
              <a:gdLst>
                <a:gd name="T0" fmla="*/ 57 w 61"/>
                <a:gd name="T1" fmla="*/ 58 h 58"/>
                <a:gd name="T2" fmla="*/ 33 w 61"/>
                <a:gd name="T3" fmla="*/ 24 h 58"/>
                <a:gd name="T4" fmla="*/ 0 w 61"/>
                <a:gd name="T5" fmla="*/ 48 h 58"/>
                <a:gd name="T6" fmla="*/ 4 w 61"/>
                <a:gd name="T7" fmla="*/ 23 h 58"/>
                <a:gd name="T8" fmla="*/ 38 w 61"/>
                <a:gd name="T9" fmla="*/ 0 h 58"/>
                <a:gd name="T10" fmla="*/ 61 w 61"/>
                <a:gd name="T11" fmla="*/ 33 h 58"/>
                <a:gd name="T12" fmla="*/ 57 w 6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61" h="58">
                  <a:moveTo>
                    <a:pt x="57" y="58"/>
                  </a:moveTo>
                  <a:lnTo>
                    <a:pt x="33" y="24"/>
                  </a:lnTo>
                  <a:lnTo>
                    <a:pt x="0" y="48"/>
                  </a:lnTo>
                  <a:lnTo>
                    <a:pt x="4" y="23"/>
                  </a:lnTo>
                  <a:lnTo>
                    <a:pt x="38" y="0"/>
                  </a:lnTo>
                  <a:lnTo>
                    <a:pt x="61" y="33"/>
                  </a:lnTo>
                  <a:lnTo>
                    <a:pt x="57" y="5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Freeform 82">
              <a:extLst>
                <a:ext uri="{FF2B5EF4-FFF2-40B4-BE49-F238E27FC236}">
                  <a16:creationId xmlns:a16="http://schemas.microsoft.com/office/drawing/2014/main" id="{21010BAE-539A-45AF-96ED-37357D3F1B5C}"/>
                </a:ext>
              </a:extLst>
            </p:cNvPr>
            <p:cNvSpPr>
              <a:spLocks/>
            </p:cNvSpPr>
            <p:nvPr/>
          </p:nvSpPr>
          <p:spPr bwMode="auto">
            <a:xfrm>
              <a:off x="5999" y="2451"/>
              <a:ext cx="26" cy="45"/>
            </a:xfrm>
            <a:custGeom>
              <a:avLst/>
              <a:gdLst>
                <a:gd name="T0" fmla="*/ 0 w 26"/>
                <a:gd name="T1" fmla="*/ 0 h 45"/>
                <a:gd name="T2" fmla="*/ 6 w 26"/>
                <a:gd name="T3" fmla="*/ 0 h 45"/>
                <a:gd name="T4" fmla="*/ 26 w 26"/>
                <a:gd name="T5" fmla="*/ 37 h 45"/>
                <a:gd name="T6" fmla="*/ 25 w 26"/>
                <a:gd name="T7" fmla="*/ 45 h 45"/>
                <a:gd name="T8" fmla="*/ 0 w 26"/>
                <a:gd name="T9" fmla="*/ 0 h 45"/>
              </a:gdLst>
              <a:ahLst/>
              <a:cxnLst>
                <a:cxn ang="0">
                  <a:pos x="T0" y="T1"/>
                </a:cxn>
                <a:cxn ang="0">
                  <a:pos x="T2" y="T3"/>
                </a:cxn>
                <a:cxn ang="0">
                  <a:pos x="T4" y="T5"/>
                </a:cxn>
                <a:cxn ang="0">
                  <a:pos x="T6" y="T7"/>
                </a:cxn>
                <a:cxn ang="0">
                  <a:pos x="T8" y="T9"/>
                </a:cxn>
              </a:cxnLst>
              <a:rect l="0" t="0" r="r" b="b"/>
              <a:pathLst>
                <a:path w="26" h="45">
                  <a:moveTo>
                    <a:pt x="0" y="0"/>
                  </a:moveTo>
                  <a:lnTo>
                    <a:pt x="6" y="0"/>
                  </a:lnTo>
                  <a:lnTo>
                    <a:pt x="26" y="37"/>
                  </a:lnTo>
                  <a:lnTo>
                    <a:pt x="25" y="45"/>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Freeform 83">
              <a:extLst>
                <a:ext uri="{FF2B5EF4-FFF2-40B4-BE49-F238E27FC236}">
                  <a16:creationId xmlns:a16="http://schemas.microsoft.com/office/drawing/2014/main" id="{7AD02845-0D28-4DF0-8595-563C5680A340}"/>
                </a:ext>
              </a:extLst>
            </p:cNvPr>
            <p:cNvSpPr>
              <a:spLocks/>
            </p:cNvSpPr>
            <p:nvPr/>
          </p:nvSpPr>
          <p:spPr bwMode="auto">
            <a:xfrm>
              <a:off x="5969" y="2487"/>
              <a:ext cx="33" cy="55"/>
            </a:xfrm>
            <a:custGeom>
              <a:avLst/>
              <a:gdLst>
                <a:gd name="T0" fmla="*/ 0 w 33"/>
                <a:gd name="T1" fmla="*/ 55 h 55"/>
                <a:gd name="T2" fmla="*/ 6 w 33"/>
                <a:gd name="T3" fmla="*/ 55 h 55"/>
                <a:gd name="T4" fmla="*/ 33 w 33"/>
                <a:gd name="T5" fmla="*/ 7 h 55"/>
                <a:gd name="T6" fmla="*/ 30 w 33"/>
                <a:gd name="T7" fmla="*/ 0 h 55"/>
                <a:gd name="T8" fmla="*/ 0 w 33"/>
                <a:gd name="T9" fmla="*/ 55 h 55"/>
              </a:gdLst>
              <a:ahLst/>
              <a:cxnLst>
                <a:cxn ang="0">
                  <a:pos x="T0" y="T1"/>
                </a:cxn>
                <a:cxn ang="0">
                  <a:pos x="T2" y="T3"/>
                </a:cxn>
                <a:cxn ang="0">
                  <a:pos x="T4" y="T5"/>
                </a:cxn>
                <a:cxn ang="0">
                  <a:pos x="T6" y="T7"/>
                </a:cxn>
                <a:cxn ang="0">
                  <a:pos x="T8" y="T9"/>
                </a:cxn>
              </a:cxnLst>
              <a:rect l="0" t="0" r="r" b="b"/>
              <a:pathLst>
                <a:path w="33" h="55">
                  <a:moveTo>
                    <a:pt x="0" y="55"/>
                  </a:moveTo>
                  <a:lnTo>
                    <a:pt x="6" y="55"/>
                  </a:lnTo>
                  <a:lnTo>
                    <a:pt x="33" y="7"/>
                  </a:lnTo>
                  <a:lnTo>
                    <a:pt x="30" y="0"/>
                  </a:lnTo>
                  <a:lnTo>
                    <a:pt x="0" y="5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Freeform 84">
              <a:extLst>
                <a:ext uri="{FF2B5EF4-FFF2-40B4-BE49-F238E27FC236}">
                  <a16:creationId xmlns:a16="http://schemas.microsoft.com/office/drawing/2014/main" id="{3DD59A6B-A7C1-4126-82E6-BE4200D293F2}"/>
                </a:ext>
              </a:extLst>
            </p:cNvPr>
            <p:cNvSpPr>
              <a:spLocks/>
            </p:cNvSpPr>
            <p:nvPr/>
          </p:nvSpPr>
          <p:spPr bwMode="auto">
            <a:xfrm>
              <a:off x="5941" y="2420"/>
              <a:ext cx="34" cy="82"/>
            </a:xfrm>
            <a:custGeom>
              <a:avLst/>
              <a:gdLst>
                <a:gd name="T0" fmla="*/ 0 w 34"/>
                <a:gd name="T1" fmla="*/ 0 h 82"/>
                <a:gd name="T2" fmla="*/ 6 w 34"/>
                <a:gd name="T3" fmla="*/ 0 h 82"/>
                <a:gd name="T4" fmla="*/ 34 w 34"/>
                <a:gd name="T5" fmla="*/ 76 h 82"/>
                <a:gd name="T6" fmla="*/ 31 w 34"/>
                <a:gd name="T7" fmla="*/ 82 h 82"/>
                <a:gd name="T8" fmla="*/ 0 w 34"/>
                <a:gd name="T9" fmla="*/ 0 h 82"/>
              </a:gdLst>
              <a:ahLst/>
              <a:cxnLst>
                <a:cxn ang="0">
                  <a:pos x="T0" y="T1"/>
                </a:cxn>
                <a:cxn ang="0">
                  <a:pos x="T2" y="T3"/>
                </a:cxn>
                <a:cxn ang="0">
                  <a:pos x="T4" y="T5"/>
                </a:cxn>
                <a:cxn ang="0">
                  <a:pos x="T6" y="T7"/>
                </a:cxn>
                <a:cxn ang="0">
                  <a:pos x="T8" y="T9"/>
                </a:cxn>
              </a:cxnLst>
              <a:rect l="0" t="0" r="r" b="b"/>
              <a:pathLst>
                <a:path w="34" h="82">
                  <a:moveTo>
                    <a:pt x="0" y="0"/>
                  </a:moveTo>
                  <a:lnTo>
                    <a:pt x="6" y="0"/>
                  </a:lnTo>
                  <a:lnTo>
                    <a:pt x="34" y="76"/>
                  </a:lnTo>
                  <a:lnTo>
                    <a:pt x="31" y="82"/>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Freeform 85">
              <a:extLst>
                <a:ext uri="{FF2B5EF4-FFF2-40B4-BE49-F238E27FC236}">
                  <a16:creationId xmlns:a16="http://schemas.microsoft.com/office/drawing/2014/main" id="{35A6B1EE-0DE6-4B77-997A-C678EB439AE0}"/>
                </a:ext>
              </a:extLst>
            </p:cNvPr>
            <p:cNvSpPr>
              <a:spLocks/>
            </p:cNvSpPr>
            <p:nvPr/>
          </p:nvSpPr>
          <p:spPr bwMode="auto">
            <a:xfrm>
              <a:off x="5931" y="2473"/>
              <a:ext cx="15" cy="33"/>
            </a:xfrm>
            <a:custGeom>
              <a:avLst/>
              <a:gdLst>
                <a:gd name="T0" fmla="*/ 0 w 15"/>
                <a:gd name="T1" fmla="*/ 33 h 33"/>
                <a:gd name="T2" fmla="*/ 6 w 15"/>
                <a:gd name="T3" fmla="*/ 33 h 33"/>
                <a:gd name="T4" fmla="*/ 15 w 15"/>
                <a:gd name="T5" fmla="*/ 7 h 33"/>
                <a:gd name="T6" fmla="*/ 11 w 15"/>
                <a:gd name="T7" fmla="*/ 0 h 33"/>
                <a:gd name="T8" fmla="*/ 0 w 15"/>
                <a:gd name="T9" fmla="*/ 33 h 33"/>
              </a:gdLst>
              <a:ahLst/>
              <a:cxnLst>
                <a:cxn ang="0">
                  <a:pos x="T0" y="T1"/>
                </a:cxn>
                <a:cxn ang="0">
                  <a:pos x="T2" y="T3"/>
                </a:cxn>
                <a:cxn ang="0">
                  <a:pos x="T4" y="T5"/>
                </a:cxn>
                <a:cxn ang="0">
                  <a:pos x="T6" y="T7"/>
                </a:cxn>
                <a:cxn ang="0">
                  <a:pos x="T8" y="T9"/>
                </a:cxn>
              </a:cxnLst>
              <a:rect l="0" t="0" r="r" b="b"/>
              <a:pathLst>
                <a:path w="15" h="33">
                  <a:moveTo>
                    <a:pt x="0" y="33"/>
                  </a:moveTo>
                  <a:lnTo>
                    <a:pt x="6" y="33"/>
                  </a:lnTo>
                  <a:lnTo>
                    <a:pt x="15" y="7"/>
                  </a:lnTo>
                  <a:lnTo>
                    <a:pt x="11" y="0"/>
                  </a:lnTo>
                  <a:lnTo>
                    <a:pt x="0" y="3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Freeform 86">
              <a:extLst>
                <a:ext uri="{FF2B5EF4-FFF2-40B4-BE49-F238E27FC236}">
                  <a16:creationId xmlns:a16="http://schemas.microsoft.com/office/drawing/2014/main" id="{D9754CE9-211B-4ECA-BE83-ADD88994A995}"/>
                </a:ext>
              </a:extLst>
            </p:cNvPr>
            <p:cNvSpPr>
              <a:spLocks/>
            </p:cNvSpPr>
            <p:nvPr/>
          </p:nvSpPr>
          <p:spPr bwMode="auto">
            <a:xfrm>
              <a:off x="5789" y="2290"/>
              <a:ext cx="371" cy="368"/>
            </a:xfrm>
            <a:custGeom>
              <a:avLst/>
              <a:gdLst>
                <a:gd name="T0" fmla="*/ 378 w 381"/>
                <a:gd name="T1" fmla="*/ 190 h 381"/>
                <a:gd name="T2" fmla="*/ 381 w 381"/>
                <a:gd name="T3" fmla="*/ 190 h 381"/>
                <a:gd name="T4" fmla="*/ 190 w 381"/>
                <a:gd name="T5" fmla="*/ 0 h 381"/>
                <a:gd name="T6" fmla="*/ 0 w 381"/>
                <a:gd name="T7" fmla="*/ 190 h 381"/>
                <a:gd name="T8" fmla="*/ 190 w 381"/>
                <a:gd name="T9" fmla="*/ 381 h 381"/>
                <a:gd name="T10" fmla="*/ 381 w 381"/>
                <a:gd name="T11" fmla="*/ 190 h 381"/>
                <a:gd name="T12" fmla="*/ 378 w 381"/>
                <a:gd name="T13" fmla="*/ 190 h 381"/>
                <a:gd name="T14" fmla="*/ 376 w 381"/>
                <a:gd name="T15" fmla="*/ 190 h 381"/>
                <a:gd name="T16" fmla="*/ 322 w 381"/>
                <a:gd name="T17" fmla="*/ 322 h 381"/>
                <a:gd name="T18" fmla="*/ 190 w 381"/>
                <a:gd name="T19" fmla="*/ 377 h 381"/>
                <a:gd name="T20" fmla="*/ 58 w 381"/>
                <a:gd name="T21" fmla="*/ 322 h 381"/>
                <a:gd name="T22" fmla="*/ 4 w 381"/>
                <a:gd name="T23" fmla="*/ 190 h 381"/>
                <a:gd name="T24" fmla="*/ 58 w 381"/>
                <a:gd name="T25" fmla="*/ 59 h 381"/>
                <a:gd name="T26" fmla="*/ 190 w 381"/>
                <a:gd name="T27" fmla="*/ 4 h 381"/>
                <a:gd name="T28" fmla="*/ 322 w 381"/>
                <a:gd name="T29" fmla="*/ 59 h 381"/>
                <a:gd name="T30" fmla="*/ 376 w 381"/>
                <a:gd name="T31" fmla="*/ 190 h 381"/>
                <a:gd name="T32" fmla="*/ 378 w 381"/>
                <a:gd name="T3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381">
                  <a:moveTo>
                    <a:pt x="378" y="190"/>
                  </a:moveTo>
                  <a:cubicBezTo>
                    <a:pt x="381" y="190"/>
                    <a:pt x="381" y="190"/>
                    <a:pt x="381" y="190"/>
                  </a:cubicBezTo>
                  <a:cubicBezTo>
                    <a:pt x="381" y="85"/>
                    <a:pt x="295" y="0"/>
                    <a:pt x="190" y="0"/>
                  </a:cubicBezTo>
                  <a:cubicBezTo>
                    <a:pt x="85" y="0"/>
                    <a:pt x="0" y="85"/>
                    <a:pt x="0" y="190"/>
                  </a:cubicBezTo>
                  <a:cubicBezTo>
                    <a:pt x="0" y="295"/>
                    <a:pt x="85" y="381"/>
                    <a:pt x="190" y="381"/>
                  </a:cubicBezTo>
                  <a:cubicBezTo>
                    <a:pt x="295" y="381"/>
                    <a:pt x="381" y="295"/>
                    <a:pt x="381" y="190"/>
                  </a:cubicBezTo>
                  <a:cubicBezTo>
                    <a:pt x="378" y="190"/>
                    <a:pt x="378" y="190"/>
                    <a:pt x="378" y="190"/>
                  </a:cubicBezTo>
                  <a:cubicBezTo>
                    <a:pt x="376" y="190"/>
                    <a:pt x="376" y="190"/>
                    <a:pt x="376" y="190"/>
                  </a:cubicBezTo>
                  <a:cubicBezTo>
                    <a:pt x="376" y="242"/>
                    <a:pt x="356" y="288"/>
                    <a:pt x="322" y="322"/>
                  </a:cubicBezTo>
                  <a:cubicBezTo>
                    <a:pt x="288" y="356"/>
                    <a:pt x="242" y="377"/>
                    <a:pt x="190" y="377"/>
                  </a:cubicBezTo>
                  <a:cubicBezTo>
                    <a:pt x="139" y="377"/>
                    <a:pt x="92" y="356"/>
                    <a:pt x="58" y="322"/>
                  </a:cubicBezTo>
                  <a:cubicBezTo>
                    <a:pt x="25" y="288"/>
                    <a:pt x="4" y="242"/>
                    <a:pt x="4" y="190"/>
                  </a:cubicBezTo>
                  <a:cubicBezTo>
                    <a:pt x="4" y="139"/>
                    <a:pt x="25" y="92"/>
                    <a:pt x="58" y="59"/>
                  </a:cubicBezTo>
                  <a:cubicBezTo>
                    <a:pt x="92" y="25"/>
                    <a:pt x="139" y="4"/>
                    <a:pt x="190" y="4"/>
                  </a:cubicBezTo>
                  <a:cubicBezTo>
                    <a:pt x="242" y="4"/>
                    <a:pt x="288" y="25"/>
                    <a:pt x="322" y="59"/>
                  </a:cubicBezTo>
                  <a:cubicBezTo>
                    <a:pt x="356" y="92"/>
                    <a:pt x="376" y="139"/>
                    <a:pt x="376" y="190"/>
                  </a:cubicBezTo>
                  <a:lnTo>
                    <a:pt x="378" y="19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5" name="Freeform 87">
              <a:extLst>
                <a:ext uri="{FF2B5EF4-FFF2-40B4-BE49-F238E27FC236}">
                  <a16:creationId xmlns:a16="http://schemas.microsoft.com/office/drawing/2014/main" id="{EAB47A9B-B236-461C-94A3-B998259C936A}"/>
                </a:ext>
              </a:extLst>
            </p:cNvPr>
            <p:cNvSpPr>
              <a:spLocks/>
            </p:cNvSpPr>
            <p:nvPr/>
          </p:nvSpPr>
          <p:spPr bwMode="auto">
            <a:xfrm>
              <a:off x="7059" y="2432"/>
              <a:ext cx="133" cy="173"/>
            </a:xfrm>
            <a:custGeom>
              <a:avLst/>
              <a:gdLst>
                <a:gd name="T0" fmla="*/ 137 w 137"/>
                <a:gd name="T1" fmla="*/ 42 h 179"/>
                <a:gd name="T2" fmla="*/ 137 w 137"/>
                <a:gd name="T3" fmla="*/ 179 h 179"/>
                <a:gd name="T4" fmla="*/ 0 w 137"/>
                <a:gd name="T5" fmla="*/ 42 h 179"/>
                <a:gd name="T6" fmla="*/ 7 w 137"/>
                <a:gd name="T7" fmla="*/ 0 h 179"/>
                <a:gd name="T8" fmla="*/ 137 w 137"/>
                <a:gd name="T9" fmla="*/ 42 h 179"/>
              </a:gdLst>
              <a:ahLst/>
              <a:cxnLst>
                <a:cxn ang="0">
                  <a:pos x="T0" y="T1"/>
                </a:cxn>
                <a:cxn ang="0">
                  <a:pos x="T2" y="T3"/>
                </a:cxn>
                <a:cxn ang="0">
                  <a:pos x="T4" y="T5"/>
                </a:cxn>
                <a:cxn ang="0">
                  <a:pos x="T6" y="T7"/>
                </a:cxn>
                <a:cxn ang="0">
                  <a:pos x="T8" y="T9"/>
                </a:cxn>
              </a:cxnLst>
              <a:rect l="0" t="0" r="r" b="b"/>
              <a:pathLst>
                <a:path w="137" h="179">
                  <a:moveTo>
                    <a:pt x="137" y="42"/>
                  </a:moveTo>
                  <a:cubicBezTo>
                    <a:pt x="137" y="179"/>
                    <a:pt x="137" y="179"/>
                    <a:pt x="137" y="179"/>
                  </a:cubicBezTo>
                  <a:cubicBezTo>
                    <a:pt x="61" y="179"/>
                    <a:pt x="0" y="118"/>
                    <a:pt x="0" y="42"/>
                  </a:cubicBezTo>
                  <a:cubicBezTo>
                    <a:pt x="0" y="27"/>
                    <a:pt x="2" y="14"/>
                    <a:pt x="7" y="0"/>
                  </a:cubicBezTo>
                  <a:lnTo>
                    <a:pt x="137" y="4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6" name="Freeform 88">
              <a:extLst>
                <a:ext uri="{FF2B5EF4-FFF2-40B4-BE49-F238E27FC236}">
                  <a16:creationId xmlns:a16="http://schemas.microsoft.com/office/drawing/2014/main" id="{47CA6F09-2719-43C9-97C2-444EF70EF9E5}"/>
                </a:ext>
              </a:extLst>
            </p:cNvPr>
            <p:cNvSpPr>
              <a:spLocks/>
            </p:cNvSpPr>
            <p:nvPr/>
          </p:nvSpPr>
          <p:spPr bwMode="auto">
            <a:xfrm>
              <a:off x="7192" y="2341"/>
              <a:ext cx="133" cy="264"/>
            </a:xfrm>
            <a:custGeom>
              <a:avLst/>
              <a:gdLst>
                <a:gd name="T0" fmla="*/ 0 w 137"/>
                <a:gd name="T1" fmla="*/ 136 h 273"/>
                <a:gd name="T2" fmla="*/ 0 w 137"/>
                <a:gd name="T3" fmla="*/ 0 h 273"/>
                <a:gd name="T4" fmla="*/ 137 w 137"/>
                <a:gd name="T5" fmla="*/ 136 h 273"/>
                <a:gd name="T6" fmla="*/ 0 w 137"/>
                <a:gd name="T7" fmla="*/ 273 h 273"/>
                <a:gd name="T8" fmla="*/ 0 w 137"/>
                <a:gd name="T9" fmla="*/ 136 h 273"/>
              </a:gdLst>
              <a:ahLst/>
              <a:cxnLst>
                <a:cxn ang="0">
                  <a:pos x="T0" y="T1"/>
                </a:cxn>
                <a:cxn ang="0">
                  <a:pos x="T2" y="T3"/>
                </a:cxn>
                <a:cxn ang="0">
                  <a:pos x="T4" y="T5"/>
                </a:cxn>
                <a:cxn ang="0">
                  <a:pos x="T6" y="T7"/>
                </a:cxn>
                <a:cxn ang="0">
                  <a:pos x="T8" y="T9"/>
                </a:cxn>
              </a:cxnLst>
              <a:rect l="0" t="0" r="r" b="b"/>
              <a:pathLst>
                <a:path w="137" h="273">
                  <a:moveTo>
                    <a:pt x="0" y="136"/>
                  </a:moveTo>
                  <a:cubicBezTo>
                    <a:pt x="0" y="0"/>
                    <a:pt x="0" y="0"/>
                    <a:pt x="0" y="0"/>
                  </a:cubicBezTo>
                  <a:cubicBezTo>
                    <a:pt x="75" y="0"/>
                    <a:pt x="137" y="61"/>
                    <a:pt x="137" y="136"/>
                  </a:cubicBezTo>
                  <a:cubicBezTo>
                    <a:pt x="137" y="212"/>
                    <a:pt x="75" y="273"/>
                    <a:pt x="0" y="273"/>
                  </a:cubicBezTo>
                  <a:lnTo>
                    <a:pt x="0" y="13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7" name="Freeform 89">
              <a:extLst>
                <a:ext uri="{FF2B5EF4-FFF2-40B4-BE49-F238E27FC236}">
                  <a16:creationId xmlns:a16="http://schemas.microsoft.com/office/drawing/2014/main" id="{03EA8259-D957-4AB0-BFF9-B2458AA6BE0B}"/>
                </a:ext>
              </a:extLst>
            </p:cNvPr>
            <p:cNvSpPr>
              <a:spLocks/>
            </p:cNvSpPr>
            <p:nvPr/>
          </p:nvSpPr>
          <p:spPr bwMode="auto">
            <a:xfrm>
              <a:off x="7006" y="2289"/>
              <a:ext cx="371" cy="368"/>
            </a:xfrm>
            <a:custGeom>
              <a:avLst/>
              <a:gdLst>
                <a:gd name="T0" fmla="*/ 379 w 381"/>
                <a:gd name="T1" fmla="*/ 190 h 381"/>
                <a:gd name="T2" fmla="*/ 381 w 381"/>
                <a:gd name="T3" fmla="*/ 190 h 381"/>
                <a:gd name="T4" fmla="*/ 191 w 381"/>
                <a:gd name="T5" fmla="*/ 0 h 381"/>
                <a:gd name="T6" fmla="*/ 0 w 381"/>
                <a:gd name="T7" fmla="*/ 190 h 381"/>
                <a:gd name="T8" fmla="*/ 191 w 381"/>
                <a:gd name="T9" fmla="*/ 381 h 381"/>
                <a:gd name="T10" fmla="*/ 381 w 381"/>
                <a:gd name="T11" fmla="*/ 190 h 381"/>
                <a:gd name="T12" fmla="*/ 379 w 381"/>
                <a:gd name="T13" fmla="*/ 190 h 381"/>
                <a:gd name="T14" fmla="*/ 377 w 381"/>
                <a:gd name="T15" fmla="*/ 190 h 381"/>
                <a:gd name="T16" fmla="*/ 323 w 381"/>
                <a:gd name="T17" fmla="*/ 322 h 381"/>
                <a:gd name="T18" fmla="*/ 191 w 381"/>
                <a:gd name="T19" fmla="*/ 377 h 381"/>
                <a:gd name="T20" fmla="*/ 59 w 381"/>
                <a:gd name="T21" fmla="*/ 322 h 381"/>
                <a:gd name="T22" fmla="*/ 5 w 381"/>
                <a:gd name="T23" fmla="*/ 190 h 381"/>
                <a:gd name="T24" fmla="*/ 59 w 381"/>
                <a:gd name="T25" fmla="*/ 59 h 381"/>
                <a:gd name="T26" fmla="*/ 191 w 381"/>
                <a:gd name="T27" fmla="*/ 4 h 381"/>
                <a:gd name="T28" fmla="*/ 323 w 381"/>
                <a:gd name="T29" fmla="*/ 59 h 381"/>
                <a:gd name="T30" fmla="*/ 377 w 381"/>
                <a:gd name="T31" fmla="*/ 190 h 381"/>
                <a:gd name="T32" fmla="*/ 379 w 381"/>
                <a:gd name="T3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381">
                  <a:moveTo>
                    <a:pt x="379" y="190"/>
                  </a:moveTo>
                  <a:cubicBezTo>
                    <a:pt x="381" y="190"/>
                    <a:pt x="381" y="190"/>
                    <a:pt x="381" y="190"/>
                  </a:cubicBezTo>
                  <a:cubicBezTo>
                    <a:pt x="381" y="85"/>
                    <a:pt x="296" y="0"/>
                    <a:pt x="191" y="0"/>
                  </a:cubicBezTo>
                  <a:cubicBezTo>
                    <a:pt x="86" y="0"/>
                    <a:pt x="0" y="85"/>
                    <a:pt x="0" y="190"/>
                  </a:cubicBezTo>
                  <a:cubicBezTo>
                    <a:pt x="0" y="295"/>
                    <a:pt x="86" y="381"/>
                    <a:pt x="191" y="381"/>
                  </a:cubicBezTo>
                  <a:cubicBezTo>
                    <a:pt x="296" y="381"/>
                    <a:pt x="381" y="295"/>
                    <a:pt x="381" y="190"/>
                  </a:cubicBezTo>
                  <a:cubicBezTo>
                    <a:pt x="379" y="190"/>
                    <a:pt x="379" y="190"/>
                    <a:pt x="379" y="190"/>
                  </a:cubicBezTo>
                  <a:cubicBezTo>
                    <a:pt x="377" y="190"/>
                    <a:pt x="377" y="190"/>
                    <a:pt x="377" y="190"/>
                  </a:cubicBezTo>
                  <a:cubicBezTo>
                    <a:pt x="377" y="242"/>
                    <a:pt x="356" y="288"/>
                    <a:pt x="323" y="322"/>
                  </a:cubicBezTo>
                  <a:cubicBezTo>
                    <a:pt x="289" y="356"/>
                    <a:pt x="242" y="377"/>
                    <a:pt x="191" y="377"/>
                  </a:cubicBezTo>
                  <a:cubicBezTo>
                    <a:pt x="139" y="377"/>
                    <a:pt x="93" y="356"/>
                    <a:pt x="59" y="322"/>
                  </a:cubicBezTo>
                  <a:cubicBezTo>
                    <a:pt x="25" y="288"/>
                    <a:pt x="5" y="242"/>
                    <a:pt x="5" y="190"/>
                  </a:cubicBezTo>
                  <a:cubicBezTo>
                    <a:pt x="5" y="139"/>
                    <a:pt x="25" y="92"/>
                    <a:pt x="59" y="59"/>
                  </a:cubicBezTo>
                  <a:cubicBezTo>
                    <a:pt x="93" y="25"/>
                    <a:pt x="139" y="4"/>
                    <a:pt x="191" y="4"/>
                  </a:cubicBezTo>
                  <a:cubicBezTo>
                    <a:pt x="242" y="4"/>
                    <a:pt x="289" y="25"/>
                    <a:pt x="323" y="59"/>
                  </a:cubicBezTo>
                  <a:cubicBezTo>
                    <a:pt x="356" y="92"/>
                    <a:pt x="377" y="139"/>
                    <a:pt x="377" y="190"/>
                  </a:cubicBezTo>
                  <a:lnTo>
                    <a:pt x="379" y="19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Freeform 90">
              <a:extLst>
                <a:ext uri="{FF2B5EF4-FFF2-40B4-BE49-F238E27FC236}">
                  <a16:creationId xmlns:a16="http://schemas.microsoft.com/office/drawing/2014/main" id="{1A0EDF9B-C957-4552-8430-3E0E903DA5A4}"/>
                </a:ext>
              </a:extLst>
            </p:cNvPr>
            <p:cNvSpPr>
              <a:spLocks/>
            </p:cNvSpPr>
            <p:nvPr/>
          </p:nvSpPr>
          <p:spPr bwMode="auto">
            <a:xfrm>
              <a:off x="6520" y="2773"/>
              <a:ext cx="90" cy="436"/>
            </a:xfrm>
            <a:custGeom>
              <a:avLst/>
              <a:gdLst>
                <a:gd name="T0" fmla="*/ 92 w 92"/>
                <a:gd name="T1" fmla="*/ 0 h 451"/>
                <a:gd name="T2" fmla="*/ 0 w 92"/>
                <a:gd name="T3" fmla="*/ 0 h 451"/>
                <a:gd name="T4" fmla="*/ 0 w 92"/>
                <a:gd name="T5" fmla="*/ 433 h 451"/>
                <a:gd name="T6" fmla="*/ 18 w 92"/>
                <a:gd name="T7" fmla="*/ 451 h 451"/>
                <a:gd name="T8" fmla="*/ 73 w 92"/>
                <a:gd name="T9" fmla="*/ 451 h 451"/>
                <a:gd name="T10" fmla="*/ 92 w 92"/>
                <a:gd name="T11" fmla="*/ 433 h 451"/>
                <a:gd name="T12" fmla="*/ 92 w 92"/>
                <a:gd name="T13" fmla="*/ 0 h 451"/>
              </a:gdLst>
              <a:ahLst/>
              <a:cxnLst>
                <a:cxn ang="0">
                  <a:pos x="T0" y="T1"/>
                </a:cxn>
                <a:cxn ang="0">
                  <a:pos x="T2" y="T3"/>
                </a:cxn>
                <a:cxn ang="0">
                  <a:pos x="T4" y="T5"/>
                </a:cxn>
                <a:cxn ang="0">
                  <a:pos x="T6" y="T7"/>
                </a:cxn>
                <a:cxn ang="0">
                  <a:pos x="T8" y="T9"/>
                </a:cxn>
                <a:cxn ang="0">
                  <a:pos x="T10" y="T11"/>
                </a:cxn>
                <a:cxn ang="0">
                  <a:pos x="T12" y="T13"/>
                </a:cxn>
              </a:cxnLst>
              <a:rect l="0" t="0" r="r" b="b"/>
              <a:pathLst>
                <a:path w="92" h="451">
                  <a:moveTo>
                    <a:pt x="92" y="0"/>
                  </a:moveTo>
                  <a:cubicBezTo>
                    <a:pt x="0" y="0"/>
                    <a:pt x="0" y="0"/>
                    <a:pt x="0" y="0"/>
                  </a:cubicBezTo>
                  <a:cubicBezTo>
                    <a:pt x="0" y="433"/>
                    <a:pt x="0" y="433"/>
                    <a:pt x="0" y="433"/>
                  </a:cubicBezTo>
                  <a:cubicBezTo>
                    <a:pt x="0" y="443"/>
                    <a:pt x="8" y="451"/>
                    <a:pt x="18" y="451"/>
                  </a:cubicBezTo>
                  <a:cubicBezTo>
                    <a:pt x="73" y="451"/>
                    <a:pt x="73" y="451"/>
                    <a:pt x="73" y="451"/>
                  </a:cubicBezTo>
                  <a:cubicBezTo>
                    <a:pt x="84" y="451"/>
                    <a:pt x="92" y="443"/>
                    <a:pt x="92" y="433"/>
                  </a:cubicBezTo>
                  <a:cubicBezTo>
                    <a:pt x="92" y="0"/>
                    <a:pt x="92" y="0"/>
                    <a:pt x="92" y="0"/>
                  </a:cubicBezTo>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9" name="Freeform 93">
              <a:extLst>
                <a:ext uri="{FF2B5EF4-FFF2-40B4-BE49-F238E27FC236}">
                  <a16:creationId xmlns:a16="http://schemas.microsoft.com/office/drawing/2014/main" id="{14B1DC43-438C-4CA2-BE06-1DAB1AD3BE67}"/>
                </a:ext>
              </a:extLst>
            </p:cNvPr>
            <p:cNvSpPr>
              <a:spLocks noEditPoints="1"/>
            </p:cNvSpPr>
            <p:nvPr/>
          </p:nvSpPr>
          <p:spPr bwMode="auto">
            <a:xfrm>
              <a:off x="6584" y="2773"/>
              <a:ext cx="26" cy="206"/>
            </a:xfrm>
            <a:custGeom>
              <a:avLst/>
              <a:gdLst>
                <a:gd name="T0" fmla="*/ 26 w 26"/>
                <a:gd name="T1" fmla="*/ 202 h 206"/>
                <a:gd name="T2" fmla="*/ 0 w 26"/>
                <a:gd name="T3" fmla="*/ 202 h 206"/>
                <a:gd name="T4" fmla="*/ 0 w 26"/>
                <a:gd name="T5" fmla="*/ 206 h 206"/>
                <a:gd name="T6" fmla="*/ 26 w 26"/>
                <a:gd name="T7" fmla="*/ 206 h 206"/>
                <a:gd name="T8" fmla="*/ 26 w 26"/>
                <a:gd name="T9" fmla="*/ 202 h 206"/>
                <a:gd name="T10" fmla="*/ 26 w 26"/>
                <a:gd name="T11" fmla="*/ 0 h 206"/>
                <a:gd name="T12" fmla="*/ 0 w 26"/>
                <a:gd name="T13" fmla="*/ 0 h 206"/>
                <a:gd name="T14" fmla="*/ 0 w 26"/>
                <a:gd name="T15" fmla="*/ 147 h 206"/>
                <a:gd name="T16" fmla="*/ 26 w 26"/>
                <a:gd name="T17" fmla="*/ 147 h 206"/>
                <a:gd name="T18" fmla="*/ 26 w 26"/>
                <a:gd name="T1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06">
                  <a:moveTo>
                    <a:pt x="26" y="202"/>
                  </a:moveTo>
                  <a:lnTo>
                    <a:pt x="0" y="202"/>
                  </a:lnTo>
                  <a:lnTo>
                    <a:pt x="0" y="206"/>
                  </a:lnTo>
                  <a:lnTo>
                    <a:pt x="26" y="206"/>
                  </a:lnTo>
                  <a:lnTo>
                    <a:pt x="26" y="202"/>
                  </a:lnTo>
                  <a:moveTo>
                    <a:pt x="26" y="0"/>
                  </a:moveTo>
                  <a:lnTo>
                    <a:pt x="0" y="0"/>
                  </a:lnTo>
                  <a:lnTo>
                    <a:pt x="0" y="147"/>
                  </a:lnTo>
                  <a:lnTo>
                    <a:pt x="26" y="147"/>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0" name="Freeform 96">
              <a:extLst>
                <a:ext uri="{FF2B5EF4-FFF2-40B4-BE49-F238E27FC236}">
                  <a16:creationId xmlns:a16="http://schemas.microsoft.com/office/drawing/2014/main" id="{62791462-06E1-4E4C-971B-BEEC7A13BE7F}"/>
                </a:ext>
              </a:extLst>
            </p:cNvPr>
            <p:cNvSpPr>
              <a:spLocks/>
            </p:cNvSpPr>
            <p:nvPr/>
          </p:nvSpPr>
          <p:spPr bwMode="auto">
            <a:xfrm>
              <a:off x="6610" y="3089"/>
              <a:ext cx="40" cy="29"/>
            </a:xfrm>
            <a:custGeom>
              <a:avLst/>
              <a:gdLst>
                <a:gd name="T0" fmla="*/ 17 w 41"/>
                <a:gd name="T1" fmla="*/ 0 h 30"/>
                <a:gd name="T2" fmla="*/ 0 w 41"/>
                <a:gd name="T3" fmla="*/ 0 h 30"/>
                <a:gd name="T4" fmla="*/ 17 w 41"/>
                <a:gd name="T5" fmla="*/ 0 h 30"/>
                <a:gd name="T6" fmla="*/ 41 w 41"/>
                <a:gd name="T7" fmla="*/ 24 h 30"/>
                <a:gd name="T8" fmla="*/ 41 w 41"/>
                <a:gd name="T9" fmla="*/ 28 h 30"/>
                <a:gd name="T10" fmla="*/ 41 w 41"/>
                <a:gd name="T11" fmla="*/ 29 h 30"/>
                <a:gd name="T12" fmla="*/ 41 w 41"/>
                <a:gd name="T13" fmla="*/ 30 h 30"/>
                <a:gd name="T14" fmla="*/ 41 w 41"/>
                <a:gd name="T15" fmla="*/ 28 h 30"/>
                <a:gd name="T16" fmla="*/ 41 w 41"/>
                <a:gd name="T17" fmla="*/ 24 h 30"/>
                <a:gd name="T18" fmla="*/ 17 w 41"/>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0">
                  <a:moveTo>
                    <a:pt x="17" y="0"/>
                  </a:moveTo>
                  <a:cubicBezTo>
                    <a:pt x="0" y="0"/>
                    <a:pt x="0" y="0"/>
                    <a:pt x="0" y="0"/>
                  </a:cubicBezTo>
                  <a:cubicBezTo>
                    <a:pt x="17" y="0"/>
                    <a:pt x="17" y="0"/>
                    <a:pt x="17" y="0"/>
                  </a:cubicBezTo>
                  <a:cubicBezTo>
                    <a:pt x="31" y="0"/>
                    <a:pt x="41" y="11"/>
                    <a:pt x="41" y="24"/>
                  </a:cubicBezTo>
                  <a:cubicBezTo>
                    <a:pt x="41" y="28"/>
                    <a:pt x="41" y="28"/>
                    <a:pt x="41" y="28"/>
                  </a:cubicBezTo>
                  <a:cubicBezTo>
                    <a:pt x="41" y="29"/>
                    <a:pt x="41" y="29"/>
                    <a:pt x="41" y="29"/>
                  </a:cubicBezTo>
                  <a:cubicBezTo>
                    <a:pt x="41" y="29"/>
                    <a:pt x="41" y="30"/>
                    <a:pt x="41" y="30"/>
                  </a:cubicBezTo>
                  <a:cubicBezTo>
                    <a:pt x="41" y="28"/>
                    <a:pt x="41" y="28"/>
                    <a:pt x="41" y="28"/>
                  </a:cubicBezTo>
                  <a:cubicBezTo>
                    <a:pt x="41" y="24"/>
                    <a:pt x="41" y="24"/>
                    <a:pt x="41" y="24"/>
                  </a:cubicBezTo>
                  <a:cubicBezTo>
                    <a:pt x="41" y="11"/>
                    <a:pt x="31" y="0"/>
                    <a:pt x="17"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1" name="Freeform 99">
              <a:extLst>
                <a:ext uri="{FF2B5EF4-FFF2-40B4-BE49-F238E27FC236}">
                  <a16:creationId xmlns:a16="http://schemas.microsoft.com/office/drawing/2014/main" id="{9E8FEA5C-7D23-4B22-BC8F-DA2A00E9A591}"/>
                </a:ext>
              </a:extLst>
            </p:cNvPr>
            <p:cNvSpPr>
              <a:spLocks/>
            </p:cNvSpPr>
            <p:nvPr/>
          </p:nvSpPr>
          <p:spPr bwMode="auto">
            <a:xfrm>
              <a:off x="6610" y="3034"/>
              <a:ext cx="73" cy="29"/>
            </a:xfrm>
            <a:custGeom>
              <a:avLst/>
              <a:gdLst>
                <a:gd name="T0" fmla="*/ 51 w 75"/>
                <a:gd name="T1" fmla="*/ 0 h 30"/>
                <a:gd name="T2" fmla="*/ 19 w 75"/>
                <a:gd name="T3" fmla="*/ 0 h 30"/>
                <a:gd name="T4" fmla="*/ 0 w 75"/>
                <a:gd name="T5" fmla="*/ 0 h 30"/>
                <a:gd name="T6" fmla="*/ 19 w 75"/>
                <a:gd name="T7" fmla="*/ 0 h 30"/>
                <a:gd name="T8" fmla="*/ 51 w 75"/>
                <a:gd name="T9" fmla="*/ 0 h 30"/>
                <a:gd name="T10" fmla="*/ 75 w 75"/>
                <a:gd name="T11" fmla="*/ 24 h 30"/>
                <a:gd name="T12" fmla="*/ 75 w 75"/>
                <a:gd name="T13" fmla="*/ 28 h 30"/>
                <a:gd name="T14" fmla="*/ 75 w 75"/>
                <a:gd name="T15" fmla="*/ 29 h 30"/>
                <a:gd name="T16" fmla="*/ 75 w 75"/>
                <a:gd name="T17" fmla="*/ 30 h 30"/>
                <a:gd name="T18" fmla="*/ 75 w 75"/>
                <a:gd name="T19" fmla="*/ 28 h 30"/>
                <a:gd name="T20" fmla="*/ 75 w 75"/>
                <a:gd name="T21" fmla="*/ 24 h 30"/>
                <a:gd name="T22" fmla="*/ 51 w 75"/>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30">
                  <a:moveTo>
                    <a:pt x="51" y="0"/>
                  </a:moveTo>
                  <a:cubicBezTo>
                    <a:pt x="19" y="0"/>
                    <a:pt x="19" y="0"/>
                    <a:pt x="19" y="0"/>
                  </a:cubicBezTo>
                  <a:cubicBezTo>
                    <a:pt x="0" y="0"/>
                    <a:pt x="0" y="0"/>
                    <a:pt x="0" y="0"/>
                  </a:cubicBezTo>
                  <a:cubicBezTo>
                    <a:pt x="19" y="0"/>
                    <a:pt x="19" y="0"/>
                    <a:pt x="19" y="0"/>
                  </a:cubicBezTo>
                  <a:cubicBezTo>
                    <a:pt x="51" y="0"/>
                    <a:pt x="51" y="0"/>
                    <a:pt x="51" y="0"/>
                  </a:cubicBezTo>
                  <a:cubicBezTo>
                    <a:pt x="64" y="0"/>
                    <a:pt x="75" y="10"/>
                    <a:pt x="75" y="24"/>
                  </a:cubicBezTo>
                  <a:cubicBezTo>
                    <a:pt x="75" y="28"/>
                    <a:pt x="75" y="28"/>
                    <a:pt x="75" y="28"/>
                  </a:cubicBezTo>
                  <a:cubicBezTo>
                    <a:pt x="75" y="29"/>
                    <a:pt x="75" y="29"/>
                    <a:pt x="75" y="29"/>
                  </a:cubicBezTo>
                  <a:cubicBezTo>
                    <a:pt x="75" y="29"/>
                    <a:pt x="75" y="30"/>
                    <a:pt x="75" y="30"/>
                  </a:cubicBezTo>
                  <a:cubicBezTo>
                    <a:pt x="75" y="28"/>
                    <a:pt x="75" y="28"/>
                    <a:pt x="75" y="28"/>
                  </a:cubicBezTo>
                  <a:cubicBezTo>
                    <a:pt x="75" y="24"/>
                    <a:pt x="75" y="24"/>
                    <a:pt x="75" y="24"/>
                  </a:cubicBezTo>
                  <a:cubicBezTo>
                    <a:pt x="75" y="10"/>
                    <a:pt x="64" y="0"/>
                    <a:pt x="51"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2" name="Freeform 100">
              <a:extLst>
                <a:ext uri="{FF2B5EF4-FFF2-40B4-BE49-F238E27FC236}">
                  <a16:creationId xmlns:a16="http://schemas.microsoft.com/office/drawing/2014/main" id="{A34E4B6E-3E08-4235-BCE8-5B06F2B138F1}"/>
                </a:ext>
              </a:extLst>
            </p:cNvPr>
            <p:cNvSpPr>
              <a:spLocks/>
            </p:cNvSpPr>
            <p:nvPr/>
          </p:nvSpPr>
          <p:spPr bwMode="auto">
            <a:xfrm>
              <a:off x="6546" y="3034"/>
              <a:ext cx="38" cy="6"/>
            </a:xfrm>
            <a:custGeom>
              <a:avLst/>
              <a:gdLst>
                <a:gd name="T0" fmla="*/ 39 w 39"/>
                <a:gd name="T1" fmla="*/ 0 h 6"/>
                <a:gd name="T2" fmla="*/ 18 w 39"/>
                <a:gd name="T3" fmla="*/ 0 h 6"/>
                <a:gd name="T4" fmla="*/ 0 w 39"/>
                <a:gd name="T5" fmla="*/ 6 h 6"/>
                <a:gd name="T6" fmla="*/ 0 w 39"/>
                <a:gd name="T7" fmla="*/ 6 h 6"/>
                <a:gd name="T8" fmla="*/ 18 w 39"/>
                <a:gd name="T9" fmla="*/ 0 h 6"/>
                <a:gd name="T10" fmla="*/ 39 w 39"/>
                <a:gd name="T11" fmla="*/ 0 h 6"/>
              </a:gdLst>
              <a:ahLst/>
              <a:cxnLst>
                <a:cxn ang="0">
                  <a:pos x="T0" y="T1"/>
                </a:cxn>
                <a:cxn ang="0">
                  <a:pos x="T2" y="T3"/>
                </a:cxn>
                <a:cxn ang="0">
                  <a:pos x="T4" y="T5"/>
                </a:cxn>
                <a:cxn ang="0">
                  <a:pos x="T6" y="T7"/>
                </a:cxn>
                <a:cxn ang="0">
                  <a:pos x="T8" y="T9"/>
                </a:cxn>
                <a:cxn ang="0">
                  <a:pos x="T10" y="T11"/>
                </a:cxn>
              </a:cxnLst>
              <a:rect l="0" t="0" r="r" b="b"/>
              <a:pathLst>
                <a:path w="39" h="6">
                  <a:moveTo>
                    <a:pt x="39" y="0"/>
                  </a:moveTo>
                  <a:cubicBezTo>
                    <a:pt x="18" y="0"/>
                    <a:pt x="18" y="0"/>
                    <a:pt x="18" y="0"/>
                  </a:cubicBezTo>
                  <a:cubicBezTo>
                    <a:pt x="11" y="0"/>
                    <a:pt x="5" y="2"/>
                    <a:pt x="0" y="6"/>
                  </a:cubicBezTo>
                  <a:cubicBezTo>
                    <a:pt x="0" y="6"/>
                    <a:pt x="0" y="6"/>
                    <a:pt x="0" y="6"/>
                  </a:cubicBezTo>
                  <a:cubicBezTo>
                    <a:pt x="5" y="2"/>
                    <a:pt x="11" y="0"/>
                    <a:pt x="18" y="0"/>
                  </a:cubicBezTo>
                  <a:cubicBezTo>
                    <a:pt x="39" y="0"/>
                    <a:pt x="39" y="0"/>
                    <a:pt x="39" y="0"/>
                  </a:cubicBezTo>
                </a:path>
              </a:pathLst>
            </a:custGeom>
            <a:solidFill>
              <a:srgbClr val="3348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Freeform 101">
              <a:extLst>
                <a:ext uri="{FF2B5EF4-FFF2-40B4-BE49-F238E27FC236}">
                  <a16:creationId xmlns:a16="http://schemas.microsoft.com/office/drawing/2014/main" id="{4F80C3D2-77F7-4833-B2BF-ABB916A3358E}"/>
                </a:ext>
              </a:extLst>
            </p:cNvPr>
            <p:cNvSpPr>
              <a:spLocks/>
            </p:cNvSpPr>
            <p:nvPr/>
          </p:nvSpPr>
          <p:spPr bwMode="auto">
            <a:xfrm>
              <a:off x="6536" y="3040"/>
              <a:ext cx="10" cy="21"/>
            </a:xfrm>
            <a:custGeom>
              <a:avLst/>
              <a:gdLst>
                <a:gd name="T0" fmla="*/ 10 w 10"/>
                <a:gd name="T1" fmla="*/ 0 h 22"/>
                <a:gd name="T2" fmla="*/ 0 w 10"/>
                <a:gd name="T3" fmla="*/ 22 h 22"/>
                <a:gd name="T4" fmla="*/ 0 w 10"/>
                <a:gd name="T5" fmla="*/ 22 h 22"/>
                <a:gd name="T6" fmla="*/ 10 w 10"/>
                <a:gd name="T7" fmla="*/ 0 h 22"/>
                <a:gd name="T8" fmla="*/ 10 w 10"/>
                <a:gd name="T9" fmla="*/ 0 h 22"/>
              </a:gdLst>
              <a:ahLst/>
              <a:cxnLst>
                <a:cxn ang="0">
                  <a:pos x="T0" y="T1"/>
                </a:cxn>
                <a:cxn ang="0">
                  <a:pos x="T2" y="T3"/>
                </a:cxn>
                <a:cxn ang="0">
                  <a:pos x="T4" y="T5"/>
                </a:cxn>
                <a:cxn ang="0">
                  <a:pos x="T6" y="T7"/>
                </a:cxn>
                <a:cxn ang="0">
                  <a:pos x="T8" y="T9"/>
                </a:cxn>
              </a:cxnLst>
              <a:rect l="0" t="0" r="r" b="b"/>
              <a:pathLst>
                <a:path w="10" h="22">
                  <a:moveTo>
                    <a:pt x="10" y="0"/>
                  </a:moveTo>
                  <a:cubicBezTo>
                    <a:pt x="4" y="5"/>
                    <a:pt x="0" y="13"/>
                    <a:pt x="0" y="22"/>
                  </a:cubicBezTo>
                  <a:cubicBezTo>
                    <a:pt x="0" y="22"/>
                    <a:pt x="0" y="22"/>
                    <a:pt x="0" y="22"/>
                  </a:cubicBezTo>
                  <a:cubicBezTo>
                    <a:pt x="0" y="13"/>
                    <a:pt x="4" y="5"/>
                    <a:pt x="10" y="0"/>
                  </a:cubicBezTo>
                  <a:cubicBezTo>
                    <a:pt x="10" y="0"/>
                    <a:pt x="10" y="0"/>
                    <a:pt x="10" y="0"/>
                  </a:cubicBezTo>
                </a:path>
              </a:pathLst>
            </a:custGeom>
            <a:solidFill>
              <a:srgbClr val="859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4" name="Freeform 104">
              <a:extLst>
                <a:ext uri="{FF2B5EF4-FFF2-40B4-BE49-F238E27FC236}">
                  <a16:creationId xmlns:a16="http://schemas.microsoft.com/office/drawing/2014/main" id="{B27CAB41-2371-45EE-8B01-9C017206C5AD}"/>
                </a:ext>
              </a:extLst>
            </p:cNvPr>
            <p:cNvSpPr>
              <a:spLocks/>
            </p:cNvSpPr>
            <p:nvPr/>
          </p:nvSpPr>
          <p:spPr bwMode="auto">
            <a:xfrm>
              <a:off x="6488" y="2979"/>
              <a:ext cx="32" cy="27"/>
            </a:xfrm>
            <a:custGeom>
              <a:avLst/>
              <a:gdLst>
                <a:gd name="T0" fmla="*/ 33 w 33"/>
                <a:gd name="T1" fmla="*/ 0 h 28"/>
                <a:gd name="T2" fmla="*/ 5 w 33"/>
                <a:gd name="T3" fmla="*/ 28 h 28"/>
                <a:gd name="T4" fmla="*/ 0 w 33"/>
                <a:gd name="T5" fmla="*/ 28 h 28"/>
                <a:gd name="T6" fmla="*/ 5 w 33"/>
                <a:gd name="T7" fmla="*/ 28 h 28"/>
                <a:gd name="T8" fmla="*/ 5 w 33"/>
                <a:gd name="T9" fmla="*/ 28 h 28"/>
                <a:gd name="T10" fmla="*/ 33 w 33"/>
                <a:gd name="T11" fmla="*/ 0 h 28"/>
                <a:gd name="T12" fmla="*/ 33 w 3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3" h="28">
                  <a:moveTo>
                    <a:pt x="33" y="0"/>
                  </a:moveTo>
                  <a:cubicBezTo>
                    <a:pt x="18" y="0"/>
                    <a:pt x="5" y="13"/>
                    <a:pt x="5" y="28"/>
                  </a:cubicBezTo>
                  <a:cubicBezTo>
                    <a:pt x="0" y="28"/>
                    <a:pt x="0" y="28"/>
                    <a:pt x="0" y="28"/>
                  </a:cubicBezTo>
                  <a:cubicBezTo>
                    <a:pt x="5" y="28"/>
                    <a:pt x="5" y="28"/>
                    <a:pt x="5" y="28"/>
                  </a:cubicBezTo>
                  <a:cubicBezTo>
                    <a:pt x="5" y="28"/>
                    <a:pt x="5" y="28"/>
                    <a:pt x="5" y="28"/>
                  </a:cubicBezTo>
                  <a:cubicBezTo>
                    <a:pt x="5" y="13"/>
                    <a:pt x="18" y="0"/>
                    <a:pt x="33" y="0"/>
                  </a:cubicBezTo>
                  <a:cubicBezTo>
                    <a:pt x="33" y="0"/>
                    <a:pt x="33" y="0"/>
                    <a:pt x="33"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Freeform 105">
              <a:extLst>
                <a:ext uri="{FF2B5EF4-FFF2-40B4-BE49-F238E27FC236}">
                  <a16:creationId xmlns:a16="http://schemas.microsoft.com/office/drawing/2014/main" id="{551FA81D-7D1A-4C2C-9197-E3E7BB2F35AF}"/>
                </a:ext>
              </a:extLst>
            </p:cNvPr>
            <p:cNvSpPr>
              <a:spLocks/>
            </p:cNvSpPr>
            <p:nvPr/>
          </p:nvSpPr>
          <p:spPr bwMode="auto">
            <a:xfrm>
              <a:off x="6690" y="3002"/>
              <a:ext cx="0" cy="6"/>
            </a:xfrm>
            <a:custGeom>
              <a:avLst/>
              <a:gdLst>
                <a:gd name="T0" fmla="*/ 0 h 6"/>
                <a:gd name="T1" fmla="*/ 0 h 6"/>
                <a:gd name="T2" fmla="*/ 4 h 6"/>
                <a:gd name="T3" fmla="*/ 5 h 6"/>
                <a:gd name="T4" fmla="*/ 6 h 6"/>
                <a:gd name="T5" fmla="*/ 4 h 6"/>
                <a:gd name="T6" fmla="*/ 0 h 6"/>
                <a:gd name="T7" fmla="*/ 0 h 6"/>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6">
                  <a:moveTo>
                    <a:pt x="0" y="0"/>
                  </a:moveTo>
                  <a:cubicBezTo>
                    <a:pt x="0" y="0"/>
                    <a:pt x="0" y="0"/>
                    <a:pt x="0" y="0"/>
                  </a:cubicBezTo>
                  <a:cubicBezTo>
                    <a:pt x="0" y="4"/>
                    <a:pt x="0" y="4"/>
                    <a:pt x="0" y="4"/>
                  </a:cubicBezTo>
                  <a:cubicBezTo>
                    <a:pt x="0" y="4"/>
                    <a:pt x="0" y="5"/>
                    <a:pt x="0" y="5"/>
                  </a:cubicBezTo>
                  <a:cubicBezTo>
                    <a:pt x="0" y="5"/>
                    <a:pt x="0" y="6"/>
                    <a:pt x="0" y="6"/>
                  </a:cubicBezTo>
                  <a:cubicBezTo>
                    <a:pt x="0" y="4"/>
                    <a:pt x="0" y="4"/>
                    <a:pt x="0" y="4"/>
                  </a:cubicBezTo>
                  <a:cubicBezTo>
                    <a:pt x="0" y="0"/>
                    <a:pt x="0" y="0"/>
                    <a:pt x="0" y="0"/>
                  </a:cubicBezTo>
                  <a:cubicBezTo>
                    <a:pt x="0" y="0"/>
                    <a:pt x="0" y="0"/>
                    <a:pt x="0"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6" name="Freeform 107">
              <a:extLst>
                <a:ext uri="{FF2B5EF4-FFF2-40B4-BE49-F238E27FC236}">
                  <a16:creationId xmlns:a16="http://schemas.microsoft.com/office/drawing/2014/main" id="{9937684A-365A-42F9-B156-527BDBD84C4B}"/>
                </a:ext>
              </a:extLst>
            </p:cNvPr>
            <p:cNvSpPr>
              <a:spLocks noEditPoints="1"/>
            </p:cNvSpPr>
            <p:nvPr/>
          </p:nvSpPr>
          <p:spPr bwMode="auto">
            <a:xfrm>
              <a:off x="6349" y="2282"/>
              <a:ext cx="434" cy="431"/>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383 h 446"/>
                <a:gd name="T12" fmla="*/ 42 w 446"/>
                <a:gd name="T13" fmla="*/ 202 h 446"/>
                <a:gd name="T14" fmla="*/ 223 w 446"/>
                <a:gd name="T15" fmla="*/ 21 h 446"/>
                <a:gd name="T16" fmla="*/ 404 w 446"/>
                <a:gd name="T17" fmla="*/ 202 h 446"/>
                <a:gd name="T18" fmla="*/ 223 w 446"/>
                <a:gd name="T19" fmla="*/ 38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383"/>
                  </a:moveTo>
                  <a:cubicBezTo>
                    <a:pt x="123" y="383"/>
                    <a:pt x="42" y="302"/>
                    <a:pt x="42" y="202"/>
                  </a:cubicBezTo>
                  <a:cubicBezTo>
                    <a:pt x="42" y="102"/>
                    <a:pt x="123" y="21"/>
                    <a:pt x="223" y="21"/>
                  </a:cubicBezTo>
                  <a:cubicBezTo>
                    <a:pt x="323" y="21"/>
                    <a:pt x="404" y="102"/>
                    <a:pt x="404" y="202"/>
                  </a:cubicBezTo>
                  <a:cubicBezTo>
                    <a:pt x="404" y="302"/>
                    <a:pt x="323" y="383"/>
                    <a:pt x="223" y="383"/>
                  </a:cubicBezTo>
                </a:path>
              </a:pathLst>
            </a:custGeom>
            <a:solidFill>
              <a:srgbClr val="CE9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7" name="Freeform 108">
              <a:extLst>
                <a:ext uri="{FF2B5EF4-FFF2-40B4-BE49-F238E27FC236}">
                  <a16:creationId xmlns:a16="http://schemas.microsoft.com/office/drawing/2014/main" id="{9B47769D-962A-43F1-8BA7-6DFA64C057E1}"/>
                </a:ext>
              </a:extLst>
            </p:cNvPr>
            <p:cNvSpPr>
              <a:spLocks noEditPoints="1"/>
            </p:cNvSpPr>
            <p:nvPr/>
          </p:nvSpPr>
          <p:spPr bwMode="auto">
            <a:xfrm>
              <a:off x="6349" y="2269"/>
              <a:ext cx="434" cy="416"/>
            </a:xfrm>
            <a:custGeom>
              <a:avLst/>
              <a:gdLst>
                <a:gd name="T0" fmla="*/ 223 w 446"/>
                <a:gd name="T1" fmla="*/ 431 h 431"/>
                <a:gd name="T2" fmla="*/ 446 w 446"/>
                <a:gd name="T3" fmla="*/ 208 h 431"/>
                <a:gd name="T4" fmla="*/ 223 w 446"/>
                <a:gd name="T5" fmla="*/ 0 h 431"/>
                <a:gd name="T6" fmla="*/ 0 w 446"/>
                <a:gd name="T7" fmla="*/ 208 h 431"/>
                <a:gd name="T8" fmla="*/ 223 w 446"/>
                <a:gd name="T9" fmla="*/ 431 h 431"/>
                <a:gd name="T10" fmla="*/ 223 w 446"/>
                <a:gd name="T11" fmla="*/ 48 h 431"/>
                <a:gd name="T12" fmla="*/ 404 w 446"/>
                <a:gd name="T13" fmla="*/ 229 h 431"/>
                <a:gd name="T14" fmla="*/ 223 w 446"/>
                <a:gd name="T15" fmla="*/ 410 h 431"/>
                <a:gd name="T16" fmla="*/ 42 w 446"/>
                <a:gd name="T17" fmla="*/ 229 h 431"/>
                <a:gd name="T18" fmla="*/ 223 w 446"/>
                <a:gd name="T19" fmla="*/ 48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31">
                  <a:moveTo>
                    <a:pt x="223" y="431"/>
                  </a:moveTo>
                  <a:cubicBezTo>
                    <a:pt x="346" y="431"/>
                    <a:pt x="446" y="331"/>
                    <a:pt x="446" y="208"/>
                  </a:cubicBezTo>
                  <a:cubicBezTo>
                    <a:pt x="446" y="103"/>
                    <a:pt x="346" y="0"/>
                    <a:pt x="223" y="0"/>
                  </a:cubicBezTo>
                  <a:cubicBezTo>
                    <a:pt x="100" y="0"/>
                    <a:pt x="0" y="107"/>
                    <a:pt x="0" y="208"/>
                  </a:cubicBezTo>
                  <a:cubicBezTo>
                    <a:pt x="0" y="331"/>
                    <a:pt x="100" y="431"/>
                    <a:pt x="223" y="431"/>
                  </a:cubicBezTo>
                  <a:moveTo>
                    <a:pt x="223" y="48"/>
                  </a:moveTo>
                  <a:cubicBezTo>
                    <a:pt x="323" y="48"/>
                    <a:pt x="404" y="129"/>
                    <a:pt x="404" y="229"/>
                  </a:cubicBezTo>
                  <a:cubicBezTo>
                    <a:pt x="404" y="329"/>
                    <a:pt x="323" y="410"/>
                    <a:pt x="223" y="410"/>
                  </a:cubicBezTo>
                  <a:cubicBezTo>
                    <a:pt x="123" y="410"/>
                    <a:pt x="42" y="329"/>
                    <a:pt x="42" y="229"/>
                  </a:cubicBezTo>
                  <a:cubicBezTo>
                    <a:pt x="42" y="129"/>
                    <a:pt x="123" y="48"/>
                    <a:pt x="223" y="48"/>
                  </a:cubicBezTo>
                </a:path>
              </a:pathLst>
            </a:custGeom>
            <a:solidFill>
              <a:srgbClr val="CE9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8" name="Freeform 109">
              <a:extLst>
                <a:ext uri="{FF2B5EF4-FFF2-40B4-BE49-F238E27FC236}">
                  <a16:creationId xmlns:a16="http://schemas.microsoft.com/office/drawing/2014/main" id="{4A823660-B77E-43F6-85EB-7F4731F0A5CD}"/>
                </a:ext>
              </a:extLst>
            </p:cNvPr>
            <p:cNvSpPr>
              <a:spLocks noEditPoints="1"/>
            </p:cNvSpPr>
            <p:nvPr/>
          </p:nvSpPr>
          <p:spPr bwMode="auto">
            <a:xfrm>
              <a:off x="6349" y="2262"/>
              <a:ext cx="434" cy="431"/>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404 h 446"/>
                <a:gd name="T12" fmla="*/ 42 w 446"/>
                <a:gd name="T13" fmla="*/ 223 h 446"/>
                <a:gd name="T14" fmla="*/ 223 w 446"/>
                <a:gd name="T15" fmla="*/ 42 h 446"/>
                <a:gd name="T16" fmla="*/ 404 w 446"/>
                <a:gd name="T17" fmla="*/ 223 h 446"/>
                <a:gd name="T18" fmla="*/ 223 w 446"/>
                <a:gd name="T19" fmla="*/ 40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404"/>
                  </a:moveTo>
                  <a:cubicBezTo>
                    <a:pt x="123" y="404"/>
                    <a:pt x="42" y="323"/>
                    <a:pt x="42" y="223"/>
                  </a:cubicBezTo>
                  <a:cubicBezTo>
                    <a:pt x="42" y="123"/>
                    <a:pt x="123" y="42"/>
                    <a:pt x="223" y="42"/>
                  </a:cubicBezTo>
                  <a:cubicBezTo>
                    <a:pt x="323" y="42"/>
                    <a:pt x="404" y="123"/>
                    <a:pt x="404" y="223"/>
                  </a:cubicBezTo>
                  <a:cubicBezTo>
                    <a:pt x="404" y="323"/>
                    <a:pt x="323" y="404"/>
                    <a:pt x="223" y="404"/>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9" name="Freeform 110">
              <a:extLst>
                <a:ext uri="{FF2B5EF4-FFF2-40B4-BE49-F238E27FC236}">
                  <a16:creationId xmlns:a16="http://schemas.microsoft.com/office/drawing/2014/main" id="{FE61A83F-269E-4C02-9029-F38A16C08F94}"/>
                </a:ext>
              </a:extLst>
            </p:cNvPr>
            <p:cNvSpPr>
              <a:spLocks noEditPoints="1"/>
            </p:cNvSpPr>
            <p:nvPr/>
          </p:nvSpPr>
          <p:spPr bwMode="auto">
            <a:xfrm>
              <a:off x="6349" y="2262"/>
              <a:ext cx="434" cy="431"/>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404 h 446"/>
                <a:gd name="T12" fmla="*/ 42 w 446"/>
                <a:gd name="T13" fmla="*/ 223 h 446"/>
                <a:gd name="T14" fmla="*/ 223 w 446"/>
                <a:gd name="T15" fmla="*/ 42 h 446"/>
                <a:gd name="T16" fmla="*/ 404 w 446"/>
                <a:gd name="T17" fmla="*/ 223 h 446"/>
                <a:gd name="T18" fmla="*/ 223 w 446"/>
                <a:gd name="T19" fmla="*/ 40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404"/>
                  </a:moveTo>
                  <a:cubicBezTo>
                    <a:pt x="123" y="404"/>
                    <a:pt x="42" y="323"/>
                    <a:pt x="42" y="223"/>
                  </a:cubicBezTo>
                  <a:cubicBezTo>
                    <a:pt x="42" y="123"/>
                    <a:pt x="123" y="42"/>
                    <a:pt x="223" y="42"/>
                  </a:cubicBezTo>
                  <a:cubicBezTo>
                    <a:pt x="323" y="42"/>
                    <a:pt x="404" y="123"/>
                    <a:pt x="404" y="223"/>
                  </a:cubicBezTo>
                  <a:cubicBezTo>
                    <a:pt x="404" y="323"/>
                    <a:pt x="323" y="404"/>
                    <a:pt x="223" y="404"/>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Freeform 111">
              <a:extLst>
                <a:ext uri="{FF2B5EF4-FFF2-40B4-BE49-F238E27FC236}">
                  <a16:creationId xmlns:a16="http://schemas.microsoft.com/office/drawing/2014/main" id="{97A9EF41-BB14-4694-B044-27F7A4C4D327}"/>
                </a:ext>
              </a:extLst>
            </p:cNvPr>
            <p:cNvSpPr>
              <a:spLocks noEditPoints="1"/>
            </p:cNvSpPr>
            <p:nvPr/>
          </p:nvSpPr>
          <p:spPr bwMode="auto">
            <a:xfrm>
              <a:off x="6349" y="2477"/>
              <a:ext cx="434" cy="1"/>
            </a:xfrm>
            <a:custGeom>
              <a:avLst/>
              <a:gdLst>
                <a:gd name="T0" fmla="*/ 0 w 446"/>
                <a:gd name="T1" fmla="*/ 0 h 1"/>
                <a:gd name="T2" fmla="*/ 0 w 446"/>
                <a:gd name="T3" fmla="*/ 1 h 1"/>
                <a:gd name="T4" fmla="*/ 0 w 446"/>
                <a:gd name="T5" fmla="*/ 0 h 1"/>
                <a:gd name="T6" fmla="*/ 446 w 446"/>
                <a:gd name="T7" fmla="*/ 0 h 1"/>
                <a:gd name="T8" fmla="*/ 446 w 446"/>
                <a:gd name="T9" fmla="*/ 1 h 1"/>
                <a:gd name="T10" fmla="*/ 446 w 446"/>
                <a:gd name="T11" fmla="*/ 0 h 1"/>
              </a:gdLst>
              <a:ahLst/>
              <a:cxnLst>
                <a:cxn ang="0">
                  <a:pos x="T0" y="T1"/>
                </a:cxn>
                <a:cxn ang="0">
                  <a:pos x="T2" y="T3"/>
                </a:cxn>
                <a:cxn ang="0">
                  <a:pos x="T4" y="T5"/>
                </a:cxn>
                <a:cxn ang="0">
                  <a:pos x="T6" y="T7"/>
                </a:cxn>
                <a:cxn ang="0">
                  <a:pos x="T8" y="T9"/>
                </a:cxn>
                <a:cxn ang="0">
                  <a:pos x="T10" y="T11"/>
                </a:cxn>
              </a:cxnLst>
              <a:rect l="0" t="0" r="r" b="b"/>
              <a:pathLst>
                <a:path w="446" h="1">
                  <a:moveTo>
                    <a:pt x="0" y="0"/>
                  </a:moveTo>
                  <a:cubicBezTo>
                    <a:pt x="0" y="0"/>
                    <a:pt x="0" y="1"/>
                    <a:pt x="0" y="1"/>
                  </a:cubicBezTo>
                  <a:cubicBezTo>
                    <a:pt x="0" y="1"/>
                    <a:pt x="0" y="0"/>
                    <a:pt x="0" y="0"/>
                  </a:cubicBezTo>
                  <a:moveTo>
                    <a:pt x="446" y="0"/>
                  </a:moveTo>
                  <a:cubicBezTo>
                    <a:pt x="446" y="0"/>
                    <a:pt x="446" y="1"/>
                    <a:pt x="446" y="1"/>
                  </a:cubicBezTo>
                  <a:cubicBezTo>
                    <a:pt x="446" y="1"/>
                    <a:pt x="446" y="0"/>
                    <a:pt x="44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Freeform 112">
              <a:extLst>
                <a:ext uri="{FF2B5EF4-FFF2-40B4-BE49-F238E27FC236}">
                  <a16:creationId xmlns:a16="http://schemas.microsoft.com/office/drawing/2014/main" id="{D253963D-9A67-4078-B943-6A64FFAE126D}"/>
                </a:ext>
              </a:extLst>
            </p:cNvPr>
            <p:cNvSpPr>
              <a:spLocks/>
            </p:cNvSpPr>
            <p:nvPr/>
          </p:nvSpPr>
          <p:spPr bwMode="auto">
            <a:xfrm>
              <a:off x="6349" y="2262"/>
              <a:ext cx="434" cy="224"/>
            </a:xfrm>
            <a:custGeom>
              <a:avLst/>
              <a:gdLst>
                <a:gd name="T0" fmla="*/ 223 w 446"/>
                <a:gd name="T1" fmla="*/ 0 h 232"/>
                <a:gd name="T2" fmla="*/ 0 w 446"/>
                <a:gd name="T3" fmla="*/ 223 h 232"/>
                <a:gd name="T4" fmla="*/ 0 w 446"/>
                <a:gd name="T5" fmla="*/ 223 h 232"/>
                <a:gd name="T6" fmla="*/ 0 w 446"/>
                <a:gd name="T7" fmla="*/ 224 h 232"/>
                <a:gd name="T8" fmla="*/ 0 w 446"/>
                <a:gd name="T9" fmla="*/ 232 h 232"/>
                <a:gd name="T10" fmla="*/ 223 w 446"/>
                <a:gd name="T11" fmla="*/ 17 h 232"/>
                <a:gd name="T12" fmla="*/ 446 w 446"/>
                <a:gd name="T13" fmla="*/ 232 h 232"/>
                <a:gd name="T14" fmla="*/ 446 w 446"/>
                <a:gd name="T15" fmla="*/ 224 h 232"/>
                <a:gd name="T16" fmla="*/ 446 w 446"/>
                <a:gd name="T17" fmla="*/ 223 h 232"/>
                <a:gd name="T18" fmla="*/ 446 w 446"/>
                <a:gd name="T19" fmla="*/ 223 h 232"/>
                <a:gd name="T20" fmla="*/ 223 w 446"/>
                <a:gd name="T2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6" h="232">
                  <a:moveTo>
                    <a:pt x="223" y="0"/>
                  </a:moveTo>
                  <a:cubicBezTo>
                    <a:pt x="100" y="0"/>
                    <a:pt x="0" y="100"/>
                    <a:pt x="0" y="223"/>
                  </a:cubicBezTo>
                  <a:cubicBezTo>
                    <a:pt x="0" y="223"/>
                    <a:pt x="0" y="223"/>
                    <a:pt x="0" y="223"/>
                  </a:cubicBezTo>
                  <a:cubicBezTo>
                    <a:pt x="0" y="223"/>
                    <a:pt x="0" y="224"/>
                    <a:pt x="0" y="224"/>
                  </a:cubicBezTo>
                  <a:cubicBezTo>
                    <a:pt x="0" y="226"/>
                    <a:pt x="0" y="229"/>
                    <a:pt x="0" y="232"/>
                  </a:cubicBezTo>
                  <a:cubicBezTo>
                    <a:pt x="5" y="112"/>
                    <a:pt x="103" y="17"/>
                    <a:pt x="223" y="17"/>
                  </a:cubicBezTo>
                  <a:cubicBezTo>
                    <a:pt x="343" y="17"/>
                    <a:pt x="442" y="112"/>
                    <a:pt x="446" y="232"/>
                  </a:cubicBezTo>
                  <a:cubicBezTo>
                    <a:pt x="446" y="229"/>
                    <a:pt x="446" y="226"/>
                    <a:pt x="446" y="224"/>
                  </a:cubicBezTo>
                  <a:cubicBezTo>
                    <a:pt x="446" y="224"/>
                    <a:pt x="446" y="223"/>
                    <a:pt x="446" y="223"/>
                  </a:cubicBezTo>
                  <a:cubicBezTo>
                    <a:pt x="446" y="223"/>
                    <a:pt x="446" y="223"/>
                    <a:pt x="446" y="223"/>
                  </a:cubicBezTo>
                  <a:cubicBezTo>
                    <a:pt x="446" y="100"/>
                    <a:pt x="346" y="0"/>
                    <a:pt x="223" y="0"/>
                  </a:cubicBezTo>
                </a:path>
              </a:pathLst>
            </a:custGeom>
            <a:solidFill>
              <a:srgbClr val="F5C6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Rectangle 113">
              <a:extLst>
                <a:ext uri="{FF2B5EF4-FFF2-40B4-BE49-F238E27FC236}">
                  <a16:creationId xmlns:a16="http://schemas.microsoft.com/office/drawing/2014/main" id="{8D2774DD-77DA-42DE-AA58-D76430655059}"/>
                </a:ext>
              </a:extLst>
            </p:cNvPr>
            <p:cNvSpPr>
              <a:spLocks noChangeArrowheads="1"/>
            </p:cNvSpPr>
            <p:nvPr/>
          </p:nvSpPr>
          <p:spPr bwMode="auto">
            <a:xfrm>
              <a:off x="6546" y="2703"/>
              <a:ext cx="38" cy="70"/>
            </a:xfrm>
            <a:prstGeom prst="rect">
              <a:avLst/>
            </a:prstGeom>
            <a:solidFill>
              <a:srgbClr val="F0A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Rectangle 114">
              <a:extLst>
                <a:ext uri="{FF2B5EF4-FFF2-40B4-BE49-F238E27FC236}">
                  <a16:creationId xmlns:a16="http://schemas.microsoft.com/office/drawing/2014/main" id="{4D2F25ED-A37B-4888-A703-36148784A367}"/>
                </a:ext>
              </a:extLst>
            </p:cNvPr>
            <p:cNvSpPr>
              <a:spLocks noChangeArrowheads="1"/>
            </p:cNvSpPr>
            <p:nvPr/>
          </p:nvSpPr>
          <p:spPr bwMode="auto">
            <a:xfrm>
              <a:off x="6546" y="2703"/>
              <a:ext cx="38"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Rectangle 115">
              <a:extLst>
                <a:ext uri="{FF2B5EF4-FFF2-40B4-BE49-F238E27FC236}">
                  <a16:creationId xmlns:a16="http://schemas.microsoft.com/office/drawing/2014/main" id="{2E284964-B78F-46C5-AB42-B2E0B4976974}"/>
                </a:ext>
              </a:extLst>
            </p:cNvPr>
            <p:cNvSpPr>
              <a:spLocks noChangeArrowheads="1"/>
            </p:cNvSpPr>
            <p:nvPr/>
          </p:nvSpPr>
          <p:spPr bwMode="auto">
            <a:xfrm>
              <a:off x="6546" y="2759"/>
              <a:ext cx="38" cy="14"/>
            </a:xfrm>
            <a:prstGeom prst="rect">
              <a:avLst/>
            </a:prstGeom>
            <a:solidFill>
              <a:srgbClr val="A87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Rectangle 116">
              <a:extLst>
                <a:ext uri="{FF2B5EF4-FFF2-40B4-BE49-F238E27FC236}">
                  <a16:creationId xmlns:a16="http://schemas.microsoft.com/office/drawing/2014/main" id="{12842BA6-1827-4E4B-9C48-C2EFBC13F532}"/>
                </a:ext>
              </a:extLst>
            </p:cNvPr>
            <p:cNvSpPr>
              <a:spLocks noChangeArrowheads="1"/>
            </p:cNvSpPr>
            <p:nvPr/>
          </p:nvSpPr>
          <p:spPr bwMode="auto">
            <a:xfrm>
              <a:off x="6546" y="2759"/>
              <a:ext cx="38"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Freeform 118">
              <a:extLst>
                <a:ext uri="{FF2B5EF4-FFF2-40B4-BE49-F238E27FC236}">
                  <a16:creationId xmlns:a16="http://schemas.microsoft.com/office/drawing/2014/main" id="{CEDA7CF5-37A5-4091-B2D2-F7B58ECE94AD}"/>
                </a:ext>
              </a:extLst>
            </p:cNvPr>
            <p:cNvSpPr>
              <a:spLocks/>
            </p:cNvSpPr>
            <p:nvPr/>
          </p:nvSpPr>
          <p:spPr bwMode="auto">
            <a:xfrm>
              <a:off x="6610" y="2920"/>
              <a:ext cx="64" cy="30"/>
            </a:xfrm>
            <a:custGeom>
              <a:avLst/>
              <a:gdLst>
                <a:gd name="T0" fmla="*/ 42 w 66"/>
                <a:gd name="T1" fmla="*/ 0 h 31"/>
                <a:gd name="T2" fmla="*/ 1 w 66"/>
                <a:gd name="T3" fmla="*/ 0 h 31"/>
                <a:gd name="T4" fmla="*/ 0 w 66"/>
                <a:gd name="T5" fmla="*/ 0 h 31"/>
                <a:gd name="T6" fmla="*/ 1 w 66"/>
                <a:gd name="T7" fmla="*/ 0 h 31"/>
                <a:gd name="T8" fmla="*/ 42 w 66"/>
                <a:gd name="T9" fmla="*/ 0 h 31"/>
                <a:gd name="T10" fmla="*/ 66 w 66"/>
                <a:gd name="T11" fmla="*/ 24 h 31"/>
                <a:gd name="T12" fmla="*/ 66 w 66"/>
                <a:gd name="T13" fmla="*/ 29 h 31"/>
                <a:gd name="T14" fmla="*/ 66 w 66"/>
                <a:gd name="T15" fmla="*/ 30 h 31"/>
                <a:gd name="T16" fmla="*/ 66 w 66"/>
                <a:gd name="T17" fmla="*/ 31 h 31"/>
                <a:gd name="T18" fmla="*/ 66 w 66"/>
                <a:gd name="T19" fmla="*/ 29 h 31"/>
                <a:gd name="T20" fmla="*/ 66 w 66"/>
                <a:gd name="T21" fmla="*/ 24 h 31"/>
                <a:gd name="T22" fmla="*/ 42 w 66"/>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31">
                  <a:moveTo>
                    <a:pt x="42" y="0"/>
                  </a:moveTo>
                  <a:cubicBezTo>
                    <a:pt x="1" y="0"/>
                    <a:pt x="1" y="0"/>
                    <a:pt x="1" y="0"/>
                  </a:cubicBezTo>
                  <a:cubicBezTo>
                    <a:pt x="0" y="0"/>
                    <a:pt x="0" y="0"/>
                    <a:pt x="0" y="0"/>
                  </a:cubicBezTo>
                  <a:cubicBezTo>
                    <a:pt x="1" y="0"/>
                    <a:pt x="1" y="0"/>
                    <a:pt x="1" y="0"/>
                  </a:cubicBezTo>
                  <a:cubicBezTo>
                    <a:pt x="42" y="0"/>
                    <a:pt x="42" y="0"/>
                    <a:pt x="42" y="0"/>
                  </a:cubicBezTo>
                  <a:cubicBezTo>
                    <a:pt x="55" y="0"/>
                    <a:pt x="66" y="11"/>
                    <a:pt x="66" y="24"/>
                  </a:cubicBezTo>
                  <a:cubicBezTo>
                    <a:pt x="66" y="29"/>
                    <a:pt x="66" y="29"/>
                    <a:pt x="66" y="29"/>
                  </a:cubicBezTo>
                  <a:cubicBezTo>
                    <a:pt x="66" y="29"/>
                    <a:pt x="66" y="30"/>
                    <a:pt x="66" y="30"/>
                  </a:cubicBezTo>
                  <a:cubicBezTo>
                    <a:pt x="66" y="30"/>
                    <a:pt x="66" y="30"/>
                    <a:pt x="66" y="31"/>
                  </a:cubicBezTo>
                  <a:cubicBezTo>
                    <a:pt x="66" y="29"/>
                    <a:pt x="66" y="29"/>
                    <a:pt x="66" y="29"/>
                  </a:cubicBezTo>
                  <a:cubicBezTo>
                    <a:pt x="66" y="24"/>
                    <a:pt x="66" y="24"/>
                    <a:pt x="66" y="24"/>
                  </a:cubicBezTo>
                  <a:cubicBezTo>
                    <a:pt x="66" y="11"/>
                    <a:pt x="55" y="0"/>
                    <a:pt x="42"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7" name="Freeform 123">
              <a:extLst>
                <a:ext uri="{FF2B5EF4-FFF2-40B4-BE49-F238E27FC236}">
                  <a16:creationId xmlns:a16="http://schemas.microsoft.com/office/drawing/2014/main" id="{F1CFD554-D467-47EA-9956-AF1B3B245E91}"/>
                </a:ext>
              </a:extLst>
            </p:cNvPr>
            <p:cNvSpPr>
              <a:spLocks/>
            </p:cNvSpPr>
            <p:nvPr/>
          </p:nvSpPr>
          <p:spPr bwMode="auto">
            <a:xfrm>
              <a:off x="6220" y="3114"/>
              <a:ext cx="21" cy="1"/>
            </a:xfrm>
            <a:custGeom>
              <a:avLst/>
              <a:gdLst>
                <a:gd name="T0" fmla="*/ 21 w 21"/>
                <a:gd name="T1" fmla="*/ 0 h 1"/>
                <a:gd name="T2" fmla="*/ 0 w 21"/>
                <a:gd name="T3" fmla="*/ 1 h 1"/>
                <a:gd name="T4" fmla="*/ 21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0" y="1"/>
                  </a:lnTo>
                  <a:lnTo>
                    <a:pt x="21" y="1"/>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Freeform 125">
              <a:extLst>
                <a:ext uri="{FF2B5EF4-FFF2-40B4-BE49-F238E27FC236}">
                  <a16:creationId xmlns:a16="http://schemas.microsoft.com/office/drawing/2014/main" id="{17F6EB76-62DD-45A0-B225-551CDF8A3ACC}"/>
                </a:ext>
              </a:extLst>
            </p:cNvPr>
            <p:cNvSpPr>
              <a:spLocks noEditPoints="1"/>
            </p:cNvSpPr>
            <p:nvPr/>
          </p:nvSpPr>
          <p:spPr bwMode="auto">
            <a:xfrm>
              <a:off x="6448" y="2315"/>
              <a:ext cx="294" cy="286"/>
            </a:xfrm>
            <a:custGeom>
              <a:avLst/>
              <a:gdLst>
                <a:gd name="T0" fmla="*/ 254 w 303"/>
                <a:gd name="T1" fmla="*/ 292 h 296"/>
                <a:gd name="T2" fmla="*/ 246 w 303"/>
                <a:gd name="T3" fmla="*/ 292 h 296"/>
                <a:gd name="T4" fmla="*/ 250 w 303"/>
                <a:gd name="T5" fmla="*/ 296 h 296"/>
                <a:gd name="T6" fmla="*/ 254 w 303"/>
                <a:gd name="T7" fmla="*/ 292 h 296"/>
                <a:gd name="T8" fmla="*/ 122 w 303"/>
                <a:gd name="T9" fmla="*/ 0 h 296"/>
                <a:gd name="T10" fmla="*/ 0 w 303"/>
                <a:gd name="T11" fmla="*/ 47 h 296"/>
                <a:gd name="T12" fmla="*/ 83 w 303"/>
                <a:gd name="T13" fmla="*/ 129 h 296"/>
                <a:gd name="T14" fmla="*/ 83 w 303"/>
                <a:gd name="T15" fmla="*/ 97 h 296"/>
                <a:gd name="T16" fmla="*/ 144 w 303"/>
                <a:gd name="T17" fmla="*/ 97 h 296"/>
                <a:gd name="T18" fmla="*/ 144 w 303"/>
                <a:gd name="T19" fmla="*/ 190 h 296"/>
                <a:gd name="T20" fmla="*/ 160 w 303"/>
                <a:gd name="T21" fmla="*/ 207 h 296"/>
                <a:gd name="T22" fmla="*/ 160 w 303"/>
                <a:gd name="T23" fmla="*/ 48 h 296"/>
                <a:gd name="T24" fmla="*/ 221 w 303"/>
                <a:gd name="T25" fmla="*/ 48 h 296"/>
                <a:gd name="T26" fmla="*/ 221 w 303"/>
                <a:gd name="T27" fmla="*/ 268 h 296"/>
                <a:gd name="T28" fmla="*/ 241 w 303"/>
                <a:gd name="T29" fmla="*/ 288 h 296"/>
                <a:gd name="T30" fmla="*/ 258 w 303"/>
                <a:gd name="T31" fmla="*/ 288 h 296"/>
                <a:gd name="T32" fmla="*/ 303 w 303"/>
                <a:gd name="T33" fmla="*/ 174 h 296"/>
                <a:gd name="T34" fmla="*/ 122 w 303"/>
                <a:gd name="T3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3" h="296">
                  <a:moveTo>
                    <a:pt x="254" y="292"/>
                  </a:moveTo>
                  <a:cubicBezTo>
                    <a:pt x="246" y="292"/>
                    <a:pt x="246" y="292"/>
                    <a:pt x="246" y="292"/>
                  </a:cubicBezTo>
                  <a:cubicBezTo>
                    <a:pt x="250" y="296"/>
                    <a:pt x="250" y="296"/>
                    <a:pt x="250" y="296"/>
                  </a:cubicBezTo>
                  <a:cubicBezTo>
                    <a:pt x="252" y="295"/>
                    <a:pt x="253" y="293"/>
                    <a:pt x="254" y="292"/>
                  </a:cubicBezTo>
                  <a:moveTo>
                    <a:pt x="122" y="0"/>
                  </a:moveTo>
                  <a:cubicBezTo>
                    <a:pt x="75" y="0"/>
                    <a:pt x="32" y="17"/>
                    <a:pt x="0" y="47"/>
                  </a:cubicBezTo>
                  <a:cubicBezTo>
                    <a:pt x="83" y="129"/>
                    <a:pt x="83" y="129"/>
                    <a:pt x="83" y="129"/>
                  </a:cubicBezTo>
                  <a:cubicBezTo>
                    <a:pt x="83" y="97"/>
                    <a:pt x="83" y="97"/>
                    <a:pt x="83" y="97"/>
                  </a:cubicBezTo>
                  <a:cubicBezTo>
                    <a:pt x="144" y="97"/>
                    <a:pt x="144" y="97"/>
                    <a:pt x="144" y="97"/>
                  </a:cubicBezTo>
                  <a:cubicBezTo>
                    <a:pt x="144" y="190"/>
                    <a:pt x="144" y="190"/>
                    <a:pt x="144" y="190"/>
                  </a:cubicBezTo>
                  <a:cubicBezTo>
                    <a:pt x="160" y="207"/>
                    <a:pt x="160" y="207"/>
                    <a:pt x="160" y="207"/>
                  </a:cubicBezTo>
                  <a:cubicBezTo>
                    <a:pt x="160" y="48"/>
                    <a:pt x="160" y="48"/>
                    <a:pt x="160" y="48"/>
                  </a:cubicBezTo>
                  <a:cubicBezTo>
                    <a:pt x="221" y="48"/>
                    <a:pt x="221" y="48"/>
                    <a:pt x="221" y="48"/>
                  </a:cubicBezTo>
                  <a:cubicBezTo>
                    <a:pt x="221" y="268"/>
                    <a:pt x="221" y="268"/>
                    <a:pt x="221" y="268"/>
                  </a:cubicBezTo>
                  <a:cubicBezTo>
                    <a:pt x="241" y="288"/>
                    <a:pt x="241" y="288"/>
                    <a:pt x="241" y="288"/>
                  </a:cubicBezTo>
                  <a:cubicBezTo>
                    <a:pt x="258" y="288"/>
                    <a:pt x="258" y="288"/>
                    <a:pt x="258" y="288"/>
                  </a:cubicBezTo>
                  <a:cubicBezTo>
                    <a:pt x="285" y="257"/>
                    <a:pt x="302" y="218"/>
                    <a:pt x="303" y="174"/>
                  </a:cubicBezTo>
                  <a:cubicBezTo>
                    <a:pt x="300" y="77"/>
                    <a:pt x="220" y="0"/>
                    <a:pt x="12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Freeform 126">
              <a:extLst>
                <a:ext uri="{FF2B5EF4-FFF2-40B4-BE49-F238E27FC236}">
                  <a16:creationId xmlns:a16="http://schemas.microsoft.com/office/drawing/2014/main" id="{55107C47-953F-44C1-BFBD-39383B9DE26F}"/>
                </a:ext>
              </a:extLst>
            </p:cNvPr>
            <p:cNvSpPr>
              <a:spLocks/>
            </p:cNvSpPr>
            <p:nvPr/>
          </p:nvSpPr>
          <p:spPr bwMode="auto">
            <a:xfrm>
              <a:off x="6682" y="2593"/>
              <a:ext cx="16" cy="4"/>
            </a:xfrm>
            <a:custGeom>
              <a:avLst/>
              <a:gdLst>
                <a:gd name="T0" fmla="*/ 17 w 17"/>
                <a:gd name="T1" fmla="*/ 0 h 4"/>
                <a:gd name="T2" fmla="*/ 0 w 17"/>
                <a:gd name="T3" fmla="*/ 0 h 4"/>
                <a:gd name="T4" fmla="*/ 5 w 17"/>
                <a:gd name="T5" fmla="*/ 4 h 4"/>
                <a:gd name="T6" fmla="*/ 13 w 17"/>
                <a:gd name="T7" fmla="*/ 4 h 4"/>
                <a:gd name="T8" fmla="*/ 17 w 17"/>
                <a:gd name="T9" fmla="*/ 0 h 4"/>
              </a:gdLst>
              <a:ahLst/>
              <a:cxnLst>
                <a:cxn ang="0">
                  <a:pos x="T0" y="T1"/>
                </a:cxn>
                <a:cxn ang="0">
                  <a:pos x="T2" y="T3"/>
                </a:cxn>
                <a:cxn ang="0">
                  <a:pos x="T4" y="T5"/>
                </a:cxn>
                <a:cxn ang="0">
                  <a:pos x="T6" y="T7"/>
                </a:cxn>
                <a:cxn ang="0">
                  <a:pos x="T8" y="T9"/>
                </a:cxn>
              </a:cxnLst>
              <a:rect l="0" t="0" r="r" b="b"/>
              <a:pathLst>
                <a:path w="17" h="4">
                  <a:moveTo>
                    <a:pt x="17" y="0"/>
                  </a:moveTo>
                  <a:cubicBezTo>
                    <a:pt x="0" y="0"/>
                    <a:pt x="0" y="0"/>
                    <a:pt x="0" y="0"/>
                  </a:cubicBezTo>
                  <a:cubicBezTo>
                    <a:pt x="5" y="4"/>
                    <a:pt x="5" y="4"/>
                    <a:pt x="5" y="4"/>
                  </a:cubicBezTo>
                  <a:cubicBezTo>
                    <a:pt x="13" y="4"/>
                    <a:pt x="13" y="4"/>
                    <a:pt x="13" y="4"/>
                  </a:cubicBezTo>
                  <a:cubicBezTo>
                    <a:pt x="15" y="3"/>
                    <a:pt x="16" y="1"/>
                    <a:pt x="17"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Freeform 127">
              <a:extLst>
                <a:ext uri="{FF2B5EF4-FFF2-40B4-BE49-F238E27FC236}">
                  <a16:creationId xmlns:a16="http://schemas.microsoft.com/office/drawing/2014/main" id="{DB6C1393-9B71-4103-AE2B-492D791BE73B}"/>
                </a:ext>
              </a:extLst>
            </p:cNvPr>
            <p:cNvSpPr>
              <a:spLocks/>
            </p:cNvSpPr>
            <p:nvPr/>
          </p:nvSpPr>
          <p:spPr bwMode="auto">
            <a:xfrm>
              <a:off x="6528" y="2409"/>
              <a:ext cx="60" cy="90"/>
            </a:xfrm>
            <a:custGeom>
              <a:avLst/>
              <a:gdLst>
                <a:gd name="T0" fmla="*/ 60 w 60"/>
                <a:gd name="T1" fmla="*/ 0 h 90"/>
                <a:gd name="T2" fmla="*/ 0 w 60"/>
                <a:gd name="T3" fmla="*/ 0 h 90"/>
                <a:gd name="T4" fmla="*/ 0 w 60"/>
                <a:gd name="T5" fmla="*/ 31 h 90"/>
                <a:gd name="T6" fmla="*/ 60 w 60"/>
                <a:gd name="T7" fmla="*/ 90 h 90"/>
                <a:gd name="T8" fmla="*/ 60 w 60"/>
                <a:gd name="T9" fmla="*/ 0 h 90"/>
              </a:gdLst>
              <a:ahLst/>
              <a:cxnLst>
                <a:cxn ang="0">
                  <a:pos x="T0" y="T1"/>
                </a:cxn>
                <a:cxn ang="0">
                  <a:pos x="T2" y="T3"/>
                </a:cxn>
                <a:cxn ang="0">
                  <a:pos x="T4" y="T5"/>
                </a:cxn>
                <a:cxn ang="0">
                  <a:pos x="T6" y="T7"/>
                </a:cxn>
                <a:cxn ang="0">
                  <a:pos x="T8" y="T9"/>
                </a:cxn>
              </a:cxnLst>
              <a:rect l="0" t="0" r="r" b="b"/>
              <a:pathLst>
                <a:path w="60" h="90">
                  <a:moveTo>
                    <a:pt x="60" y="0"/>
                  </a:moveTo>
                  <a:lnTo>
                    <a:pt x="0" y="0"/>
                  </a:lnTo>
                  <a:lnTo>
                    <a:pt x="0" y="31"/>
                  </a:lnTo>
                  <a:lnTo>
                    <a:pt x="60" y="90"/>
                  </a:lnTo>
                  <a:lnTo>
                    <a:pt x="6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Freeform 128">
              <a:extLst>
                <a:ext uri="{FF2B5EF4-FFF2-40B4-BE49-F238E27FC236}">
                  <a16:creationId xmlns:a16="http://schemas.microsoft.com/office/drawing/2014/main" id="{EAD6BF12-383D-4B7A-9440-A600BF26F5C1}"/>
                </a:ext>
              </a:extLst>
            </p:cNvPr>
            <p:cNvSpPr>
              <a:spLocks/>
            </p:cNvSpPr>
            <p:nvPr/>
          </p:nvSpPr>
          <p:spPr bwMode="auto">
            <a:xfrm>
              <a:off x="6528" y="2409"/>
              <a:ext cx="60" cy="90"/>
            </a:xfrm>
            <a:custGeom>
              <a:avLst/>
              <a:gdLst>
                <a:gd name="T0" fmla="*/ 60 w 60"/>
                <a:gd name="T1" fmla="*/ 0 h 90"/>
                <a:gd name="T2" fmla="*/ 0 w 60"/>
                <a:gd name="T3" fmla="*/ 0 h 90"/>
                <a:gd name="T4" fmla="*/ 0 w 60"/>
                <a:gd name="T5" fmla="*/ 31 h 90"/>
                <a:gd name="T6" fmla="*/ 60 w 60"/>
                <a:gd name="T7" fmla="*/ 90 h 90"/>
                <a:gd name="T8" fmla="*/ 60 w 60"/>
                <a:gd name="T9" fmla="*/ 0 h 90"/>
              </a:gdLst>
              <a:ahLst/>
              <a:cxnLst>
                <a:cxn ang="0">
                  <a:pos x="T0" y="T1"/>
                </a:cxn>
                <a:cxn ang="0">
                  <a:pos x="T2" y="T3"/>
                </a:cxn>
                <a:cxn ang="0">
                  <a:pos x="T4" y="T5"/>
                </a:cxn>
                <a:cxn ang="0">
                  <a:pos x="T6" y="T7"/>
                </a:cxn>
                <a:cxn ang="0">
                  <a:pos x="T8" y="T9"/>
                </a:cxn>
              </a:cxnLst>
              <a:rect l="0" t="0" r="r" b="b"/>
              <a:pathLst>
                <a:path w="60" h="90">
                  <a:moveTo>
                    <a:pt x="60" y="0"/>
                  </a:moveTo>
                  <a:lnTo>
                    <a:pt x="0" y="0"/>
                  </a:lnTo>
                  <a:lnTo>
                    <a:pt x="0" y="31"/>
                  </a:lnTo>
                  <a:lnTo>
                    <a:pt x="60" y="90"/>
                  </a:lnTo>
                  <a:lnTo>
                    <a:pt x="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Freeform 129">
              <a:extLst>
                <a:ext uri="{FF2B5EF4-FFF2-40B4-BE49-F238E27FC236}">
                  <a16:creationId xmlns:a16="http://schemas.microsoft.com/office/drawing/2014/main" id="{662AAEB6-E175-44E4-937E-2C3E380368D1}"/>
                </a:ext>
              </a:extLst>
            </p:cNvPr>
            <p:cNvSpPr>
              <a:spLocks/>
            </p:cNvSpPr>
            <p:nvPr/>
          </p:nvSpPr>
          <p:spPr bwMode="auto">
            <a:xfrm>
              <a:off x="6603" y="2361"/>
              <a:ext cx="59" cy="213"/>
            </a:xfrm>
            <a:custGeom>
              <a:avLst/>
              <a:gdLst>
                <a:gd name="T0" fmla="*/ 59 w 59"/>
                <a:gd name="T1" fmla="*/ 0 h 213"/>
                <a:gd name="T2" fmla="*/ 0 w 59"/>
                <a:gd name="T3" fmla="*/ 0 h 213"/>
                <a:gd name="T4" fmla="*/ 0 w 59"/>
                <a:gd name="T5" fmla="*/ 154 h 213"/>
                <a:gd name="T6" fmla="*/ 59 w 59"/>
                <a:gd name="T7" fmla="*/ 213 h 213"/>
                <a:gd name="T8" fmla="*/ 59 w 59"/>
                <a:gd name="T9" fmla="*/ 0 h 213"/>
              </a:gdLst>
              <a:ahLst/>
              <a:cxnLst>
                <a:cxn ang="0">
                  <a:pos x="T0" y="T1"/>
                </a:cxn>
                <a:cxn ang="0">
                  <a:pos x="T2" y="T3"/>
                </a:cxn>
                <a:cxn ang="0">
                  <a:pos x="T4" y="T5"/>
                </a:cxn>
                <a:cxn ang="0">
                  <a:pos x="T6" y="T7"/>
                </a:cxn>
                <a:cxn ang="0">
                  <a:pos x="T8" y="T9"/>
                </a:cxn>
              </a:cxnLst>
              <a:rect l="0" t="0" r="r" b="b"/>
              <a:pathLst>
                <a:path w="59" h="213">
                  <a:moveTo>
                    <a:pt x="59" y="0"/>
                  </a:moveTo>
                  <a:lnTo>
                    <a:pt x="0" y="0"/>
                  </a:lnTo>
                  <a:lnTo>
                    <a:pt x="0" y="154"/>
                  </a:lnTo>
                  <a:lnTo>
                    <a:pt x="59" y="213"/>
                  </a:lnTo>
                  <a:lnTo>
                    <a:pt x="59"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Freeform 130">
              <a:extLst>
                <a:ext uri="{FF2B5EF4-FFF2-40B4-BE49-F238E27FC236}">
                  <a16:creationId xmlns:a16="http://schemas.microsoft.com/office/drawing/2014/main" id="{A5074F25-6C3D-43B7-B4E5-A4E6E8062A1B}"/>
                </a:ext>
              </a:extLst>
            </p:cNvPr>
            <p:cNvSpPr>
              <a:spLocks/>
            </p:cNvSpPr>
            <p:nvPr/>
          </p:nvSpPr>
          <p:spPr bwMode="auto">
            <a:xfrm>
              <a:off x="6603" y="2361"/>
              <a:ext cx="59" cy="213"/>
            </a:xfrm>
            <a:custGeom>
              <a:avLst/>
              <a:gdLst>
                <a:gd name="T0" fmla="*/ 59 w 59"/>
                <a:gd name="T1" fmla="*/ 0 h 213"/>
                <a:gd name="T2" fmla="*/ 0 w 59"/>
                <a:gd name="T3" fmla="*/ 0 h 213"/>
                <a:gd name="T4" fmla="*/ 0 w 59"/>
                <a:gd name="T5" fmla="*/ 154 h 213"/>
                <a:gd name="T6" fmla="*/ 59 w 59"/>
                <a:gd name="T7" fmla="*/ 213 h 213"/>
                <a:gd name="T8" fmla="*/ 59 w 59"/>
                <a:gd name="T9" fmla="*/ 0 h 213"/>
              </a:gdLst>
              <a:ahLst/>
              <a:cxnLst>
                <a:cxn ang="0">
                  <a:pos x="T0" y="T1"/>
                </a:cxn>
                <a:cxn ang="0">
                  <a:pos x="T2" y="T3"/>
                </a:cxn>
                <a:cxn ang="0">
                  <a:pos x="T4" y="T5"/>
                </a:cxn>
                <a:cxn ang="0">
                  <a:pos x="T6" y="T7"/>
                </a:cxn>
                <a:cxn ang="0">
                  <a:pos x="T8" y="T9"/>
                </a:cxn>
              </a:cxnLst>
              <a:rect l="0" t="0" r="r" b="b"/>
              <a:pathLst>
                <a:path w="59" h="213">
                  <a:moveTo>
                    <a:pt x="59" y="0"/>
                  </a:moveTo>
                  <a:lnTo>
                    <a:pt x="0" y="0"/>
                  </a:lnTo>
                  <a:lnTo>
                    <a:pt x="0" y="154"/>
                  </a:lnTo>
                  <a:lnTo>
                    <a:pt x="59" y="213"/>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Freeform 131">
              <a:extLst>
                <a:ext uri="{FF2B5EF4-FFF2-40B4-BE49-F238E27FC236}">
                  <a16:creationId xmlns:a16="http://schemas.microsoft.com/office/drawing/2014/main" id="{734D688A-04BA-4C28-B282-1583D55FCE72}"/>
                </a:ext>
              </a:extLst>
            </p:cNvPr>
            <p:cNvSpPr>
              <a:spLocks/>
            </p:cNvSpPr>
            <p:nvPr/>
          </p:nvSpPr>
          <p:spPr bwMode="auto">
            <a:xfrm>
              <a:off x="6442" y="2302"/>
              <a:ext cx="300" cy="181"/>
            </a:xfrm>
            <a:custGeom>
              <a:avLst/>
              <a:gdLst>
                <a:gd name="T0" fmla="*/ 128 w 309"/>
                <a:gd name="T1" fmla="*/ 0 h 187"/>
                <a:gd name="T2" fmla="*/ 0 w 309"/>
                <a:gd name="T3" fmla="*/ 53 h 187"/>
                <a:gd name="T4" fmla="*/ 6 w 309"/>
                <a:gd name="T5" fmla="*/ 60 h 187"/>
                <a:gd name="T6" fmla="*/ 128 w 309"/>
                <a:gd name="T7" fmla="*/ 13 h 187"/>
                <a:gd name="T8" fmla="*/ 309 w 309"/>
                <a:gd name="T9" fmla="*/ 187 h 187"/>
                <a:gd name="T10" fmla="*/ 309 w 309"/>
                <a:gd name="T11" fmla="*/ 181 h 187"/>
                <a:gd name="T12" fmla="*/ 309 w 309"/>
                <a:gd name="T13" fmla="*/ 181 h 187"/>
                <a:gd name="T14" fmla="*/ 256 w 309"/>
                <a:gd name="T15" fmla="*/ 53 h 187"/>
                <a:gd name="T16" fmla="*/ 128 w 309"/>
                <a:gd name="T1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87">
                  <a:moveTo>
                    <a:pt x="128" y="0"/>
                  </a:moveTo>
                  <a:cubicBezTo>
                    <a:pt x="82" y="0"/>
                    <a:pt x="35" y="18"/>
                    <a:pt x="0" y="53"/>
                  </a:cubicBezTo>
                  <a:cubicBezTo>
                    <a:pt x="6" y="60"/>
                    <a:pt x="6" y="60"/>
                    <a:pt x="6" y="60"/>
                  </a:cubicBezTo>
                  <a:cubicBezTo>
                    <a:pt x="38" y="30"/>
                    <a:pt x="81" y="13"/>
                    <a:pt x="128" y="13"/>
                  </a:cubicBezTo>
                  <a:cubicBezTo>
                    <a:pt x="226" y="13"/>
                    <a:pt x="306" y="90"/>
                    <a:pt x="309" y="187"/>
                  </a:cubicBezTo>
                  <a:cubicBezTo>
                    <a:pt x="309" y="185"/>
                    <a:pt x="309" y="183"/>
                    <a:pt x="309" y="181"/>
                  </a:cubicBezTo>
                  <a:cubicBezTo>
                    <a:pt x="309" y="181"/>
                    <a:pt x="309" y="181"/>
                    <a:pt x="309" y="181"/>
                  </a:cubicBezTo>
                  <a:cubicBezTo>
                    <a:pt x="309" y="135"/>
                    <a:pt x="291" y="89"/>
                    <a:pt x="256" y="53"/>
                  </a:cubicBezTo>
                  <a:cubicBezTo>
                    <a:pt x="221" y="18"/>
                    <a:pt x="174" y="0"/>
                    <a:pt x="128" y="0"/>
                  </a:cubicBezTo>
                </a:path>
              </a:pathLst>
            </a:custGeom>
            <a:solidFill>
              <a:srgbClr val="E7C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Freeform 132">
              <a:extLst>
                <a:ext uri="{FF2B5EF4-FFF2-40B4-BE49-F238E27FC236}">
                  <a16:creationId xmlns:a16="http://schemas.microsoft.com/office/drawing/2014/main" id="{8F86E5A8-8EB7-49FA-9E12-DA0AC0861AA0}"/>
                </a:ext>
              </a:extLst>
            </p:cNvPr>
            <p:cNvSpPr>
              <a:spLocks/>
            </p:cNvSpPr>
            <p:nvPr/>
          </p:nvSpPr>
          <p:spPr bwMode="auto">
            <a:xfrm>
              <a:off x="6691" y="2477"/>
              <a:ext cx="51" cy="124"/>
            </a:xfrm>
            <a:custGeom>
              <a:avLst/>
              <a:gdLst>
                <a:gd name="T0" fmla="*/ 53 w 53"/>
                <a:gd name="T1" fmla="*/ 0 h 128"/>
                <a:gd name="T2" fmla="*/ 53 w 53"/>
                <a:gd name="T3" fmla="*/ 0 h 128"/>
                <a:gd name="T4" fmla="*/ 53 w 53"/>
                <a:gd name="T5" fmla="*/ 0 h 128"/>
                <a:gd name="T6" fmla="*/ 53 w 53"/>
                <a:gd name="T7" fmla="*/ 6 h 128"/>
                <a:gd name="T8" fmla="*/ 8 w 53"/>
                <a:gd name="T9" fmla="*/ 120 h 128"/>
                <a:gd name="T10" fmla="*/ 4 w 53"/>
                <a:gd name="T11" fmla="*/ 124 h 128"/>
                <a:gd name="T12" fmla="*/ 0 w 53"/>
                <a:gd name="T13" fmla="*/ 128 h 128"/>
                <a:gd name="T14" fmla="*/ 0 w 53"/>
                <a:gd name="T15" fmla="*/ 128 h 128"/>
                <a:gd name="T16" fmla="*/ 53 w 53"/>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28">
                  <a:moveTo>
                    <a:pt x="53" y="0"/>
                  </a:moveTo>
                  <a:cubicBezTo>
                    <a:pt x="53" y="0"/>
                    <a:pt x="53" y="0"/>
                    <a:pt x="53" y="0"/>
                  </a:cubicBezTo>
                  <a:cubicBezTo>
                    <a:pt x="53" y="0"/>
                    <a:pt x="53" y="0"/>
                    <a:pt x="53" y="0"/>
                  </a:cubicBezTo>
                  <a:cubicBezTo>
                    <a:pt x="53" y="2"/>
                    <a:pt x="53" y="4"/>
                    <a:pt x="53" y="6"/>
                  </a:cubicBezTo>
                  <a:cubicBezTo>
                    <a:pt x="52" y="50"/>
                    <a:pt x="35" y="89"/>
                    <a:pt x="8" y="120"/>
                  </a:cubicBezTo>
                  <a:cubicBezTo>
                    <a:pt x="7" y="121"/>
                    <a:pt x="6" y="123"/>
                    <a:pt x="4" y="124"/>
                  </a:cubicBezTo>
                  <a:cubicBezTo>
                    <a:pt x="3" y="125"/>
                    <a:pt x="2" y="127"/>
                    <a:pt x="0" y="128"/>
                  </a:cubicBezTo>
                  <a:cubicBezTo>
                    <a:pt x="0" y="128"/>
                    <a:pt x="0" y="128"/>
                    <a:pt x="0" y="128"/>
                  </a:cubicBezTo>
                  <a:cubicBezTo>
                    <a:pt x="36" y="93"/>
                    <a:pt x="53" y="46"/>
                    <a:pt x="53" y="0"/>
                  </a:cubicBezTo>
                </a:path>
              </a:pathLst>
            </a:custGeom>
            <a:solidFill>
              <a:srgbClr val="F8D7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6" name="Freeform 134">
              <a:extLst>
                <a:ext uri="{FF2B5EF4-FFF2-40B4-BE49-F238E27FC236}">
                  <a16:creationId xmlns:a16="http://schemas.microsoft.com/office/drawing/2014/main" id="{08FDBDB2-3398-4A76-BE7D-EBE6208BA2B6}"/>
                </a:ext>
              </a:extLst>
            </p:cNvPr>
            <p:cNvSpPr>
              <a:spLocks/>
            </p:cNvSpPr>
            <p:nvPr/>
          </p:nvSpPr>
          <p:spPr bwMode="auto">
            <a:xfrm>
              <a:off x="6245" y="3090"/>
              <a:ext cx="23" cy="24"/>
            </a:xfrm>
            <a:custGeom>
              <a:avLst/>
              <a:gdLst>
                <a:gd name="T0" fmla="*/ 0 w 23"/>
                <a:gd name="T1" fmla="*/ 24 h 24"/>
                <a:gd name="T2" fmla="*/ 0 w 23"/>
                <a:gd name="T3" fmla="*/ 0 h 24"/>
                <a:gd name="T4" fmla="*/ 23 w 23"/>
                <a:gd name="T5" fmla="*/ 22 h 24"/>
              </a:gdLst>
              <a:ahLst/>
              <a:cxnLst>
                <a:cxn ang="0">
                  <a:pos x="T0" y="T1"/>
                </a:cxn>
                <a:cxn ang="0">
                  <a:pos x="T2" y="T3"/>
                </a:cxn>
                <a:cxn ang="0">
                  <a:pos x="T4" y="T5"/>
                </a:cxn>
              </a:cxnLst>
              <a:rect l="0" t="0" r="r" b="b"/>
              <a:pathLst>
                <a:path w="23" h="24">
                  <a:moveTo>
                    <a:pt x="0" y="24"/>
                  </a:moveTo>
                  <a:lnTo>
                    <a:pt x="0" y="0"/>
                  </a:lnTo>
                  <a:lnTo>
                    <a:pt x="23"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485848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normAutofit/>
          </a:bodyPr>
          <a:lstStyle/>
          <a:p>
            <a:pPr marL="457200" indent="-457200">
              <a:buFont typeface="Wingdings" panose="05000000000000000000" pitchFamily="2" charset="2"/>
              <a:buChar char="q"/>
            </a:pPr>
            <a:r>
              <a:rPr lang="en-US" b="1" i="1" dirty="0"/>
              <a:t>What advantages do you see for customers that have large numbers of Windows VMs?</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Can you tell the Linux on Azure Story?</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How do you think Hybrid Use Benefits and Reserved Instances help to sell Azure?</a:t>
            </a:r>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2633502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29C0-65DB-4083-ABC8-B0637C2A1A58}"/>
              </a:ext>
            </a:extLst>
          </p:cNvPr>
          <p:cNvSpPr>
            <a:spLocks noGrp="1"/>
          </p:cNvSpPr>
          <p:nvPr>
            <p:ph type="title"/>
          </p:nvPr>
        </p:nvSpPr>
        <p:spPr/>
        <p:txBody>
          <a:bodyPr/>
          <a:lstStyle/>
          <a:p>
            <a:r>
              <a:rPr lang="en-US" dirty="0"/>
              <a:t>Storage</a:t>
            </a:r>
          </a:p>
        </p:txBody>
      </p:sp>
    </p:spTree>
    <p:extLst>
      <p:ext uri="{BB962C8B-B14F-4D97-AF65-F5344CB8AC3E}">
        <p14:creationId xmlns:p14="http://schemas.microsoft.com/office/powerpoint/2010/main" val="2509701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F8ABBC-40E8-4920-AC78-4C217639E566}"/>
              </a:ext>
            </a:extLst>
          </p:cNvPr>
          <p:cNvSpPr/>
          <p:nvPr/>
        </p:nvSpPr>
        <p:spPr bwMode="auto">
          <a:xfrm>
            <a:off x="5013099" y="2477414"/>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a:p>
            <a:pPr marL="0" marR="0" lvl="0" indent="0" algn="l" defTabSz="856764"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Fully Managed File Shares in the Cloud</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SMB and REST access</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“Lift and shift” legacy apps</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Synch with on-premises (New!)</a:t>
            </a:r>
          </a:p>
        </p:txBody>
      </p:sp>
      <p:sp>
        <p:nvSpPr>
          <p:cNvPr id="19" name="Rectangle 18">
            <a:extLst>
              <a:ext uri="{FF2B5EF4-FFF2-40B4-BE49-F238E27FC236}">
                <a16:creationId xmlns:a16="http://schemas.microsoft.com/office/drawing/2014/main" id="{594CCF56-4AB8-4A1D-817D-C6B8E5D60FBB}"/>
              </a:ext>
            </a:extLst>
          </p:cNvPr>
          <p:cNvSpPr/>
          <p:nvPr/>
        </p:nvSpPr>
        <p:spPr bwMode="auto">
          <a:xfrm>
            <a:off x="9745083" y="2477415"/>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Queues</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Reliable queues at scale for cloud services</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Decouple and scale components</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Message visibility timeout and update message to protect against unreliable dequeuers </a:t>
            </a:r>
          </a:p>
        </p:txBody>
      </p:sp>
      <p:sp>
        <p:nvSpPr>
          <p:cNvPr id="20" name="Rectangle 19">
            <a:extLst>
              <a:ext uri="{FF2B5EF4-FFF2-40B4-BE49-F238E27FC236}">
                <a16:creationId xmlns:a16="http://schemas.microsoft.com/office/drawing/2014/main" id="{1FF0C73B-73E5-480F-B56B-F7A897CD85E7}"/>
              </a:ext>
            </a:extLst>
          </p:cNvPr>
          <p:cNvSpPr/>
          <p:nvPr/>
        </p:nvSpPr>
        <p:spPr bwMode="auto">
          <a:xfrm>
            <a:off x="7371223" y="2477415"/>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Tables</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Massive auto-scaling NoSQL store</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 scaling based on load</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Scale to PBs of table data </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Fast key/value lookups</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EA468660-10BD-4831-BF3C-54AA8634F551}"/>
              </a:ext>
            </a:extLst>
          </p:cNvPr>
          <p:cNvSpPr>
            <a:spLocks noGrp="1"/>
          </p:cNvSpPr>
          <p:nvPr>
            <p:ph type="title"/>
          </p:nvPr>
        </p:nvSpPr>
        <p:spPr/>
        <p:txBody>
          <a:bodyPr/>
          <a:lstStyle/>
          <a:p>
            <a:r>
              <a:rPr lang="en-US" dirty="0"/>
              <a:t>Azure Storage</a:t>
            </a:r>
          </a:p>
        </p:txBody>
      </p:sp>
      <p:sp>
        <p:nvSpPr>
          <p:cNvPr id="6" name="Rectangle 5">
            <a:extLst>
              <a:ext uri="{FF2B5EF4-FFF2-40B4-BE49-F238E27FC236}">
                <a16:creationId xmlns:a16="http://schemas.microsoft.com/office/drawing/2014/main" id="{03574E7B-24AF-4714-977B-8750BB874B80}"/>
              </a:ext>
            </a:extLst>
          </p:cNvPr>
          <p:cNvSpPr/>
          <p:nvPr/>
        </p:nvSpPr>
        <p:spPr bwMode="auto">
          <a:xfrm>
            <a:off x="2654975" y="2477414"/>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Persistent disks for Azure IaaS VMs</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 Disks option: SSD based, high IOPS, low latency</a:t>
            </a:r>
          </a:p>
        </p:txBody>
      </p:sp>
      <p:sp>
        <p:nvSpPr>
          <p:cNvPr id="7" name="Rectangle 6">
            <a:extLst>
              <a:ext uri="{FF2B5EF4-FFF2-40B4-BE49-F238E27FC236}">
                <a16:creationId xmlns:a16="http://schemas.microsoft.com/office/drawing/2014/main" id="{F5E876E2-33E9-4D03-BF5D-F8CB57CE1B53}"/>
              </a:ext>
            </a:extLst>
          </p:cNvPr>
          <p:cNvSpPr/>
          <p:nvPr/>
        </p:nvSpPr>
        <p:spPr bwMode="auto">
          <a:xfrm>
            <a:off x="249647" y="5715810"/>
            <a:ext cx="11827158" cy="94624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ctr" anchorCtr="0" forceAA="0" compatLnSpc="1">
            <a:prstTxWarp prst="textNoShape">
              <a:avLst/>
            </a:prstTxWarp>
            <a:noAutofit/>
          </a:bodyPr>
          <a:lstStyle/>
          <a:p>
            <a:pPr marL="0" marR="0" lvl="0" indent="0" algn="ctr" defTabSz="856859"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Built on a unified Distributed Storage System</a:t>
            </a:r>
          </a:p>
          <a:p>
            <a:pPr marL="0" marR="0" lvl="0" indent="0" algn="ctr" defTabSz="856859"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Durability, Encryption at Rest, Strongly Consistent Replication, Fault Tolerance, Auto Load-Balancing</a:t>
            </a:r>
          </a:p>
        </p:txBody>
      </p:sp>
      <p:sp>
        <p:nvSpPr>
          <p:cNvPr id="18" name="Rectangle 17">
            <a:extLst>
              <a:ext uri="{FF2B5EF4-FFF2-40B4-BE49-F238E27FC236}">
                <a16:creationId xmlns:a16="http://schemas.microsoft.com/office/drawing/2014/main" id="{1F90B6ED-75CE-4E1A-9E3F-FF0F1CC67967}"/>
              </a:ext>
            </a:extLst>
          </p:cNvPr>
          <p:cNvSpPr/>
          <p:nvPr/>
        </p:nvSpPr>
        <p:spPr bwMode="auto">
          <a:xfrm>
            <a:off x="270448" y="2477414"/>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Blobs</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Highly scalable, REST based cloud object store</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 Blobs: Sequential file I/O</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Cool Tier Available</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Page Blobs: Random-write pattern data</a:t>
            </a:r>
          </a:p>
          <a:p>
            <a:pPr marL="0" marR="0" lvl="0" indent="0" algn="l" defTabSz="856859"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Append Blobs</a:t>
            </a:r>
          </a:p>
          <a:p>
            <a:pPr marL="0" marR="0" lvl="0" indent="0" algn="l" defTabSz="856859"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a:extLst>
              <a:ext uri="{FF2B5EF4-FFF2-40B4-BE49-F238E27FC236}">
                <a16:creationId xmlns:a16="http://schemas.microsoft.com/office/drawing/2014/main" id="{72B2245B-3D76-49DF-8554-4E7AEFD63A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48323" y="435284"/>
            <a:ext cx="1449237" cy="1449237"/>
          </a:xfrm>
          <a:prstGeom prst="rect">
            <a:avLst/>
          </a:prstGeom>
        </p:spPr>
      </p:pic>
      <p:grpSp>
        <p:nvGrpSpPr>
          <p:cNvPr id="15" name="Group 14">
            <a:extLst>
              <a:ext uri="{FF2B5EF4-FFF2-40B4-BE49-F238E27FC236}">
                <a16:creationId xmlns:a16="http://schemas.microsoft.com/office/drawing/2014/main" id="{EDB3F0DD-8797-4227-A15F-F61A1CDF6861}"/>
              </a:ext>
            </a:extLst>
          </p:cNvPr>
          <p:cNvGrpSpPr/>
          <p:nvPr/>
        </p:nvGrpSpPr>
        <p:grpSpPr>
          <a:xfrm>
            <a:off x="10206744" y="558044"/>
            <a:ext cx="1464719" cy="1203716"/>
            <a:chOff x="8659813" y="3567113"/>
            <a:chExt cx="3484563" cy="3005137"/>
          </a:xfrm>
          <a:solidFill>
            <a:srgbClr val="0070C0"/>
          </a:solidFill>
        </p:grpSpPr>
        <p:sp>
          <p:nvSpPr>
            <p:cNvPr id="16" name="Freeform 5">
              <a:extLst>
                <a:ext uri="{FF2B5EF4-FFF2-40B4-BE49-F238E27FC236}">
                  <a16:creationId xmlns:a16="http://schemas.microsoft.com/office/drawing/2014/main" id="{D147DF0A-EB7D-4D10-BDC9-64EBAEEFB886}"/>
                </a:ext>
              </a:extLst>
            </p:cNvPr>
            <p:cNvSpPr>
              <a:spLocks/>
            </p:cNvSpPr>
            <p:nvPr/>
          </p:nvSpPr>
          <p:spPr bwMode="auto">
            <a:xfrm>
              <a:off x="10612438" y="4865688"/>
              <a:ext cx="757238" cy="292100"/>
            </a:xfrm>
            <a:custGeom>
              <a:avLst/>
              <a:gdLst>
                <a:gd name="T0" fmla="*/ 477 w 477"/>
                <a:gd name="T1" fmla="*/ 0 h 184"/>
                <a:gd name="T2" fmla="*/ 0 w 477"/>
                <a:gd name="T3" fmla="*/ 0 h 184"/>
                <a:gd name="T4" fmla="*/ 238 w 477"/>
                <a:gd name="T5" fmla="*/ 184 h 184"/>
                <a:gd name="T6" fmla="*/ 477 w 477"/>
                <a:gd name="T7" fmla="*/ 0 h 184"/>
              </a:gdLst>
              <a:ahLst/>
              <a:cxnLst>
                <a:cxn ang="0">
                  <a:pos x="T0" y="T1"/>
                </a:cxn>
                <a:cxn ang="0">
                  <a:pos x="T2" y="T3"/>
                </a:cxn>
                <a:cxn ang="0">
                  <a:pos x="T4" y="T5"/>
                </a:cxn>
                <a:cxn ang="0">
                  <a:pos x="T6" y="T7"/>
                </a:cxn>
              </a:cxnLst>
              <a:rect l="0" t="0" r="r" b="b"/>
              <a:pathLst>
                <a:path w="477" h="184">
                  <a:moveTo>
                    <a:pt x="477" y="0"/>
                  </a:moveTo>
                  <a:lnTo>
                    <a:pt x="0" y="0"/>
                  </a:lnTo>
                  <a:lnTo>
                    <a:pt x="238" y="184"/>
                  </a:lnTo>
                  <a:lnTo>
                    <a:pt x="4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 name="Freeform 6">
              <a:extLst>
                <a:ext uri="{FF2B5EF4-FFF2-40B4-BE49-F238E27FC236}">
                  <a16:creationId xmlns:a16="http://schemas.microsoft.com/office/drawing/2014/main" id="{B3A12F8F-83A6-4BDC-AF05-F586AEB030C3}"/>
                </a:ext>
              </a:extLst>
            </p:cNvPr>
            <p:cNvSpPr>
              <a:spLocks/>
            </p:cNvSpPr>
            <p:nvPr/>
          </p:nvSpPr>
          <p:spPr bwMode="auto">
            <a:xfrm>
              <a:off x="9458326" y="4968875"/>
              <a:ext cx="796925" cy="458787"/>
            </a:xfrm>
            <a:custGeom>
              <a:avLst/>
              <a:gdLst>
                <a:gd name="T0" fmla="*/ 66 w 139"/>
                <a:gd name="T1" fmla="*/ 52 h 80"/>
                <a:gd name="T2" fmla="*/ 61 w 139"/>
                <a:gd name="T3" fmla="*/ 50 h 80"/>
                <a:gd name="T4" fmla="*/ 0 w 139"/>
                <a:gd name="T5" fmla="*/ 1 h 80"/>
                <a:gd name="T6" fmla="*/ 0 w 139"/>
                <a:gd name="T7" fmla="*/ 80 h 80"/>
                <a:gd name="T8" fmla="*/ 139 w 139"/>
                <a:gd name="T9" fmla="*/ 80 h 80"/>
                <a:gd name="T10" fmla="*/ 139 w 139"/>
                <a:gd name="T11" fmla="*/ 0 h 80"/>
                <a:gd name="T12" fmla="*/ 73 w 139"/>
                <a:gd name="T13" fmla="*/ 50 h 80"/>
                <a:gd name="T14" fmla="*/ 66 w 139"/>
                <a:gd name="T15" fmla="*/ 5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80">
                  <a:moveTo>
                    <a:pt x="66" y="52"/>
                  </a:moveTo>
                  <a:cubicBezTo>
                    <a:pt x="64" y="52"/>
                    <a:pt x="63" y="51"/>
                    <a:pt x="61" y="50"/>
                  </a:cubicBezTo>
                  <a:lnTo>
                    <a:pt x="0" y="1"/>
                  </a:lnTo>
                  <a:lnTo>
                    <a:pt x="0" y="80"/>
                  </a:lnTo>
                  <a:lnTo>
                    <a:pt x="139" y="80"/>
                  </a:lnTo>
                  <a:lnTo>
                    <a:pt x="139" y="0"/>
                  </a:lnTo>
                  <a:lnTo>
                    <a:pt x="73" y="50"/>
                  </a:lnTo>
                  <a:cubicBezTo>
                    <a:pt x="72" y="51"/>
                    <a:pt x="68" y="52"/>
                    <a:pt x="66" y="5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 name="Freeform 7">
              <a:extLst>
                <a:ext uri="{FF2B5EF4-FFF2-40B4-BE49-F238E27FC236}">
                  <a16:creationId xmlns:a16="http://schemas.microsoft.com/office/drawing/2014/main" id="{BB0B6CC5-C933-413F-B434-ABE6467585BD}"/>
                </a:ext>
              </a:extLst>
            </p:cNvPr>
            <p:cNvSpPr>
              <a:spLocks/>
            </p:cNvSpPr>
            <p:nvPr/>
          </p:nvSpPr>
          <p:spPr bwMode="auto">
            <a:xfrm>
              <a:off x="10594976" y="4968875"/>
              <a:ext cx="803275" cy="458787"/>
            </a:xfrm>
            <a:custGeom>
              <a:avLst/>
              <a:gdLst>
                <a:gd name="T0" fmla="*/ 69 w 140"/>
                <a:gd name="T1" fmla="*/ 52 h 80"/>
                <a:gd name="T2" fmla="*/ 63 w 140"/>
                <a:gd name="T3" fmla="*/ 50 h 80"/>
                <a:gd name="T4" fmla="*/ 0 w 140"/>
                <a:gd name="T5" fmla="*/ 1 h 80"/>
                <a:gd name="T6" fmla="*/ 0 w 140"/>
                <a:gd name="T7" fmla="*/ 80 h 80"/>
                <a:gd name="T8" fmla="*/ 140 w 140"/>
                <a:gd name="T9" fmla="*/ 80 h 80"/>
                <a:gd name="T10" fmla="*/ 140 w 140"/>
                <a:gd name="T11" fmla="*/ 0 h 80"/>
                <a:gd name="T12" fmla="*/ 74 w 140"/>
                <a:gd name="T13" fmla="*/ 50 h 80"/>
                <a:gd name="T14" fmla="*/ 69 w 140"/>
                <a:gd name="T15" fmla="*/ 5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80">
                  <a:moveTo>
                    <a:pt x="69" y="52"/>
                  </a:moveTo>
                  <a:cubicBezTo>
                    <a:pt x="67" y="52"/>
                    <a:pt x="65" y="51"/>
                    <a:pt x="63" y="50"/>
                  </a:cubicBezTo>
                  <a:lnTo>
                    <a:pt x="0" y="1"/>
                  </a:lnTo>
                  <a:lnTo>
                    <a:pt x="0" y="80"/>
                  </a:lnTo>
                  <a:lnTo>
                    <a:pt x="140" y="80"/>
                  </a:lnTo>
                  <a:lnTo>
                    <a:pt x="140" y="0"/>
                  </a:lnTo>
                  <a:lnTo>
                    <a:pt x="74" y="50"/>
                  </a:lnTo>
                  <a:cubicBezTo>
                    <a:pt x="73" y="51"/>
                    <a:pt x="71" y="52"/>
                    <a:pt x="69" y="5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 name="Freeform 8">
              <a:extLst>
                <a:ext uri="{FF2B5EF4-FFF2-40B4-BE49-F238E27FC236}">
                  <a16:creationId xmlns:a16="http://schemas.microsoft.com/office/drawing/2014/main" id="{E8AA86A5-D583-4E66-B85B-767DB211D448}"/>
                </a:ext>
              </a:extLst>
            </p:cNvPr>
            <p:cNvSpPr>
              <a:spLocks noEditPoints="1"/>
            </p:cNvSpPr>
            <p:nvPr/>
          </p:nvSpPr>
          <p:spPr bwMode="auto">
            <a:xfrm>
              <a:off x="8659813" y="3567113"/>
              <a:ext cx="3484563" cy="3005137"/>
            </a:xfrm>
            <a:custGeom>
              <a:avLst/>
              <a:gdLst>
                <a:gd name="T0" fmla="*/ 455 w 607"/>
                <a:gd name="T1" fmla="*/ 0 h 525"/>
                <a:gd name="T2" fmla="*/ 152 w 607"/>
                <a:gd name="T3" fmla="*/ 0 h 525"/>
                <a:gd name="T4" fmla="*/ 0 w 607"/>
                <a:gd name="T5" fmla="*/ 263 h 525"/>
                <a:gd name="T6" fmla="*/ 152 w 607"/>
                <a:gd name="T7" fmla="*/ 525 h 525"/>
                <a:gd name="T8" fmla="*/ 455 w 607"/>
                <a:gd name="T9" fmla="*/ 525 h 525"/>
                <a:gd name="T10" fmla="*/ 607 w 607"/>
                <a:gd name="T11" fmla="*/ 263 h 525"/>
                <a:gd name="T12" fmla="*/ 455 w 607"/>
                <a:gd name="T13" fmla="*/ 0 h 525"/>
                <a:gd name="T14" fmla="*/ 508 w 607"/>
                <a:gd name="T15" fmla="*/ 374 h 525"/>
                <a:gd name="T16" fmla="*/ 94 w 607"/>
                <a:gd name="T17" fmla="*/ 374 h 525"/>
                <a:gd name="T18" fmla="*/ 71 w 607"/>
                <a:gd name="T19" fmla="*/ 351 h 525"/>
                <a:gd name="T20" fmla="*/ 71 w 607"/>
                <a:gd name="T21" fmla="*/ 193 h 525"/>
                <a:gd name="T22" fmla="*/ 94 w 607"/>
                <a:gd name="T23" fmla="*/ 169 h 525"/>
                <a:gd name="T24" fmla="*/ 508 w 607"/>
                <a:gd name="T25" fmla="*/ 169 h 525"/>
                <a:gd name="T26" fmla="*/ 575 w 607"/>
                <a:gd name="T27" fmla="*/ 272 h 525"/>
                <a:gd name="T28" fmla="*/ 578 w 607"/>
                <a:gd name="T29" fmla="*/ 276 h 525"/>
                <a:gd name="T30" fmla="*/ 575 w 607"/>
                <a:gd name="T31" fmla="*/ 280 h 525"/>
                <a:gd name="T32" fmla="*/ 508 w 607"/>
                <a:gd name="T33" fmla="*/ 374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525">
                  <a:moveTo>
                    <a:pt x="455" y="0"/>
                  </a:moveTo>
                  <a:lnTo>
                    <a:pt x="152" y="0"/>
                  </a:lnTo>
                  <a:lnTo>
                    <a:pt x="0" y="263"/>
                  </a:lnTo>
                  <a:lnTo>
                    <a:pt x="152" y="525"/>
                  </a:lnTo>
                  <a:lnTo>
                    <a:pt x="455" y="525"/>
                  </a:lnTo>
                  <a:lnTo>
                    <a:pt x="607" y="263"/>
                  </a:lnTo>
                  <a:lnTo>
                    <a:pt x="455" y="0"/>
                  </a:lnTo>
                  <a:close/>
                  <a:moveTo>
                    <a:pt x="508" y="374"/>
                  </a:moveTo>
                  <a:lnTo>
                    <a:pt x="94" y="374"/>
                  </a:lnTo>
                  <a:cubicBezTo>
                    <a:pt x="81" y="374"/>
                    <a:pt x="71" y="364"/>
                    <a:pt x="71" y="351"/>
                  </a:cubicBezTo>
                  <a:lnTo>
                    <a:pt x="71" y="193"/>
                  </a:lnTo>
                  <a:cubicBezTo>
                    <a:pt x="71" y="180"/>
                    <a:pt x="81" y="169"/>
                    <a:pt x="94" y="169"/>
                  </a:cubicBezTo>
                  <a:lnTo>
                    <a:pt x="508" y="169"/>
                  </a:lnTo>
                  <a:cubicBezTo>
                    <a:pt x="513" y="169"/>
                    <a:pt x="521" y="169"/>
                    <a:pt x="575" y="272"/>
                  </a:cubicBezTo>
                  <a:lnTo>
                    <a:pt x="578" y="276"/>
                  </a:lnTo>
                  <a:lnTo>
                    <a:pt x="575" y="280"/>
                  </a:lnTo>
                  <a:cubicBezTo>
                    <a:pt x="521" y="374"/>
                    <a:pt x="513" y="374"/>
                    <a:pt x="508" y="374"/>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 name="Freeform 9">
              <a:extLst>
                <a:ext uri="{FF2B5EF4-FFF2-40B4-BE49-F238E27FC236}">
                  <a16:creationId xmlns:a16="http://schemas.microsoft.com/office/drawing/2014/main" id="{D5761E47-0ECE-482E-889D-DF9176075959}"/>
                </a:ext>
              </a:extLst>
            </p:cNvPr>
            <p:cNvSpPr>
              <a:spLocks/>
            </p:cNvSpPr>
            <p:nvPr/>
          </p:nvSpPr>
          <p:spPr bwMode="auto">
            <a:xfrm>
              <a:off x="9458326" y="4865688"/>
              <a:ext cx="757238" cy="292100"/>
            </a:xfrm>
            <a:custGeom>
              <a:avLst/>
              <a:gdLst>
                <a:gd name="T0" fmla="*/ 477 w 477"/>
                <a:gd name="T1" fmla="*/ 0 h 184"/>
                <a:gd name="T2" fmla="*/ 0 w 477"/>
                <a:gd name="T3" fmla="*/ 0 h 184"/>
                <a:gd name="T4" fmla="*/ 238 w 477"/>
                <a:gd name="T5" fmla="*/ 184 h 184"/>
                <a:gd name="T6" fmla="*/ 477 w 477"/>
                <a:gd name="T7" fmla="*/ 0 h 184"/>
              </a:gdLst>
              <a:ahLst/>
              <a:cxnLst>
                <a:cxn ang="0">
                  <a:pos x="T0" y="T1"/>
                </a:cxn>
                <a:cxn ang="0">
                  <a:pos x="T2" y="T3"/>
                </a:cxn>
                <a:cxn ang="0">
                  <a:pos x="T4" y="T5"/>
                </a:cxn>
                <a:cxn ang="0">
                  <a:pos x="T6" y="T7"/>
                </a:cxn>
              </a:cxnLst>
              <a:rect l="0" t="0" r="r" b="b"/>
              <a:pathLst>
                <a:path w="477" h="184">
                  <a:moveTo>
                    <a:pt x="477" y="0"/>
                  </a:moveTo>
                  <a:lnTo>
                    <a:pt x="0" y="0"/>
                  </a:lnTo>
                  <a:lnTo>
                    <a:pt x="238" y="184"/>
                  </a:lnTo>
                  <a:lnTo>
                    <a:pt x="4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10">
              <a:extLst>
                <a:ext uri="{FF2B5EF4-FFF2-40B4-BE49-F238E27FC236}">
                  <a16:creationId xmlns:a16="http://schemas.microsoft.com/office/drawing/2014/main" id="{FE83ACEA-D072-42A1-975F-DCE358A618E3}"/>
                </a:ext>
              </a:extLst>
            </p:cNvPr>
            <p:cNvSpPr>
              <a:spLocks noEditPoints="1"/>
            </p:cNvSpPr>
            <p:nvPr/>
          </p:nvSpPr>
          <p:spPr bwMode="auto">
            <a:xfrm>
              <a:off x="9159876" y="4630738"/>
              <a:ext cx="2709863" cy="985837"/>
            </a:xfrm>
            <a:custGeom>
              <a:avLst/>
              <a:gdLst>
                <a:gd name="T0" fmla="*/ 7 w 472"/>
                <a:gd name="T1" fmla="*/ 0 h 172"/>
                <a:gd name="T2" fmla="*/ 0 w 472"/>
                <a:gd name="T3" fmla="*/ 7 h 172"/>
                <a:gd name="T4" fmla="*/ 0 w 472"/>
                <a:gd name="T5" fmla="*/ 165 h 172"/>
                <a:gd name="T6" fmla="*/ 7 w 472"/>
                <a:gd name="T7" fmla="*/ 172 h 172"/>
                <a:gd name="T8" fmla="*/ 418 w 472"/>
                <a:gd name="T9" fmla="*/ 172 h 172"/>
                <a:gd name="T10" fmla="*/ 472 w 472"/>
                <a:gd name="T11" fmla="*/ 89 h 172"/>
                <a:gd name="T12" fmla="*/ 418 w 472"/>
                <a:gd name="T13" fmla="*/ 0 h 172"/>
                <a:gd name="T14" fmla="*/ 7 w 472"/>
                <a:gd name="T15" fmla="*/ 0 h 172"/>
                <a:gd name="T16" fmla="*/ 7 w 472"/>
                <a:gd name="T17" fmla="*/ 0 h 172"/>
                <a:gd name="T18" fmla="*/ 208 w 472"/>
                <a:gd name="T19" fmla="*/ 147 h 172"/>
                <a:gd name="T20" fmla="*/ 197 w 472"/>
                <a:gd name="T21" fmla="*/ 156 h 172"/>
                <a:gd name="T22" fmla="*/ 41 w 472"/>
                <a:gd name="T23" fmla="*/ 156 h 172"/>
                <a:gd name="T24" fmla="*/ 35 w 472"/>
                <a:gd name="T25" fmla="*/ 147 h 172"/>
                <a:gd name="T26" fmla="*/ 35 w 472"/>
                <a:gd name="T27" fmla="*/ 30 h 172"/>
                <a:gd name="T28" fmla="*/ 41 w 472"/>
                <a:gd name="T29" fmla="*/ 24 h 172"/>
                <a:gd name="T30" fmla="*/ 197 w 472"/>
                <a:gd name="T31" fmla="*/ 24 h 172"/>
                <a:gd name="T32" fmla="*/ 208 w 472"/>
                <a:gd name="T33" fmla="*/ 30 h 172"/>
                <a:gd name="T34" fmla="*/ 208 w 472"/>
                <a:gd name="T35" fmla="*/ 147 h 172"/>
                <a:gd name="T36" fmla="*/ 406 w 472"/>
                <a:gd name="T37" fmla="*/ 147 h 172"/>
                <a:gd name="T38" fmla="*/ 398 w 472"/>
                <a:gd name="T39" fmla="*/ 156 h 172"/>
                <a:gd name="T40" fmla="*/ 242 w 472"/>
                <a:gd name="T41" fmla="*/ 156 h 172"/>
                <a:gd name="T42" fmla="*/ 234 w 472"/>
                <a:gd name="T43" fmla="*/ 147 h 172"/>
                <a:gd name="T44" fmla="*/ 234 w 472"/>
                <a:gd name="T45" fmla="*/ 30 h 172"/>
                <a:gd name="T46" fmla="*/ 242 w 472"/>
                <a:gd name="T47" fmla="*/ 24 h 172"/>
                <a:gd name="T48" fmla="*/ 398 w 472"/>
                <a:gd name="T49" fmla="*/ 24 h 172"/>
                <a:gd name="T50" fmla="*/ 406 w 472"/>
                <a:gd name="T51" fmla="*/ 30 h 172"/>
                <a:gd name="T52" fmla="*/ 406 w 472"/>
                <a:gd name="T53" fmla="*/ 14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2" h="172">
                  <a:moveTo>
                    <a:pt x="7" y="0"/>
                  </a:moveTo>
                  <a:cubicBezTo>
                    <a:pt x="3" y="0"/>
                    <a:pt x="0" y="3"/>
                    <a:pt x="0" y="7"/>
                  </a:cubicBezTo>
                  <a:lnTo>
                    <a:pt x="0" y="165"/>
                  </a:lnTo>
                  <a:cubicBezTo>
                    <a:pt x="0" y="168"/>
                    <a:pt x="3" y="172"/>
                    <a:pt x="7" y="172"/>
                  </a:cubicBezTo>
                  <a:lnTo>
                    <a:pt x="418" y="172"/>
                  </a:lnTo>
                  <a:cubicBezTo>
                    <a:pt x="426" y="165"/>
                    <a:pt x="451" y="126"/>
                    <a:pt x="472" y="89"/>
                  </a:cubicBezTo>
                  <a:cubicBezTo>
                    <a:pt x="451" y="50"/>
                    <a:pt x="426" y="8"/>
                    <a:pt x="418" y="0"/>
                  </a:cubicBezTo>
                  <a:lnTo>
                    <a:pt x="7" y="0"/>
                  </a:lnTo>
                  <a:lnTo>
                    <a:pt x="7" y="0"/>
                  </a:lnTo>
                  <a:close/>
                  <a:moveTo>
                    <a:pt x="208" y="147"/>
                  </a:moveTo>
                  <a:cubicBezTo>
                    <a:pt x="208" y="152"/>
                    <a:pt x="202" y="156"/>
                    <a:pt x="197" y="156"/>
                  </a:cubicBezTo>
                  <a:lnTo>
                    <a:pt x="41" y="156"/>
                  </a:lnTo>
                  <a:cubicBezTo>
                    <a:pt x="36" y="156"/>
                    <a:pt x="35" y="152"/>
                    <a:pt x="35" y="147"/>
                  </a:cubicBezTo>
                  <a:lnTo>
                    <a:pt x="35" y="30"/>
                  </a:lnTo>
                  <a:cubicBezTo>
                    <a:pt x="35" y="25"/>
                    <a:pt x="36" y="24"/>
                    <a:pt x="41" y="24"/>
                  </a:cubicBezTo>
                  <a:lnTo>
                    <a:pt x="197" y="24"/>
                  </a:lnTo>
                  <a:cubicBezTo>
                    <a:pt x="202" y="24"/>
                    <a:pt x="208" y="25"/>
                    <a:pt x="208" y="30"/>
                  </a:cubicBezTo>
                  <a:lnTo>
                    <a:pt x="208" y="147"/>
                  </a:lnTo>
                  <a:close/>
                  <a:moveTo>
                    <a:pt x="406" y="147"/>
                  </a:moveTo>
                  <a:cubicBezTo>
                    <a:pt x="406" y="152"/>
                    <a:pt x="403" y="156"/>
                    <a:pt x="398" y="156"/>
                  </a:cubicBezTo>
                  <a:lnTo>
                    <a:pt x="242" y="156"/>
                  </a:lnTo>
                  <a:cubicBezTo>
                    <a:pt x="237" y="156"/>
                    <a:pt x="234" y="152"/>
                    <a:pt x="234" y="147"/>
                  </a:cubicBezTo>
                  <a:lnTo>
                    <a:pt x="234" y="30"/>
                  </a:lnTo>
                  <a:cubicBezTo>
                    <a:pt x="234" y="25"/>
                    <a:pt x="237" y="24"/>
                    <a:pt x="242" y="24"/>
                  </a:cubicBezTo>
                  <a:lnTo>
                    <a:pt x="398" y="24"/>
                  </a:lnTo>
                  <a:cubicBezTo>
                    <a:pt x="403" y="24"/>
                    <a:pt x="406" y="25"/>
                    <a:pt x="406" y="30"/>
                  </a:cubicBezTo>
                  <a:lnTo>
                    <a:pt x="406" y="147"/>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30" name="Freeform 5">
            <a:extLst>
              <a:ext uri="{FF2B5EF4-FFF2-40B4-BE49-F238E27FC236}">
                <a16:creationId xmlns:a16="http://schemas.microsoft.com/office/drawing/2014/main" id="{C9ACB10A-82DA-44BB-BC40-A4DE2AA9AF1C}"/>
              </a:ext>
            </a:extLst>
          </p:cNvPr>
          <p:cNvSpPr>
            <a:spLocks noEditPoints="1"/>
          </p:cNvSpPr>
          <p:nvPr/>
        </p:nvSpPr>
        <p:spPr bwMode="auto">
          <a:xfrm>
            <a:off x="6948075" y="583074"/>
            <a:ext cx="1393112" cy="1217084"/>
          </a:xfrm>
          <a:custGeom>
            <a:avLst/>
            <a:gdLst>
              <a:gd name="T0" fmla="*/ 1692 w 2257"/>
              <a:gd name="T1" fmla="*/ 0 h 1946"/>
              <a:gd name="T2" fmla="*/ 565 w 2257"/>
              <a:gd name="T3" fmla="*/ 0 h 1946"/>
              <a:gd name="T4" fmla="*/ 0 w 2257"/>
              <a:gd name="T5" fmla="*/ 975 h 1946"/>
              <a:gd name="T6" fmla="*/ 565 w 2257"/>
              <a:gd name="T7" fmla="*/ 1946 h 1946"/>
              <a:gd name="T8" fmla="*/ 1692 w 2257"/>
              <a:gd name="T9" fmla="*/ 1946 h 1946"/>
              <a:gd name="T10" fmla="*/ 2257 w 2257"/>
              <a:gd name="T11" fmla="*/ 975 h 1946"/>
              <a:gd name="T12" fmla="*/ 1692 w 2257"/>
              <a:gd name="T13" fmla="*/ 0 h 1946"/>
              <a:gd name="T14" fmla="*/ 1074 w 2257"/>
              <a:gd name="T15" fmla="*/ 512 h 1946"/>
              <a:gd name="T16" fmla="*/ 1335 w 2257"/>
              <a:gd name="T17" fmla="*/ 512 h 1946"/>
              <a:gd name="T18" fmla="*/ 1335 w 2257"/>
              <a:gd name="T19" fmla="*/ 771 h 1946"/>
              <a:gd name="T20" fmla="*/ 1074 w 2257"/>
              <a:gd name="T21" fmla="*/ 771 h 1946"/>
              <a:gd name="T22" fmla="*/ 1074 w 2257"/>
              <a:gd name="T23" fmla="*/ 512 h 1946"/>
              <a:gd name="T24" fmla="*/ 1074 w 2257"/>
              <a:gd name="T25" fmla="*/ 838 h 1946"/>
              <a:gd name="T26" fmla="*/ 1335 w 2257"/>
              <a:gd name="T27" fmla="*/ 838 h 1946"/>
              <a:gd name="T28" fmla="*/ 1335 w 2257"/>
              <a:gd name="T29" fmla="*/ 1098 h 1946"/>
              <a:gd name="T30" fmla="*/ 1074 w 2257"/>
              <a:gd name="T31" fmla="*/ 1098 h 1946"/>
              <a:gd name="T32" fmla="*/ 1074 w 2257"/>
              <a:gd name="T33" fmla="*/ 838 h 1946"/>
              <a:gd name="T34" fmla="*/ 1074 w 2257"/>
              <a:gd name="T35" fmla="*/ 1164 h 1946"/>
              <a:gd name="T36" fmla="*/ 1335 w 2257"/>
              <a:gd name="T37" fmla="*/ 1164 h 1946"/>
              <a:gd name="T38" fmla="*/ 1335 w 2257"/>
              <a:gd name="T39" fmla="*/ 1424 h 1946"/>
              <a:gd name="T40" fmla="*/ 1074 w 2257"/>
              <a:gd name="T41" fmla="*/ 1424 h 1946"/>
              <a:gd name="T42" fmla="*/ 1074 w 2257"/>
              <a:gd name="T43" fmla="*/ 1164 h 1946"/>
              <a:gd name="T44" fmla="*/ 747 w 2257"/>
              <a:gd name="T45" fmla="*/ 512 h 1946"/>
              <a:gd name="T46" fmla="*/ 1004 w 2257"/>
              <a:gd name="T47" fmla="*/ 512 h 1946"/>
              <a:gd name="T48" fmla="*/ 1004 w 2257"/>
              <a:gd name="T49" fmla="*/ 771 h 1946"/>
              <a:gd name="T50" fmla="*/ 747 w 2257"/>
              <a:gd name="T51" fmla="*/ 771 h 1946"/>
              <a:gd name="T52" fmla="*/ 747 w 2257"/>
              <a:gd name="T53" fmla="*/ 512 h 1946"/>
              <a:gd name="T54" fmla="*/ 747 w 2257"/>
              <a:gd name="T55" fmla="*/ 838 h 1946"/>
              <a:gd name="T56" fmla="*/ 1004 w 2257"/>
              <a:gd name="T57" fmla="*/ 838 h 1946"/>
              <a:gd name="T58" fmla="*/ 1004 w 2257"/>
              <a:gd name="T59" fmla="*/ 1098 h 1946"/>
              <a:gd name="T60" fmla="*/ 747 w 2257"/>
              <a:gd name="T61" fmla="*/ 1098 h 1946"/>
              <a:gd name="T62" fmla="*/ 747 w 2257"/>
              <a:gd name="T63" fmla="*/ 838 h 1946"/>
              <a:gd name="T64" fmla="*/ 747 w 2257"/>
              <a:gd name="T65" fmla="*/ 1164 h 1946"/>
              <a:gd name="T66" fmla="*/ 1004 w 2257"/>
              <a:gd name="T67" fmla="*/ 1164 h 1946"/>
              <a:gd name="T68" fmla="*/ 1004 w 2257"/>
              <a:gd name="T69" fmla="*/ 1424 h 1946"/>
              <a:gd name="T70" fmla="*/ 747 w 2257"/>
              <a:gd name="T71" fmla="*/ 1424 h 1946"/>
              <a:gd name="T72" fmla="*/ 747 w 2257"/>
              <a:gd name="T73" fmla="*/ 1164 h 1946"/>
              <a:gd name="T74" fmla="*/ 1658 w 2257"/>
              <a:gd name="T75" fmla="*/ 1565 h 1946"/>
              <a:gd name="T76" fmla="*/ 595 w 2257"/>
              <a:gd name="T77" fmla="*/ 1565 h 1946"/>
              <a:gd name="T78" fmla="*/ 595 w 2257"/>
              <a:gd name="T79" fmla="*/ 504 h 1946"/>
              <a:gd name="T80" fmla="*/ 665 w 2257"/>
              <a:gd name="T81" fmla="*/ 504 h 1946"/>
              <a:gd name="T82" fmla="*/ 665 w 2257"/>
              <a:gd name="T83" fmla="*/ 1494 h 1946"/>
              <a:gd name="T84" fmla="*/ 665 w 2257"/>
              <a:gd name="T85" fmla="*/ 1494 h 1946"/>
              <a:gd name="T86" fmla="*/ 665 w 2257"/>
              <a:gd name="T87" fmla="*/ 1494 h 1946"/>
              <a:gd name="T88" fmla="*/ 1658 w 2257"/>
              <a:gd name="T89" fmla="*/ 1494 h 1946"/>
              <a:gd name="T90" fmla="*/ 1658 w 2257"/>
              <a:gd name="T91" fmla="*/ 1565 h 1946"/>
              <a:gd name="T92" fmla="*/ 1662 w 2257"/>
              <a:gd name="T93" fmla="*/ 1424 h 1946"/>
              <a:gd name="T94" fmla="*/ 1402 w 2257"/>
              <a:gd name="T95" fmla="*/ 1424 h 1946"/>
              <a:gd name="T96" fmla="*/ 1402 w 2257"/>
              <a:gd name="T97" fmla="*/ 1164 h 1946"/>
              <a:gd name="T98" fmla="*/ 1662 w 2257"/>
              <a:gd name="T99" fmla="*/ 1164 h 1946"/>
              <a:gd name="T100" fmla="*/ 1662 w 2257"/>
              <a:gd name="T101" fmla="*/ 1424 h 1946"/>
              <a:gd name="T102" fmla="*/ 1662 w 2257"/>
              <a:gd name="T103" fmla="*/ 1098 h 1946"/>
              <a:gd name="T104" fmla="*/ 1402 w 2257"/>
              <a:gd name="T105" fmla="*/ 1098 h 1946"/>
              <a:gd name="T106" fmla="*/ 1402 w 2257"/>
              <a:gd name="T107" fmla="*/ 838 h 1946"/>
              <a:gd name="T108" fmla="*/ 1662 w 2257"/>
              <a:gd name="T109" fmla="*/ 838 h 1946"/>
              <a:gd name="T110" fmla="*/ 1662 w 2257"/>
              <a:gd name="T111" fmla="*/ 1098 h 1946"/>
              <a:gd name="T112" fmla="*/ 1662 w 2257"/>
              <a:gd name="T113" fmla="*/ 771 h 1946"/>
              <a:gd name="T114" fmla="*/ 1402 w 2257"/>
              <a:gd name="T115" fmla="*/ 771 h 1946"/>
              <a:gd name="T116" fmla="*/ 1402 w 2257"/>
              <a:gd name="T117" fmla="*/ 512 h 1946"/>
              <a:gd name="T118" fmla="*/ 1662 w 2257"/>
              <a:gd name="T119" fmla="*/ 512 h 1946"/>
              <a:gd name="T120" fmla="*/ 1662 w 2257"/>
              <a:gd name="T121" fmla="*/ 771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57" h="1946">
                <a:moveTo>
                  <a:pt x="1692" y="0"/>
                </a:moveTo>
                <a:lnTo>
                  <a:pt x="565" y="0"/>
                </a:lnTo>
                <a:lnTo>
                  <a:pt x="0" y="975"/>
                </a:lnTo>
                <a:lnTo>
                  <a:pt x="565" y="1946"/>
                </a:lnTo>
                <a:lnTo>
                  <a:pt x="1692" y="1946"/>
                </a:lnTo>
                <a:lnTo>
                  <a:pt x="2257" y="975"/>
                </a:lnTo>
                <a:lnTo>
                  <a:pt x="1692" y="0"/>
                </a:lnTo>
                <a:close/>
                <a:moveTo>
                  <a:pt x="1074" y="512"/>
                </a:moveTo>
                <a:lnTo>
                  <a:pt x="1335" y="512"/>
                </a:lnTo>
                <a:lnTo>
                  <a:pt x="1335" y="771"/>
                </a:lnTo>
                <a:lnTo>
                  <a:pt x="1074" y="771"/>
                </a:lnTo>
                <a:lnTo>
                  <a:pt x="1074" y="512"/>
                </a:lnTo>
                <a:close/>
                <a:moveTo>
                  <a:pt x="1074" y="838"/>
                </a:moveTo>
                <a:lnTo>
                  <a:pt x="1335" y="838"/>
                </a:lnTo>
                <a:lnTo>
                  <a:pt x="1335" y="1098"/>
                </a:lnTo>
                <a:lnTo>
                  <a:pt x="1074" y="1098"/>
                </a:lnTo>
                <a:lnTo>
                  <a:pt x="1074" y="838"/>
                </a:lnTo>
                <a:close/>
                <a:moveTo>
                  <a:pt x="1074" y="1164"/>
                </a:moveTo>
                <a:lnTo>
                  <a:pt x="1335" y="1164"/>
                </a:lnTo>
                <a:lnTo>
                  <a:pt x="1335" y="1424"/>
                </a:lnTo>
                <a:lnTo>
                  <a:pt x="1074" y="1424"/>
                </a:lnTo>
                <a:lnTo>
                  <a:pt x="1074" y="1164"/>
                </a:lnTo>
                <a:close/>
                <a:moveTo>
                  <a:pt x="747" y="512"/>
                </a:moveTo>
                <a:lnTo>
                  <a:pt x="1004" y="512"/>
                </a:lnTo>
                <a:lnTo>
                  <a:pt x="1004" y="771"/>
                </a:lnTo>
                <a:lnTo>
                  <a:pt x="747" y="771"/>
                </a:lnTo>
                <a:lnTo>
                  <a:pt x="747" y="512"/>
                </a:lnTo>
                <a:close/>
                <a:moveTo>
                  <a:pt x="747" y="838"/>
                </a:moveTo>
                <a:lnTo>
                  <a:pt x="1004" y="838"/>
                </a:lnTo>
                <a:lnTo>
                  <a:pt x="1004" y="1098"/>
                </a:lnTo>
                <a:lnTo>
                  <a:pt x="747" y="1098"/>
                </a:lnTo>
                <a:lnTo>
                  <a:pt x="747" y="838"/>
                </a:lnTo>
                <a:close/>
                <a:moveTo>
                  <a:pt x="747" y="1164"/>
                </a:moveTo>
                <a:lnTo>
                  <a:pt x="1004" y="1164"/>
                </a:lnTo>
                <a:lnTo>
                  <a:pt x="1004" y="1424"/>
                </a:lnTo>
                <a:lnTo>
                  <a:pt x="747" y="1424"/>
                </a:lnTo>
                <a:lnTo>
                  <a:pt x="747" y="1164"/>
                </a:lnTo>
                <a:close/>
                <a:moveTo>
                  <a:pt x="1658" y="1565"/>
                </a:moveTo>
                <a:lnTo>
                  <a:pt x="595" y="1565"/>
                </a:lnTo>
                <a:lnTo>
                  <a:pt x="595" y="504"/>
                </a:lnTo>
                <a:lnTo>
                  <a:pt x="665" y="504"/>
                </a:lnTo>
                <a:lnTo>
                  <a:pt x="665" y="1494"/>
                </a:lnTo>
                <a:lnTo>
                  <a:pt x="665" y="1494"/>
                </a:lnTo>
                <a:lnTo>
                  <a:pt x="665" y="1494"/>
                </a:lnTo>
                <a:lnTo>
                  <a:pt x="1658" y="1494"/>
                </a:lnTo>
                <a:lnTo>
                  <a:pt x="1658" y="1565"/>
                </a:lnTo>
                <a:close/>
                <a:moveTo>
                  <a:pt x="1662" y="1424"/>
                </a:moveTo>
                <a:lnTo>
                  <a:pt x="1402" y="1424"/>
                </a:lnTo>
                <a:lnTo>
                  <a:pt x="1402" y="1164"/>
                </a:lnTo>
                <a:lnTo>
                  <a:pt x="1662" y="1164"/>
                </a:lnTo>
                <a:lnTo>
                  <a:pt x="1662" y="1424"/>
                </a:lnTo>
                <a:close/>
                <a:moveTo>
                  <a:pt x="1662" y="1098"/>
                </a:moveTo>
                <a:lnTo>
                  <a:pt x="1402" y="1098"/>
                </a:lnTo>
                <a:lnTo>
                  <a:pt x="1402" y="838"/>
                </a:lnTo>
                <a:lnTo>
                  <a:pt x="1662" y="838"/>
                </a:lnTo>
                <a:lnTo>
                  <a:pt x="1662" y="1098"/>
                </a:lnTo>
                <a:close/>
                <a:moveTo>
                  <a:pt x="1662" y="771"/>
                </a:moveTo>
                <a:lnTo>
                  <a:pt x="1402" y="771"/>
                </a:lnTo>
                <a:lnTo>
                  <a:pt x="1402" y="512"/>
                </a:lnTo>
                <a:lnTo>
                  <a:pt x="1662" y="512"/>
                </a:lnTo>
                <a:lnTo>
                  <a:pt x="1662" y="771"/>
                </a:ln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529783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Accessing Storage</a:t>
            </a:r>
          </a:p>
        </p:txBody>
      </p:sp>
      <p:sp>
        <p:nvSpPr>
          <p:cNvPr id="6" name="Text Placeholder 5"/>
          <p:cNvSpPr>
            <a:spLocks noGrp="1"/>
          </p:cNvSpPr>
          <p:nvPr>
            <p:ph type="body" sz="quarter" idx="10"/>
          </p:nvPr>
        </p:nvSpPr>
        <p:spPr>
          <a:xfrm>
            <a:off x="588263" y="1446919"/>
            <a:ext cx="11018520" cy="4198072"/>
          </a:xfrm>
        </p:spPr>
        <p:txBody>
          <a:bodyPr/>
          <a:lstStyle/>
          <a:p>
            <a:r>
              <a:rPr lang="en-US" dirty="0"/>
              <a:t>Every object has a unique URL address</a:t>
            </a:r>
          </a:p>
          <a:p>
            <a:r>
              <a:rPr lang="en-US" dirty="0"/>
              <a:t>The storage account name forms the subdomain of that address</a:t>
            </a:r>
          </a:p>
          <a:p>
            <a:r>
              <a:rPr lang="en-US" dirty="0"/>
              <a:t>The subdomain and domain name forms an </a:t>
            </a:r>
            <a:r>
              <a:rPr lang="en-US" i="1" dirty="0"/>
              <a:t>endpoint</a:t>
            </a:r>
            <a:r>
              <a:rPr lang="en-US" dirty="0"/>
              <a:t> </a:t>
            </a:r>
          </a:p>
          <a:p>
            <a:pPr lvl="1"/>
            <a:r>
              <a:rPr lang="en-US" sz="2400" b="1" dirty="0"/>
              <a:t>Blob service</a:t>
            </a:r>
            <a:r>
              <a:rPr lang="en-US" sz="2400" dirty="0"/>
              <a:t>: https://</a:t>
            </a:r>
            <a:r>
              <a:rPr lang="en-US" sz="2400" i="1" dirty="0"/>
              <a:t>mystorageaccount</a:t>
            </a:r>
            <a:r>
              <a:rPr lang="en-US" sz="2400" dirty="0"/>
              <a:t>.blob.core.windows.net</a:t>
            </a:r>
          </a:p>
          <a:p>
            <a:pPr lvl="1"/>
            <a:r>
              <a:rPr lang="en-US" sz="2400" b="1" dirty="0"/>
              <a:t>Table service</a:t>
            </a:r>
            <a:r>
              <a:rPr lang="en-US" sz="2400" dirty="0"/>
              <a:t>: https://</a:t>
            </a:r>
            <a:r>
              <a:rPr lang="en-US" sz="2400" i="1" dirty="0"/>
              <a:t>mystorageaccount</a:t>
            </a:r>
            <a:r>
              <a:rPr lang="en-US" sz="2400" dirty="0"/>
              <a:t>.table.core.windows.net</a:t>
            </a:r>
          </a:p>
          <a:p>
            <a:pPr lvl="1"/>
            <a:r>
              <a:rPr lang="en-US" sz="2400" b="1" dirty="0"/>
              <a:t>Queue service</a:t>
            </a:r>
            <a:r>
              <a:rPr lang="en-US" sz="2400" dirty="0"/>
              <a:t>: https://</a:t>
            </a:r>
            <a:r>
              <a:rPr lang="en-US" sz="2400" i="1" dirty="0"/>
              <a:t>mystorageaccount</a:t>
            </a:r>
            <a:r>
              <a:rPr lang="en-US" sz="2400" dirty="0"/>
              <a:t>.queue.core.windows.net</a:t>
            </a:r>
          </a:p>
          <a:p>
            <a:pPr lvl="1"/>
            <a:r>
              <a:rPr lang="en-US" sz="2400" b="1" dirty="0"/>
              <a:t>File service</a:t>
            </a:r>
            <a:r>
              <a:rPr lang="en-US" sz="2400" dirty="0"/>
              <a:t>: https://</a:t>
            </a:r>
            <a:r>
              <a:rPr lang="en-US" sz="2400" i="1" dirty="0"/>
              <a:t>mystorageaccount</a:t>
            </a:r>
            <a:r>
              <a:rPr lang="en-US" sz="2400" dirty="0"/>
              <a:t>.file.core.windows.net</a:t>
            </a:r>
          </a:p>
          <a:p>
            <a:r>
              <a:rPr lang="en-US" dirty="0"/>
              <a:t>If you prefer you can configure a custom domain name</a:t>
            </a:r>
          </a:p>
          <a:p>
            <a:pPr lvl="1"/>
            <a:endParaRPr lang="en-US" dirty="0"/>
          </a:p>
        </p:txBody>
      </p:sp>
      <p:graphicFrame>
        <p:nvGraphicFramePr>
          <p:cNvPr id="4" name="Table 3">
            <a:extLst>
              <a:ext uri="{FF2B5EF4-FFF2-40B4-BE49-F238E27FC236}">
                <a16:creationId xmlns:a16="http://schemas.microsoft.com/office/drawing/2014/main" id="{2669008F-56F7-46EB-B757-4251F0C1BE41}"/>
              </a:ext>
            </a:extLst>
          </p:cNvPr>
          <p:cNvGraphicFramePr>
            <a:graphicFrameLocks noGrp="1"/>
          </p:cNvGraphicFramePr>
          <p:nvPr/>
        </p:nvGraphicFramePr>
        <p:xfrm>
          <a:off x="944000" y="5644485"/>
          <a:ext cx="10529610" cy="740410"/>
        </p:xfrm>
        <a:graphic>
          <a:graphicData uri="http://schemas.openxmlformats.org/drawingml/2006/table">
            <a:tbl>
              <a:tblPr firstRow="1" firstCol="1" bandRow="1">
                <a:tableStyleId>{5C22544A-7EE6-4342-B048-85BDC9FD1C3A}</a:tableStyleId>
              </a:tblPr>
              <a:tblGrid>
                <a:gridCol w="4072539">
                  <a:extLst>
                    <a:ext uri="{9D8B030D-6E8A-4147-A177-3AD203B41FA5}">
                      <a16:colId xmlns:a16="http://schemas.microsoft.com/office/drawing/2014/main" val="2137939042"/>
                    </a:ext>
                  </a:extLst>
                </a:gridCol>
                <a:gridCol w="6457071">
                  <a:extLst>
                    <a:ext uri="{9D8B030D-6E8A-4147-A177-3AD203B41FA5}">
                      <a16:colId xmlns:a16="http://schemas.microsoft.com/office/drawing/2014/main" val="2937731976"/>
                    </a:ext>
                  </a:extLst>
                </a:gridCol>
              </a:tblGrid>
              <a:tr h="157208">
                <a:tc>
                  <a:txBody>
                    <a:bodyPr/>
                    <a:lstStyle/>
                    <a:p>
                      <a:pPr marL="0" marR="0">
                        <a:lnSpc>
                          <a:spcPct val="107000"/>
                        </a:lnSpc>
                        <a:spcBef>
                          <a:spcPts val="0"/>
                        </a:spcBef>
                        <a:spcAft>
                          <a:spcPts val="0"/>
                        </a:spcAft>
                      </a:pPr>
                      <a:r>
                        <a:rPr lang="en-US" sz="2400" b="0" dirty="0">
                          <a:effectLst/>
                        </a:rPr>
                        <a:t>CNAME record</a:t>
                      </a:r>
                      <a:endParaRPr lang="en-US" sz="2400" b="0" dirty="0">
                        <a:effectLst/>
                        <a:latin typeface="Open Sans" panose="020B0606030504020204"/>
                        <a:ea typeface="Calibri" panose="020F0502020204030204" pitchFamily="34" charset="0"/>
                        <a:cs typeface="Times New Roman" panose="02020603050405020304" pitchFamily="18" charset="0"/>
                      </a:endParaRPr>
                    </a:p>
                  </a:txBody>
                  <a:tcPr marL="95446" marR="954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b="0" dirty="0">
                          <a:effectLst/>
                        </a:rPr>
                        <a:t>Target</a:t>
                      </a:r>
                      <a:endParaRPr lang="en-US" sz="2400" b="0" dirty="0">
                        <a:effectLst/>
                        <a:latin typeface="Open Sans" panose="020B0606030504020204"/>
                        <a:ea typeface="Calibri" panose="020F0502020204030204" pitchFamily="34" charset="0"/>
                        <a:cs typeface="Times New Roman" panose="02020603050405020304" pitchFamily="18" charset="0"/>
                      </a:endParaRPr>
                    </a:p>
                  </a:txBody>
                  <a:tcPr marL="95446" marR="954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4396381"/>
                  </a:ext>
                </a:extLst>
              </a:tr>
              <a:tr h="252313">
                <a:tc>
                  <a:txBody>
                    <a:bodyPr/>
                    <a:lstStyle/>
                    <a:p>
                      <a:pPr marL="0" marR="0">
                        <a:lnSpc>
                          <a:spcPct val="107000"/>
                        </a:lnSpc>
                        <a:spcBef>
                          <a:spcPts val="0"/>
                        </a:spcBef>
                        <a:spcAft>
                          <a:spcPts val="0"/>
                        </a:spcAft>
                      </a:pPr>
                      <a:r>
                        <a:rPr lang="en-US" sz="2400" b="0" dirty="0">
                          <a:solidFill>
                            <a:srgbClr val="1A1A1A"/>
                          </a:solidFill>
                          <a:effectLst/>
                        </a:rPr>
                        <a:t>blobs.contoso.com</a:t>
                      </a:r>
                      <a:endParaRPr lang="en-US" sz="2400" b="0" dirty="0">
                        <a:solidFill>
                          <a:srgbClr val="1A1A1A"/>
                        </a:solidFill>
                        <a:effectLst/>
                        <a:latin typeface="Open Sans" panose="020B0606030504020204"/>
                        <a:ea typeface="Calibri" panose="020F0502020204030204" pitchFamily="34" charset="0"/>
                        <a:cs typeface="Times New Roman" panose="02020603050405020304" pitchFamily="18" charset="0"/>
                      </a:endParaRPr>
                    </a:p>
                  </a:txBody>
                  <a:tcPr marL="95446" marR="954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tc>
                  <a:txBody>
                    <a:bodyPr/>
                    <a:lstStyle/>
                    <a:p>
                      <a:pPr marL="0" marR="0">
                        <a:lnSpc>
                          <a:spcPct val="107000"/>
                        </a:lnSpc>
                        <a:spcBef>
                          <a:spcPts val="0"/>
                        </a:spcBef>
                        <a:spcAft>
                          <a:spcPts val="0"/>
                        </a:spcAft>
                      </a:pPr>
                      <a:r>
                        <a:rPr lang="en-US" sz="2400" dirty="0">
                          <a:effectLst/>
                        </a:rPr>
                        <a:t>contosoblobs.blob.core.windows.net</a:t>
                      </a:r>
                      <a:endParaRPr lang="en-US" sz="2400" dirty="0">
                        <a:effectLst/>
                        <a:latin typeface="Open Sans" panose="020B0606030504020204"/>
                        <a:ea typeface="Calibri" panose="020F0502020204030204" pitchFamily="34" charset="0"/>
                        <a:cs typeface="Times New Roman" panose="02020603050405020304" pitchFamily="18" charset="0"/>
                      </a:endParaRPr>
                    </a:p>
                  </a:txBody>
                  <a:tcPr marL="95446" marR="954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extLst>
                  <a:ext uri="{0D108BD9-81ED-4DB2-BD59-A6C34878D82A}">
                    <a16:rowId xmlns:a16="http://schemas.microsoft.com/office/drawing/2014/main" val="2339293230"/>
                  </a:ext>
                </a:extLst>
              </a:tr>
            </a:tbl>
          </a:graphicData>
        </a:graphic>
      </p:graphicFrame>
    </p:spTree>
    <p:extLst>
      <p:ext uri="{BB962C8B-B14F-4D97-AF65-F5344CB8AC3E}">
        <p14:creationId xmlns:p14="http://schemas.microsoft.com/office/powerpoint/2010/main" val="20544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CD941836-A7F4-41F4-AFAD-4103F0BAE7F6}"/>
              </a:ext>
            </a:extLst>
          </p:cNvPr>
          <p:cNvSpPr>
            <a:spLocks noGrp="1"/>
          </p:cNvSpPr>
          <p:nvPr>
            <p:ph type="title"/>
          </p:nvPr>
        </p:nvSpPr>
        <p:spPr>
          <a:xfrm>
            <a:off x="6392598" y="640263"/>
            <a:ext cx="5221266" cy="1344975"/>
          </a:xfrm>
        </p:spPr>
        <p:txBody>
          <a:bodyPr vert="horz" lIns="91440" tIns="45720" rIns="91440" bIns="45720" rtlCol="0" anchor="ctr">
            <a:normAutofit/>
          </a:bodyPr>
          <a:lstStyle/>
          <a:p>
            <a:pPr defTabSz="914400">
              <a:lnSpc>
                <a:spcPct val="90000"/>
              </a:lnSpc>
            </a:pPr>
            <a:r>
              <a:rPr lang="en-US" kern="1200" dirty="0">
                <a:solidFill>
                  <a:schemeClr val="tx1"/>
                </a:solidFill>
                <a:latin typeface="+mj-lt"/>
                <a:ea typeface="+mj-ea"/>
                <a:cs typeface="+mj-cs"/>
              </a:rPr>
              <a:t>Enable Geo-replication</a:t>
            </a:r>
          </a:p>
        </p:txBody>
      </p:sp>
      <p:pic>
        <p:nvPicPr>
          <p:cNvPr id="4" name="Picture 3">
            <a:extLst>
              <a:ext uri="{FF2B5EF4-FFF2-40B4-BE49-F238E27FC236}">
                <a16:creationId xmlns:a16="http://schemas.microsoft.com/office/drawing/2014/main" id="{8FD6B981-D635-40E1-AD70-E7EEF47A4FF2}"/>
              </a:ext>
            </a:extLst>
          </p:cNvPr>
          <p:cNvPicPr>
            <a:picLocks noChangeAspect="1"/>
          </p:cNvPicPr>
          <p:nvPr/>
        </p:nvPicPr>
        <p:blipFill>
          <a:blip r:embed="rId2"/>
          <a:stretch>
            <a:fillRect/>
          </a:stretch>
        </p:blipFill>
        <p:spPr>
          <a:xfrm>
            <a:off x="484632" y="1473608"/>
            <a:ext cx="5126736" cy="3755334"/>
          </a:xfrm>
          <a:prstGeom prst="rect">
            <a:avLst/>
          </a:prstGeom>
        </p:spPr>
      </p:pic>
      <p:sp>
        <p:nvSpPr>
          <p:cNvPr id="3" name="Text Placeholder 2">
            <a:extLst>
              <a:ext uri="{FF2B5EF4-FFF2-40B4-BE49-F238E27FC236}">
                <a16:creationId xmlns:a16="http://schemas.microsoft.com/office/drawing/2014/main" id="{CCA69872-E1B1-42F9-8D88-0CC9AED45998}"/>
              </a:ext>
            </a:extLst>
          </p:cNvPr>
          <p:cNvSpPr>
            <a:spLocks noGrp="1"/>
          </p:cNvSpPr>
          <p:nvPr>
            <p:ph type="body" sz="quarter" idx="10"/>
          </p:nvPr>
        </p:nvSpPr>
        <p:spPr>
          <a:xfrm>
            <a:off x="6391903" y="2121763"/>
            <a:ext cx="5126736" cy="2081937"/>
          </a:xfrm>
        </p:spPr>
        <p:txBody>
          <a:bodyPr vert="horz" lIns="91440" tIns="45720" rIns="91440" bIns="45720" rtlCol="0">
            <a:noAutofit/>
          </a:bodyPr>
          <a:lstStyle/>
          <a:p>
            <a:pPr defTabSz="914400">
              <a:lnSpc>
                <a:spcPct val="90000"/>
              </a:lnSpc>
              <a:buFont typeface="Arial" panose="020B0604020202020204" pitchFamily="34" charset="0"/>
              <a:buChar char="•"/>
            </a:pPr>
            <a:r>
              <a:rPr lang="en-US" sz="3200" dirty="0">
                <a:solidFill>
                  <a:schemeClr val="tx1"/>
                </a:solidFill>
                <a:latin typeface="+mn-lt"/>
                <a:cs typeface="+mn-cs"/>
              </a:rPr>
              <a:t>Must use the correct SKU for GRS</a:t>
            </a:r>
          </a:p>
          <a:p>
            <a:pPr defTabSz="914400">
              <a:lnSpc>
                <a:spcPct val="90000"/>
              </a:lnSpc>
              <a:buFont typeface="Arial" panose="020B0604020202020204" pitchFamily="34" charset="0"/>
              <a:buChar char="•"/>
            </a:pPr>
            <a:r>
              <a:rPr lang="en-US" sz="3200" dirty="0">
                <a:solidFill>
                  <a:schemeClr val="tx1"/>
                </a:solidFill>
                <a:latin typeface="+mn-lt"/>
                <a:cs typeface="+mn-cs"/>
              </a:rPr>
              <a:t>Enable replication to Region Pair</a:t>
            </a:r>
          </a:p>
        </p:txBody>
      </p:sp>
      <p:sp>
        <p:nvSpPr>
          <p:cNvPr id="5" name="TextBox 4">
            <a:extLst>
              <a:ext uri="{FF2B5EF4-FFF2-40B4-BE49-F238E27FC236}">
                <a16:creationId xmlns:a16="http://schemas.microsoft.com/office/drawing/2014/main" id="{EA28C599-1444-43A6-B89F-E6AB19B83556}"/>
              </a:ext>
            </a:extLst>
          </p:cNvPr>
          <p:cNvSpPr txBox="1"/>
          <p:nvPr/>
        </p:nvSpPr>
        <p:spPr>
          <a:xfrm>
            <a:off x="6619406" y="4340225"/>
            <a:ext cx="5126736" cy="184665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az</a:t>
            </a:r>
            <a:r>
              <a:rPr kumimoji="0" lang="en-US" sz="20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storage account create \</a:t>
            </a:r>
            <a:endPar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azexamstorageacct1cli \</a:t>
            </a:r>
            <a:endPar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-g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AZ-103-Storage-RG \</a:t>
            </a:r>
            <a:endPar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eastus2 \</a:t>
            </a:r>
            <a:endPar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sku</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Standard_GRS</a:t>
            </a:r>
            <a:endPar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38665422"/>
      </p:ext>
    </p:extLst>
  </p:cSld>
  <p:clrMapOvr>
    <a:overrideClrMapping bg1="dk1" tx1="lt1" bg2="dk2" tx2="lt2" accent1="accent1" accent2="accent2" accent3="accent3" accent4="accent4" accent5="accent5" accent6="accent6" hlink="hlink" folHlink="folHlink"/>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6AC0DD33-0E40-42D3-96E1-946684435428}"/>
              </a:ext>
            </a:extLst>
          </p:cNvPr>
          <p:cNvSpPr>
            <a:spLocks noGrp="1"/>
          </p:cNvSpPr>
          <p:nvPr>
            <p:ph type="title"/>
          </p:nvPr>
        </p:nvSpPr>
        <p:spPr>
          <a:xfrm>
            <a:off x="797857" y="657492"/>
            <a:ext cx="6204984" cy="1344975"/>
          </a:xfrm>
        </p:spPr>
        <p:txBody>
          <a:bodyPr vert="horz" lIns="91440" tIns="45720" rIns="91440" bIns="45720" rtlCol="0" anchor="ctr">
            <a:normAutofit/>
          </a:bodyPr>
          <a:lstStyle/>
          <a:p>
            <a:pPr defTabSz="914400">
              <a:lnSpc>
                <a:spcPct val="90000"/>
              </a:lnSpc>
            </a:pPr>
            <a:r>
              <a:rPr lang="en-US" sz="4000" dirty="0">
                <a:solidFill>
                  <a:schemeClr val="tx1"/>
                </a:solidFill>
                <a:ea typeface="+mj-ea"/>
                <a:cs typeface="+mj-cs"/>
              </a:rPr>
              <a:t>Access Keys</a:t>
            </a:r>
          </a:p>
        </p:txBody>
      </p:sp>
      <p:sp>
        <p:nvSpPr>
          <p:cNvPr id="3" name="Text Placeholder 2">
            <a:extLst>
              <a:ext uri="{FF2B5EF4-FFF2-40B4-BE49-F238E27FC236}">
                <a16:creationId xmlns:a16="http://schemas.microsoft.com/office/drawing/2014/main" id="{01742E48-195E-4C89-BCE8-1C866FF32EBC}"/>
              </a:ext>
            </a:extLst>
          </p:cNvPr>
          <p:cNvSpPr>
            <a:spLocks noGrp="1"/>
          </p:cNvSpPr>
          <p:nvPr>
            <p:ph type="body" sz="quarter" idx="10"/>
          </p:nvPr>
        </p:nvSpPr>
        <p:spPr>
          <a:xfrm>
            <a:off x="821515" y="2121762"/>
            <a:ext cx="6204984" cy="3626917"/>
          </a:xfrm>
        </p:spPr>
        <p:txBody>
          <a:bodyPr vert="horz" lIns="91440" tIns="45720" rIns="91440" bIns="45720" rtlCol="0">
            <a:normAutofit lnSpcReduction="10000"/>
          </a:bodyPr>
          <a:lstStyle/>
          <a:p>
            <a:pPr defTabSz="914400">
              <a:lnSpc>
                <a:spcPct val="90000"/>
              </a:lnSpc>
              <a:buFont typeface="Arial" panose="020B0604020202020204" pitchFamily="34" charset="0"/>
              <a:buChar char="•"/>
            </a:pPr>
            <a:r>
              <a:rPr lang="en-US" dirty="0">
                <a:solidFill>
                  <a:schemeClr val="tx1"/>
                </a:solidFill>
                <a:latin typeface="+mn-lt"/>
                <a:cs typeface="+mn-cs"/>
              </a:rPr>
              <a:t>Use access keys to authenticate  applications to Azure storage accounts</a:t>
            </a:r>
          </a:p>
          <a:p>
            <a:pPr defTabSz="914400">
              <a:lnSpc>
                <a:spcPct val="90000"/>
              </a:lnSpc>
              <a:buFont typeface="Arial" panose="020B0604020202020204" pitchFamily="34" charset="0"/>
              <a:buChar char="•"/>
            </a:pPr>
            <a:r>
              <a:rPr lang="en-US" dirty="0">
                <a:solidFill>
                  <a:schemeClr val="tx1"/>
                </a:solidFill>
                <a:latin typeface="+mn-lt"/>
                <a:cs typeface="+mn-cs"/>
              </a:rPr>
              <a:t>Store keys securely in Azure Key Vault</a:t>
            </a:r>
          </a:p>
          <a:p>
            <a:pPr defTabSz="914400">
              <a:lnSpc>
                <a:spcPct val="90000"/>
              </a:lnSpc>
              <a:buFont typeface="Arial" panose="020B0604020202020204" pitchFamily="34" charset="0"/>
              <a:buChar char="•"/>
            </a:pPr>
            <a:r>
              <a:rPr lang="en-US" dirty="0">
                <a:solidFill>
                  <a:schemeClr val="tx1"/>
                </a:solidFill>
                <a:latin typeface="+mn-lt"/>
                <a:cs typeface="+mn-cs"/>
              </a:rPr>
              <a:t>Azure provides two access keys, so that you can maintain connections using one key while regenerating the other</a:t>
            </a:r>
          </a:p>
        </p:txBody>
      </p:sp>
      <p:pic>
        <p:nvPicPr>
          <p:cNvPr id="5" name="Picture 4">
            <a:extLst>
              <a:ext uri="{FF2B5EF4-FFF2-40B4-BE49-F238E27FC236}">
                <a16:creationId xmlns:a16="http://schemas.microsoft.com/office/drawing/2014/main" id="{2181178F-D09D-4D27-8DB7-878C7C2143D6}"/>
              </a:ext>
            </a:extLst>
          </p:cNvPr>
          <p:cNvPicPr>
            <a:picLocks noChangeAspect="1"/>
          </p:cNvPicPr>
          <p:nvPr/>
        </p:nvPicPr>
        <p:blipFill>
          <a:blip r:embed="rId2"/>
          <a:stretch>
            <a:fillRect/>
          </a:stretch>
        </p:blipFill>
        <p:spPr>
          <a:xfrm>
            <a:off x="8707755" y="306909"/>
            <a:ext cx="2286000" cy="2286000"/>
          </a:xfrm>
          <a:prstGeom prst="rect">
            <a:avLst/>
          </a:prstGeom>
        </p:spPr>
      </p:pic>
      <p:pic>
        <p:nvPicPr>
          <p:cNvPr id="7" name="Graphic 6">
            <a:extLst>
              <a:ext uri="{FF2B5EF4-FFF2-40B4-BE49-F238E27FC236}">
                <a16:creationId xmlns:a16="http://schemas.microsoft.com/office/drawing/2014/main" id="{1BD65363-55E0-465F-949D-BBF40EF343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6259" y="2828925"/>
            <a:ext cx="3388994" cy="3388994"/>
          </a:xfrm>
          <a:prstGeom prst="rect">
            <a:avLst/>
          </a:prstGeom>
        </p:spPr>
      </p:pic>
    </p:spTree>
    <p:extLst>
      <p:ext uri="{BB962C8B-B14F-4D97-AF65-F5344CB8AC3E}">
        <p14:creationId xmlns:p14="http://schemas.microsoft.com/office/powerpoint/2010/main" val="42262680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Storage Explorer</a:t>
            </a:r>
          </a:p>
        </p:txBody>
      </p:sp>
      <p:sp>
        <p:nvSpPr>
          <p:cNvPr id="6" name="Text Placeholder 5"/>
          <p:cNvSpPr>
            <a:spLocks noGrp="1"/>
          </p:cNvSpPr>
          <p:nvPr>
            <p:ph type="body" sz="quarter" idx="10"/>
          </p:nvPr>
        </p:nvSpPr>
        <p:spPr>
          <a:xfrm>
            <a:off x="584199" y="1435497"/>
            <a:ext cx="4355791" cy="3619452"/>
          </a:xfrm>
        </p:spPr>
        <p:txBody>
          <a:bodyPr/>
          <a:lstStyle/>
          <a:p>
            <a:r>
              <a:rPr lang="en-US" dirty="0"/>
              <a:t>Access multiple accounts and subscriptions</a:t>
            </a:r>
          </a:p>
          <a:p>
            <a:r>
              <a:rPr lang="en-US" dirty="0"/>
              <a:t>Create, delete, view, edit storage resources</a:t>
            </a:r>
          </a:p>
          <a:p>
            <a:r>
              <a:rPr lang="en-US" dirty="0"/>
              <a:t>View and edit Blob, Queue, Table, File, Cosmos DB storage and Data Lake Storage</a:t>
            </a:r>
          </a:p>
        </p:txBody>
      </p:sp>
      <p:pic>
        <p:nvPicPr>
          <p:cNvPr id="7" name="Picture 6" descr="Screenshot of the Storage Explorer. The navigation pane (left) is expanded and a folder in the blob container is selected. The folder (right pane) contains several documents. ">
            <a:extLst>
              <a:ext uri="{FF2B5EF4-FFF2-40B4-BE49-F238E27FC236}">
                <a16:creationId xmlns:a16="http://schemas.microsoft.com/office/drawing/2014/main" id="{E771B789-F53A-4B26-8509-AA98041C522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68681" y="1435100"/>
            <a:ext cx="6340707" cy="3361983"/>
          </a:xfrm>
          <a:prstGeom prst="rect">
            <a:avLst/>
          </a:prstGeom>
          <a:noFill/>
          <a:ln>
            <a:solidFill>
              <a:schemeClr val="tx1"/>
            </a:solidFill>
          </a:ln>
        </p:spPr>
      </p:pic>
      <p:sp>
        <p:nvSpPr>
          <p:cNvPr id="2" name="Rectangle 1">
            <a:extLst>
              <a:ext uri="{FF2B5EF4-FFF2-40B4-BE49-F238E27FC236}">
                <a16:creationId xmlns:a16="http://schemas.microsoft.com/office/drawing/2014/main" id="{224A15D2-3740-4916-ACB9-EF507FF285C5}"/>
              </a:ext>
            </a:extLst>
          </p:cNvPr>
          <p:cNvSpPr/>
          <p:nvPr/>
        </p:nvSpPr>
        <p:spPr>
          <a:xfrm>
            <a:off x="494991" y="5034098"/>
            <a:ext cx="10856951" cy="954107"/>
          </a:xfrm>
          <a:prstGeom prst="rect">
            <a:avLst/>
          </a:prstGeom>
        </p:spPr>
        <p:txBody>
          <a:bodyPr wrap="square">
            <a:spAutoFit/>
          </a:bodyPr>
          <a:lstStyle/>
          <a:p>
            <a:pPr marL="111125" marR="0" lvl="0" indent="-111125" algn="l" defTabSz="914367" rtl="0"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Obtain shared access signature (SAS) keys</a:t>
            </a:r>
          </a:p>
          <a:p>
            <a:pPr marL="234950" marR="0" lvl="0" indent="-234950" algn="l" defTabSz="914367" rtl="0"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Available for Windows, Mac, and Linux 	 	</a:t>
            </a:r>
          </a:p>
        </p:txBody>
      </p:sp>
    </p:spTree>
    <p:extLst>
      <p:ext uri="{BB962C8B-B14F-4D97-AF65-F5344CB8AC3E}">
        <p14:creationId xmlns:p14="http://schemas.microsoft.com/office/powerpoint/2010/main" val="42944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053668" y="803325"/>
            <a:ext cx="5314536" cy="1325563"/>
          </a:xfrm>
        </p:spPr>
        <p:txBody>
          <a:bodyPr vert="horz" lIns="91440" tIns="45720" rIns="91440" bIns="45720" rtlCol="0" anchor="ctr">
            <a:normAutofit/>
          </a:bodyPr>
          <a:lstStyle/>
          <a:p>
            <a:pPr defTabSz="914400">
              <a:lnSpc>
                <a:spcPct val="90000"/>
              </a:lnSpc>
            </a:pPr>
            <a:r>
              <a:rPr lang="en-US" sz="4400" kern="1200">
                <a:solidFill>
                  <a:schemeClr val="tx1"/>
                </a:solidFill>
                <a:latin typeface="+mj-lt"/>
                <a:ea typeface="+mj-ea"/>
                <a:cs typeface="+mj-cs"/>
              </a:rPr>
              <a:t>Import and Export Service</a:t>
            </a:r>
          </a:p>
        </p:txBody>
      </p:sp>
      <p:sp>
        <p:nvSpPr>
          <p:cNvPr id="29" name="Freeform: Shape 28">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a:extLst>
              <a:ext uri="{FF2B5EF4-FFF2-40B4-BE49-F238E27FC236}">
                <a16:creationId xmlns:a16="http://schemas.microsoft.com/office/drawing/2014/main" id="{B1C3FCC1-860C-496A-A662-463D47CA2D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1733" y="625324"/>
            <a:ext cx="3835488" cy="3671109"/>
          </a:xfrm>
          <a:prstGeom prst="rect">
            <a:avLst/>
          </a:prstGeom>
        </p:spPr>
      </p:pic>
      <p:sp>
        <p:nvSpPr>
          <p:cNvPr id="6" name="Text Placeholder 5"/>
          <p:cNvSpPr>
            <a:spLocks noGrp="1"/>
          </p:cNvSpPr>
          <p:nvPr>
            <p:ph type="body" sz="quarter" idx="10"/>
          </p:nvPr>
        </p:nvSpPr>
        <p:spPr>
          <a:xfrm>
            <a:off x="6053667" y="2279018"/>
            <a:ext cx="5314543" cy="3375920"/>
          </a:xfrm>
        </p:spPr>
        <p:txBody>
          <a:bodyPr vert="horz" lIns="91440" tIns="45720" rIns="91440" bIns="45720" rtlCol="0" anchor="t">
            <a:normAutofit/>
          </a:bodyPr>
          <a:lstStyle/>
          <a:p>
            <a:pPr defTabSz="914400">
              <a:lnSpc>
                <a:spcPct val="90000"/>
              </a:lnSpc>
              <a:buFont typeface="Arial" panose="020B0604020202020204" pitchFamily="34" charset="0"/>
              <a:buChar char="•"/>
            </a:pPr>
            <a:r>
              <a:rPr lang="en-US" sz="1800" dirty="0">
                <a:solidFill>
                  <a:schemeClr val="tx1"/>
                </a:solidFill>
                <a:latin typeface="+mn-lt"/>
                <a:cs typeface="+mn-cs"/>
              </a:rPr>
              <a:t>Import/transfer large amounts of data to Azure Blob storage and Azure Files</a:t>
            </a:r>
          </a:p>
          <a:p>
            <a:pPr defTabSz="914400">
              <a:lnSpc>
                <a:spcPct val="90000"/>
              </a:lnSpc>
              <a:buFont typeface="Arial" panose="020B0604020202020204" pitchFamily="34" charset="0"/>
              <a:buChar char="•"/>
            </a:pPr>
            <a:endParaRPr lang="en-US" sz="1800" dirty="0">
              <a:solidFill>
                <a:schemeClr val="tx1"/>
              </a:solidFill>
              <a:latin typeface="+mn-lt"/>
              <a:cs typeface="+mn-cs"/>
            </a:endParaRPr>
          </a:p>
          <a:p>
            <a:pPr defTabSz="914400">
              <a:lnSpc>
                <a:spcPct val="90000"/>
              </a:lnSpc>
              <a:buFont typeface="Arial" panose="020B0604020202020204" pitchFamily="34" charset="0"/>
              <a:buChar char="•"/>
            </a:pPr>
            <a:r>
              <a:rPr lang="en-US" sz="1800" dirty="0">
                <a:solidFill>
                  <a:schemeClr val="tx1"/>
                </a:solidFill>
                <a:latin typeface="+mn-lt"/>
                <a:cs typeface="+mn-cs"/>
              </a:rPr>
              <a:t>Export/transfer data from Azure storage to hard disk drives</a:t>
            </a:r>
          </a:p>
          <a:p>
            <a:pPr defTabSz="914400">
              <a:lnSpc>
                <a:spcPct val="90000"/>
              </a:lnSpc>
              <a:buFont typeface="Arial" panose="020B0604020202020204" pitchFamily="34" charset="0"/>
              <a:buChar char="•"/>
            </a:pPr>
            <a:endParaRPr lang="en-US" sz="1800" dirty="0">
              <a:solidFill>
                <a:schemeClr val="tx1"/>
              </a:solidFill>
              <a:latin typeface="+mn-lt"/>
              <a:cs typeface="+mn-cs"/>
            </a:endParaRPr>
          </a:p>
          <a:p>
            <a:pPr defTabSz="914400">
              <a:lnSpc>
                <a:spcPct val="90000"/>
              </a:lnSpc>
              <a:buFont typeface="Arial" panose="020B0604020202020204" pitchFamily="34" charset="0"/>
              <a:buChar char="•"/>
            </a:pPr>
            <a:r>
              <a:rPr lang="en-US" sz="1800" dirty="0">
                <a:solidFill>
                  <a:schemeClr val="tx1"/>
                </a:solidFill>
                <a:latin typeface="+mn-lt"/>
                <a:cs typeface="+mn-cs"/>
              </a:rPr>
              <a:t>Migrating data to the cloud</a:t>
            </a:r>
          </a:p>
          <a:p>
            <a:pPr defTabSz="914400">
              <a:lnSpc>
                <a:spcPct val="90000"/>
              </a:lnSpc>
              <a:buFont typeface="Arial" panose="020B0604020202020204" pitchFamily="34" charset="0"/>
              <a:buChar char="•"/>
            </a:pPr>
            <a:r>
              <a:rPr lang="en-US" sz="1800" dirty="0">
                <a:solidFill>
                  <a:schemeClr val="tx1"/>
                </a:solidFill>
                <a:latin typeface="+mn-lt"/>
                <a:cs typeface="+mn-cs"/>
              </a:rPr>
              <a:t>Content distribution</a:t>
            </a:r>
          </a:p>
          <a:p>
            <a:pPr defTabSz="914400">
              <a:lnSpc>
                <a:spcPct val="90000"/>
              </a:lnSpc>
              <a:buFont typeface="Arial" panose="020B0604020202020204" pitchFamily="34" charset="0"/>
              <a:buChar char="•"/>
            </a:pPr>
            <a:r>
              <a:rPr lang="en-US" sz="1800" dirty="0">
                <a:solidFill>
                  <a:schemeClr val="tx1"/>
                </a:solidFill>
                <a:latin typeface="+mn-lt"/>
                <a:cs typeface="+mn-cs"/>
              </a:rPr>
              <a:t>Backup</a:t>
            </a:r>
          </a:p>
          <a:p>
            <a:pPr defTabSz="914400">
              <a:lnSpc>
                <a:spcPct val="90000"/>
              </a:lnSpc>
              <a:buFont typeface="Arial" panose="020B0604020202020204" pitchFamily="34" charset="0"/>
              <a:buChar char="•"/>
            </a:pPr>
            <a:r>
              <a:rPr lang="en-US" sz="1800" dirty="0">
                <a:solidFill>
                  <a:schemeClr val="tx1"/>
                </a:solidFill>
                <a:latin typeface="+mn-lt"/>
                <a:cs typeface="+mn-cs"/>
              </a:rPr>
              <a:t>Data recovery</a:t>
            </a:r>
            <a:endParaRPr lang="en-US" sz="1800" b="1" dirty="0">
              <a:solidFill>
                <a:schemeClr val="tx1"/>
              </a:solidFill>
              <a:latin typeface="+mn-lt"/>
              <a:cs typeface="+mn-cs"/>
            </a:endParaRPr>
          </a:p>
        </p:txBody>
      </p:sp>
    </p:spTree>
    <p:extLst>
      <p:ext uri="{BB962C8B-B14F-4D97-AF65-F5344CB8AC3E}">
        <p14:creationId xmlns:p14="http://schemas.microsoft.com/office/powerpoint/2010/main" val="1951954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42AA3-970F-43E6-935C-AB48701F5C47}"/>
              </a:ext>
            </a:extLst>
          </p:cNvPr>
          <p:cNvSpPr>
            <a:spLocks noGrp="1"/>
          </p:cNvSpPr>
          <p:nvPr>
            <p:ph type="title"/>
          </p:nvPr>
        </p:nvSpPr>
        <p:spPr>
          <a:xfrm>
            <a:off x="588263" y="457200"/>
            <a:ext cx="11018520" cy="553998"/>
          </a:xfrm>
        </p:spPr>
        <p:txBody>
          <a:bodyPr/>
          <a:lstStyle/>
          <a:p>
            <a:r>
              <a:rPr lang="en-US" dirty="0"/>
              <a:t>Azure Import / Export Service</a:t>
            </a:r>
          </a:p>
        </p:txBody>
      </p:sp>
      <p:sp>
        <p:nvSpPr>
          <p:cNvPr id="3" name="Text Placeholder 2">
            <a:extLst>
              <a:ext uri="{FF2B5EF4-FFF2-40B4-BE49-F238E27FC236}">
                <a16:creationId xmlns:a16="http://schemas.microsoft.com/office/drawing/2014/main" id="{38AC1060-9709-4D5B-9CB4-7F30376F8C74}"/>
              </a:ext>
            </a:extLst>
          </p:cNvPr>
          <p:cNvSpPr>
            <a:spLocks noGrp="1"/>
          </p:cNvSpPr>
          <p:nvPr>
            <p:ph type="body" sz="quarter" idx="10"/>
          </p:nvPr>
        </p:nvSpPr>
        <p:spPr>
          <a:xfrm>
            <a:off x="570984" y="1627186"/>
            <a:ext cx="4124483" cy="4363355"/>
          </a:xfrm>
          <a:solidFill>
            <a:schemeClr val="bg2"/>
          </a:solidFill>
        </p:spPr>
        <p:txBody>
          <a:bodyPr/>
          <a:lstStyle/>
          <a:p>
            <a:pPr>
              <a:lnSpc>
                <a:spcPct val="90000"/>
              </a:lnSpc>
              <a:buSzPct val="80000"/>
            </a:pPr>
            <a:r>
              <a:rPr lang="en-US" sz="3200" dirty="0">
                <a:solidFill>
                  <a:schemeClr val="tx1"/>
                </a:solidFill>
              </a:rPr>
              <a:t>Securely transfer large amounts of data to Azure blob storage by shipping hard disk drives to an Azure data center</a:t>
            </a:r>
          </a:p>
          <a:p>
            <a:pPr>
              <a:lnSpc>
                <a:spcPct val="90000"/>
              </a:lnSpc>
              <a:buSzPct val="80000"/>
            </a:pPr>
            <a:endParaRPr lang="en-US" sz="3200" dirty="0">
              <a:solidFill>
                <a:schemeClr val="tx1"/>
              </a:solidFill>
            </a:endParaRPr>
          </a:p>
          <a:p>
            <a:pPr>
              <a:lnSpc>
                <a:spcPct val="90000"/>
              </a:lnSpc>
              <a:buSzPct val="80000"/>
            </a:pPr>
            <a:r>
              <a:rPr lang="en-US" sz="3200" dirty="0">
                <a:solidFill>
                  <a:schemeClr val="tx1"/>
                </a:solidFill>
              </a:rPr>
              <a:t>Data must be Encrypted</a:t>
            </a:r>
          </a:p>
          <a:p>
            <a:endParaRPr lang="en-US" dirty="0">
              <a:solidFill>
                <a:schemeClr val="tx1"/>
              </a:solidFill>
            </a:endParaRPr>
          </a:p>
        </p:txBody>
      </p:sp>
      <p:grpSp>
        <p:nvGrpSpPr>
          <p:cNvPr id="4" name="Group 3">
            <a:extLst>
              <a:ext uri="{FF2B5EF4-FFF2-40B4-BE49-F238E27FC236}">
                <a16:creationId xmlns:a16="http://schemas.microsoft.com/office/drawing/2014/main" id="{6FF7FCA3-6374-4244-8698-FD24F936A850}"/>
              </a:ext>
            </a:extLst>
          </p:cNvPr>
          <p:cNvGrpSpPr/>
          <p:nvPr/>
        </p:nvGrpSpPr>
        <p:grpSpPr>
          <a:xfrm>
            <a:off x="9373121" y="954770"/>
            <a:ext cx="2312919" cy="1167714"/>
            <a:chOff x="9373121" y="954770"/>
            <a:chExt cx="2312919" cy="1167714"/>
          </a:xfrm>
        </p:grpSpPr>
        <p:pic>
          <p:nvPicPr>
            <p:cNvPr id="5" name="Picture 4">
              <a:extLst>
                <a:ext uri="{FF2B5EF4-FFF2-40B4-BE49-F238E27FC236}">
                  <a16:creationId xmlns:a16="http://schemas.microsoft.com/office/drawing/2014/main" id="{91C3E382-3A29-4EA1-8FC4-97CF532FA6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0668" y="1212898"/>
              <a:ext cx="595372" cy="595372"/>
            </a:xfrm>
            <a:prstGeom prst="rect">
              <a:avLst/>
            </a:prstGeom>
          </p:spPr>
        </p:pic>
        <p:grpSp>
          <p:nvGrpSpPr>
            <p:cNvPr id="6" name="Group 5">
              <a:extLst>
                <a:ext uri="{FF2B5EF4-FFF2-40B4-BE49-F238E27FC236}">
                  <a16:creationId xmlns:a16="http://schemas.microsoft.com/office/drawing/2014/main" id="{D135BE91-F196-4D59-9F6A-B664D560068F}"/>
                </a:ext>
              </a:extLst>
            </p:cNvPr>
            <p:cNvGrpSpPr/>
            <p:nvPr/>
          </p:nvGrpSpPr>
          <p:grpSpPr>
            <a:xfrm>
              <a:off x="9373121" y="954770"/>
              <a:ext cx="1167714" cy="1167714"/>
              <a:chOff x="7585374" y="1108348"/>
              <a:chExt cx="1167714" cy="1167714"/>
            </a:xfrm>
          </p:grpSpPr>
          <p:pic>
            <p:nvPicPr>
              <p:cNvPr id="7" name="Picture 6">
                <a:extLst>
                  <a:ext uri="{FF2B5EF4-FFF2-40B4-BE49-F238E27FC236}">
                    <a16:creationId xmlns:a16="http://schemas.microsoft.com/office/drawing/2014/main" id="{2E32679B-AB59-40F1-A407-81795C31AD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5374" y="1108348"/>
                <a:ext cx="1167714" cy="1167714"/>
              </a:xfrm>
              <a:prstGeom prst="rect">
                <a:avLst/>
              </a:prstGeom>
            </p:spPr>
          </p:pic>
          <p:pic>
            <p:nvPicPr>
              <p:cNvPr id="8" name="Picture 7">
                <a:extLst>
                  <a:ext uri="{FF2B5EF4-FFF2-40B4-BE49-F238E27FC236}">
                    <a16:creationId xmlns:a16="http://schemas.microsoft.com/office/drawing/2014/main" id="{61456696-74AD-4820-9194-DF91927642D3}"/>
                  </a:ext>
                </a:extLst>
              </p:cNvPr>
              <p:cNvPicPr>
                <a:picLocks noChangeAspect="1"/>
              </p:cNvPicPr>
              <p:nvPr/>
            </p:nvPicPr>
            <p:blipFill>
              <a:blip r:embed="rId5"/>
              <a:stretch>
                <a:fillRect/>
              </a:stretch>
            </p:blipFill>
            <p:spPr>
              <a:xfrm>
                <a:off x="7773011" y="1382897"/>
                <a:ext cx="804641" cy="522007"/>
              </a:xfrm>
              <a:prstGeom prst="rect">
                <a:avLst/>
              </a:prstGeom>
            </p:spPr>
          </p:pic>
        </p:grpSp>
      </p:grpSp>
      <p:sp>
        <p:nvSpPr>
          <p:cNvPr id="9" name="TextBox 8">
            <a:extLst>
              <a:ext uri="{FF2B5EF4-FFF2-40B4-BE49-F238E27FC236}">
                <a16:creationId xmlns:a16="http://schemas.microsoft.com/office/drawing/2014/main" id="{A2CFAACB-C838-4CC4-834E-4B4843A76FE9}"/>
              </a:ext>
            </a:extLst>
          </p:cNvPr>
          <p:cNvSpPr txBox="1"/>
          <p:nvPr/>
        </p:nvSpPr>
        <p:spPr>
          <a:xfrm>
            <a:off x="5778695" y="1296863"/>
            <a:ext cx="3451777" cy="886397"/>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Create Job in Azure Portal</a:t>
            </a:r>
          </a:p>
        </p:txBody>
      </p:sp>
      <p:sp>
        <p:nvSpPr>
          <p:cNvPr id="10" name="Heptagon 9">
            <a:extLst>
              <a:ext uri="{FF2B5EF4-FFF2-40B4-BE49-F238E27FC236}">
                <a16:creationId xmlns:a16="http://schemas.microsoft.com/office/drawing/2014/main" id="{6C22A5E3-8F97-4CF1-9328-C760C5E68D92}"/>
              </a:ext>
            </a:extLst>
          </p:cNvPr>
          <p:cNvSpPr/>
          <p:nvPr/>
        </p:nvSpPr>
        <p:spPr bwMode="auto">
          <a:xfrm>
            <a:off x="5672131" y="1316193"/>
            <a:ext cx="403863" cy="388782"/>
          </a:xfrm>
          <a:prstGeom prst="heptago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1</a:t>
            </a:r>
          </a:p>
        </p:txBody>
      </p:sp>
      <p:sp>
        <p:nvSpPr>
          <p:cNvPr id="11" name="TextBox 10">
            <a:extLst>
              <a:ext uri="{FF2B5EF4-FFF2-40B4-BE49-F238E27FC236}">
                <a16:creationId xmlns:a16="http://schemas.microsoft.com/office/drawing/2014/main" id="{92946D58-D434-4CE9-8972-35595E7E147E}"/>
              </a:ext>
            </a:extLst>
          </p:cNvPr>
          <p:cNvSpPr txBox="1"/>
          <p:nvPr/>
        </p:nvSpPr>
        <p:spPr>
          <a:xfrm>
            <a:off x="6104635" y="2576312"/>
            <a:ext cx="3135189" cy="886397"/>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Copy Data to Drives &amp; Encrypt</a:t>
            </a:r>
          </a:p>
        </p:txBody>
      </p:sp>
      <p:sp>
        <p:nvSpPr>
          <p:cNvPr id="12" name="Heptagon 11">
            <a:extLst>
              <a:ext uri="{FF2B5EF4-FFF2-40B4-BE49-F238E27FC236}">
                <a16:creationId xmlns:a16="http://schemas.microsoft.com/office/drawing/2014/main" id="{17954F82-6F58-42AB-9A55-CA142E05D934}"/>
              </a:ext>
            </a:extLst>
          </p:cNvPr>
          <p:cNvSpPr/>
          <p:nvPr/>
        </p:nvSpPr>
        <p:spPr bwMode="auto">
          <a:xfrm>
            <a:off x="5664123" y="2611789"/>
            <a:ext cx="403863" cy="388782"/>
          </a:xfrm>
          <a:prstGeom prst="heptago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2</a:t>
            </a:r>
          </a:p>
        </p:txBody>
      </p:sp>
      <p:sp>
        <p:nvSpPr>
          <p:cNvPr id="13" name="TextBox 12">
            <a:extLst>
              <a:ext uri="{FF2B5EF4-FFF2-40B4-BE49-F238E27FC236}">
                <a16:creationId xmlns:a16="http://schemas.microsoft.com/office/drawing/2014/main" id="{EFEB3154-D02F-49B7-AB45-435453942D49}"/>
              </a:ext>
            </a:extLst>
          </p:cNvPr>
          <p:cNvSpPr txBox="1"/>
          <p:nvPr/>
        </p:nvSpPr>
        <p:spPr>
          <a:xfrm>
            <a:off x="6075994" y="3901637"/>
            <a:ext cx="3135189" cy="886397"/>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Ship Drives to Microsoft</a:t>
            </a:r>
          </a:p>
        </p:txBody>
      </p:sp>
      <p:sp>
        <p:nvSpPr>
          <p:cNvPr id="14" name="Heptagon 13">
            <a:extLst>
              <a:ext uri="{FF2B5EF4-FFF2-40B4-BE49-F238E27FC236}">
                <a16:creationId xmlns:a16="http://schemas.microsoft.com/office/drawing/2014/main" id="{5A0FDB76-26C0-44B3-88D5-201321B6F40B}"/>
              </a:ext>
            </a:extLst>
          </p:cNvPr>
          <p:cNvSpPr/>
          <p:nvPr/>
        </p:nvSpPr>
        <p:spPr bwMode="auto">
          <a:xfrm>
            <a:off x="5669936" y="3927094"/>
            <a:ext cx="403863" cy="388782"/>
          </a:xfrm>
          <a:prstGeom prst="heptago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3</a:t>
            </a:r>
          </a:p>
        </p:txBody>
      </p:sp>
      <p:grpSp>
        <p:nvGrpSpPr>
          <p:cNvPr id="15" name="Group 14">
            <a:extLst>
              <a:ext uri="{FF2B5EF4-FFF2-40B4-BE49-F238E27FC236}">
                <a16:creationId xmlns:a16="http://schemas.microsoft.com/office/drawing/2014/main" id="{4590C35C-340B-4CF1-8760-9F6E9FC1516B}"/>
              </a:ext>
            </a:extLst>
          </p:cNvPr>
          <p:cNvGrpSpPr/>
          <p:nvPr/>
        </p:nvGrpSpPr>
        <p:grpSpPr>
          <a:xfrm>
            <a:off x="9519363" y="2531737"/>
            <a:ext cx="2456456" cy="1087838"/>
            <a:chOff x="9519363" y="2531737"/>
            <a:chExt cx="2456456" cy="1087838"/>
          </a:xfrm>
        </p:grpSpPr>
        <p:pic>
          <p:nvPicPr>
            <p:cNvPr id="16" name="Picture 15">
              <a:extLst>
                <a:ext uri="{FF2B5EF4-FFF2-40B4-BE49-F238E27FC236}">
                  <a16:creationId xmlns:a16="http://schemas.microsoft.com/office/drawing/2014/main" id="{F1F58335-276C-4932-B22C-101739357E46}"/>
                </a:ext>
              </a:extLst>
            </p:cNvPr>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519363" y="2611789"/>
              <a:ext cx="875230" cy="875230"/>
            </a:xfrm>
            <a:prstGeom prst="rect">
              <a:avLst/>
            </a:prstGeom>
          </p:spPr>
        </p:pic>
        <p:cxnSp>
          <p:nvCxnSpPr>
            <p:cNvPr id="17" name="Straight Arrow Connector 16">
              <a:extLst>
                <a:ext uri="{FF2B5EF4-FFF2-40B4-BE49-F238E27FC236}">
                  <a16:creationId xmlns:a16="http://schemas.microsoft.com/office/drawing/2014/main" id="{633D1B89-A21C-49D3-BCB7-E24E5B331340}"/>
                </a:ext>
              </a:extLst>
            </p:cNvPr>
            <p:cNvCxnSpPr/>
            <p:nvPr/>
          </p:nvCxnSpPr>
          <p:spPr>
            <a:xfrm>
              <a:off x="10507091" y="3049404"/>
              <a:ext cx="316038" cy="90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18" name="Group 17">
              <a:extLst>
                <a:ext uri="{FF2B5EF4-FFF2-40B4-BE49-F238E27FC236}">
                  <a16:creationId xmlns:a16="http://schemas.microsoft.com/office/drawing/2014/main" id="{9B12C67F-0EB2-4D33-BAC3-23227D5DE9A4}"/>
                </a:ext>
              </a:extLst>
            </p:cNvPr>
            <p:cNvGrpSpPr/>
            <p:nvPr/>
          </p:nvGrpSpPr>
          <p:grpSpPr>
            <a:xfrm>
              <a:off x="10953670" y="2531737"/>
              <a:ext cx="1022149" cy="1087838"/>
              <a:chOff x="8914353" y="4954042"/>
              <a:chExt cx="1431235" cy="1503328"/>
            </a:xfrm>
          </p:grpSpPr>
          <p:sp>
            <p:nvSpPr>
              <p:cNvPr id="19" name="Rectangle 18">
                <a:extLst>
                  <a:ext uri="{FF2B5EF4-FFF2-40B4-BE49-F238E27FC236}">
                    <a16:creationId xmlns:a16="http://schemas.microsoft.com/office/drawing/2014/main" id="{DEE6CF11-28B3-4A30-A834-2FBBD9624563}"/>
                  </a:ext>
                </a:extLst>
              </p:cNvPr>
              <p:cNvSpPr/>
              <p:nvPr/>
            </p:nvSpPr>
            <p:spPr bwMode="auto">
              <a:xfrm>
                <a:off x="8914353" y="4954042"/>
                <a:ext cx="1431235" cy="150332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0" name="Group 19">
                <a:extLst>
                  <a:ext uri="{FF2B5EF4-FFF2-40B4-BE49-F238E27FC236}">
                    <a16:creationId xmlns:a16="http://schemas.microsoft.com/office/drawing/2014/main" id="{CE37665C-D5CD-4B42-9AFF-279EB43ED2A7}"/>
                  </a:ext>
                </a:extLst>
              </p:cNvPr>
              <p:cNvGrpSpPr/>
              <p:nvPr/>
            </p:nvGrpSpPr>
            <p:grpSpPr>
              <a:xfrm>
                <a:off x="9106181" y="5157939"/>
                <a:ext cx="1056620" cy="1147263"/>
                <a:chOff x="10825490" y="2502024"/>
                <a:chExt cx="1056620" cy="1147263"/>
              </a:xfrm>
            </p:grpSpPr>
            <p:pic>
              <p:nvPicPr>
                <p:cNvPr id="21" name="Picture 20">
                  <a:extLst>
                    <a:ext uri="{FF2B5EF4-FFF2-40B4-BE49-F238E27FC236}">
                      <a16:creationId xmlns:a16="http://schemas.microsoft.com/office/drawing/2014/main" id="{CFBEECFB-2CE9-4C0D-8255-AE79B8233803}"/>
                    </a:ext>
                  </a:extLst>
                </p:cNvPr>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10825490" y="2502024"/>
                  <a:ext cx="528310" cy="528310"/>
                </a:xfrm>
                <a:prstGeom prst="rect">
                  <a:avLst/>
                </a:prstGeom>
              </p:spPr>
            </p:pic>
            <p:pic>
              <p:nvPicPr>
                <p:cNvPr id="22" name="Picture 21">
                  <a:extLst>
                    <a:ext uri="{FF2B5EF4-FFF2-40B4-BE49-F238E27FC236}">
                      <a16:creationId xmlns:a16="http://schemas.microsoft.com/office/drawing/2014/main" id="{6D96654F-A38D-4489-B3A7-BF7730985F00}"/>
                    </a:ext>
                  </a:extLst>
                </p:cNvPr>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11353800" y="2502024"/>
                  <a:ext cx="528310" cy="528310"/>
                </a:xfrm>
                <a:prstGeom prst="rect">
                  <a:avLst/>
                </a:prstGeom>
              </p:spPr>
            </p:pic>
            <p:pic>
              <p:nvPicPr>
                <p:cNvPr id="23" name="Picture 22">
                  <a:extLst>
                    <a:ext uri="{FF2B5EF4-FFF2-40B4-BE49-F238E27FC236}">
                      <a16:creationId xmlns:a16="http://schemas.microsoft.com/office/drawing/2014/main" id="{B628BC50-03D7-4D02-846E-AA8AE5E3B0C2}"/>
                    </a:ext>
                  </a:extLst>
                </p:cNvPr>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11353800" y="3120977"/>
                  <a:ext cx="528310" cy="528310"/>
                </a:xfrm>
                <a:prstGeom prst="rect">
                  <a:avLst/>
                </a:prstGeom>
              </p:spPr>
            </p:pic>
            <p:pic>
              <p:nvPicPr>
                <p:cNvPr id="24" name="Picture 23">
                  <a:extLst>
                    <a:ext uri="{FF2B5EF4-FFF2-40B4-BE49-F238E27FC236}">
                      <a16:creationId xmlns:a16="http://schemas.microsoft.com/office/drawing/2014/main" id="{3366D4E8-6383-48D1-B1BD-08611DFD3BFB}"/>
                    </a:ext>
                  </a:extLst>
                </p:cNvPr>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10825490" y="3120977"/>
                  <a:ext cx="528310" cy="528310"/>
                </a:xfrm>
                <a:prstGeom prst="rect">
                  <a:avLst/>
                </a:prstGeom>
              </p:spPr>
            </p:pic>
          </p:grpSp>
        </p:grpSp>
      </p:grpSp>
      <p:grpSp>
        <p:nvGrpSpPr>
          <p:cNvPr id="25" name="Group 24">
            <a:extLst>
              <a:ext uri="{FF2B5EF4-FFF2-40B4-BE49-F238E27FC236}">
                <a16:creationId xmlns:a16="http://schemas.microsoft.com/office/drawing/2014/main" id="{06650466-3C06-4CC4-A018-2F62BDEE85BF}"/>
              </a:ext>
            </a:extLst>
          </p:cNvPr>
          <p:cNvGrpSpPr/>
          <p:nvPr/>
        </p:nvGrpSpPr>
        <p:grpSpPr>
          <a:xfrm>
            <a:off x="9477869" y="3808864"/>
            <a:ext cx="2483857" cy="1093971"/>
            <a:chOff x="9477869" y="3808864"/>
            <a:chExt cx="2483857" cy="1093971"/>
          </a:xfrm>
        </p:grpSpPr>
        <p:grpSp>
          <p:nvGrpSpPr>
            <p:cNvPr id="26" name="Group 25">
              <a:extLst>
                <a:ext uri="{FF2B5EF4-FFF2-40B4-BE49-F238E27FC236}">
                  <a16:creationId xmlns:a16="http://schemas.microsoft.com/office/drawing/2014/main" id="{273AD3AD-7ED8-42B2-BE36-40AC8C3D3CE8}"/>
                </a:ext>
              </a:extLst>
            </p:cNvPr>
            <p:cNvGrpSpPr/>
            <p:nvPr/>
          </p:nvGrpSpPr>
          <p:grpSpPr>
            <a:xfrm>
              <a:off x="9477869" y="3814997"/>
              <a:ext cx="1022149" cy="1087838"/>
              <a:chOff x="8914353" y="4954042"/>
              <a:chExt cx="1431235" cy="1503328"/>
            </a:xfrm>
          </p:grpSpPr>
          <p:sp>
            <p:nvSpPr>
              <p:cNvPr id="29" name="Rectangle 28">
                <a:extLst>
                  <a:ext uri="{FF2B5EF4-FFF2-40B4-BE49-F238E27FC236}">
                    <a16:creationId xmlns:a16="http://schemas.microsoft.com/office/drawing/2014/main" id="{D3DB76C9-FE56-4A6E-A95A-A256A070B3CA}"/>
                  </a:ext>
                </a:extLst>
              </p:cNvPr>
              <p:cNvSpPr/>
              <p:nvPr/>
            </p:nvSpPr>
            <p:spPr bwMode="auto">
              <a:xfrm>
                <a:off x="8914353" y="4954042"/>
                <a:ext cx="1431235" cy="150332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1CA86606-257E-47BB-9A4D-8E788AC5BF19}"/>
                  </a:ext>
                </a:extLst>
              </p:cNvPr>
              <p:cNvGrpSpPr/>
              <p:nvPr/>
            </p:nvGrpSpPr>
            <p:grpSpPr>
              <a:xfrm>
                <a:off x="9106181" y="5157939"/>
                <a:ext cx="1056620" cy="1147263"/>
                <a:chOff x="10825490" y="2502024"/>
                <a:chExt cx="1056620" cy="1147263"/>
              </a:xfrm>
            </p:grpSpPr>
            <p:pic>
              <p:nvPicPr>
                <p:cNvPr id="31" name="Picture 30">
                  <a:extLst>
                    <a:ext uri="{FF2B5EF4-FFF2-40B4-BE49-F238E27FC236}">
                      <a16:creationId xmlns:a16="http://schemas.microsoft.com/office/drawing/2014/main" id="{59531291-35B5-409C-A33E-1FEF0B7B99B3}"/>
                    </a:ext>
                  </a:extLst>
                </p:cNvPr>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10825490" y="2502024"/>
                  <a:ext cx="528310" cy="528310"/>
                </a:xfrm>
                <a:prstGeom prst="rect">
                  <a:avLst/>
                </a:prstGeom>
              </p:spPr>
            </p:pic>
            <p:pic>
              <p:nvPicPr>
                <p:cNvPr id="32" name="Picture 31">
                  <a:extLst>
                    <a:ext uri="{FF2B5EF4-FFF2-40B4-BE49-F238E27FC236}">
                      <a16:creationId xmlns:a16="http://schemas.microsoft.com/office/drawing/2014/main" id="{B853625E-4358-4FCD-BA07-1CED5CAD482C}"/>
                    </a:ext>
                  </a:extLst>
                </p:cNvPr>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11353800" y="2502024"/>
                  <a:ext cx="528310" cy="528310"/>
                </a:xfrm>
                <a:prstGeom prst="rect">
                  <a:avLst/>
                </a:prstGeom>
              </p:spPr>
            </p:pic>
            <p:pic>
              <p:nvPicPr>
                <p:cNvPr id="33" name="Picture 32">
                  <a:extLst>
                    <a:ext uri="{FF2B5EF4-FFF2-40B4-BE49-F238E27FC236}">
                      <a16:creationId xmlns:a16="http://schemas.microsoft.com/office/drawing/2014/main" id="{78E3ADC1-63EC-48D8-A450-28F57F96C960}"/>
                    </a:ext>
                  </a:extLst>
                </p:cNvPr>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11353800" y="3120977"/>
                  <a:ext cx="528310" cy="528310"/>
                </a:xfrm>
                <a:prstGeom prst="rect">
                  <a:avLst/>
                </a:prstGeom>
              </p:spPr>
            </p:pic>
            <p:pic>
              <p:nvPicPr>
                <p:cNvPr id="34" name="Picture 33">
                  <a:extLst>
                    <a:ext uri="{FF2B5EF4-FFF2-40B4-BE49-F238E27FC236}">
                      <a16:creationId xmlns:a16="http://schemas.microsoft.com/office/drawing/2014/main" id="{64085D73-A992-42EF-BAB7-C5BBF2B20DCA}"/>
                    </a:ext>
                  </a:extLst>
                </p:cNvPr>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10825490" y="3120977"/>
                  <a:ext cx="528310" cy="528310"/>
                </a:xfrm>
                <a:prstGeom prst="rect">
                  <a:avLst/>
                </a:prstGeom>
              </p:spPr>
            </p:pic>
          </p:grpSp>
        </p:grpSp>
        <p:pic>
          <p:nvPicPr>
            <p:cNvPr id="27" name="Picture 26">
              <a:extLst>
                <a:ext uri="{FF2B5EF4-FFF2-40B4-BE49-F238E27FC236}">
                  <a16:creationId xmlns:a16="http://schemas.microsoft.com/office/drawing/2014/main" id="{D65FEAD5-67DD-47F1-8853-C7B291A98962}"/>
                </a:ext>
              </a:extLst>
            </p:cNvPr>
            <p:cNvPicPr>
              <a:picLocks noChangeAspect="1"/>
            </p:cNvPicPr>
            <p:nvPr/>
          </p:nvPicPr>
          <p:blipFill>
            <a:blip r:embed="rId8"/>
            <a:stretch>
              <a:fillRect/>
            </a:stretch>
          </p:blipFill>
          <p:spPr>
            <a:xfrm>
              <a:off x="10947702" y="3808864"/>
              <a:ext cx="1014024" cy="1014024"/>
            </a:xfrm>
            <a:prstGeom prst="rect">
              <a:avLst/>
            </a:prstGeom>
          </p:spPr>
        </p:pic>
        <p:cxnSp>
          <p:nvCxnSpPr>
            <p:cNvPr id="28" name="Straight Arrow Connector 27">
              <a:extLst>
                <a:ext uri="{FF2B5EF4-FFF2-40B4-BE49-F238E27FC236}">
                  <a16:creationId xmlns:a16="http://schemas.microsoft.com/office/drawing/2014/main" id="{8271367E-A484-409E-9EB5-87A67DA83D23}"/>
                </a:ext>
              </a:extLst>
            </p:cNvPr>
            <p:cNvCxnSpPr/>
            <p:nvPr/>
          </p:nvCxnSpPr>
          <p:spPr>
            <a:xfrm>
              <a:off x="10550190" y="4360684"/>
              <a:ext cx="316038" cy="90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35" name="TextBox 34">
            <a:extLst>
              <a:ext uri="{FF2B5EF4-FFF2-40B4-BE49-F238E27FC236}">
                <a16:creationId xmlns:a16="http://schemas.microsoft.com/office/drawing/2014/main" id="{A7EA43C4-C61C-4E0B-8F8E-CD226B946161}"/>
              </a:ext>
            </a:extLst>
          </p:cNvPr>
          <p:cNvSpPr txBox="1"/>
          <p:nvPr/>
        </p:nvSpPr>
        <p:spPr>
          <a:xfrm>
            <a:off x="6182391" y="5234708"/>
            <a:ext cx="3135189" cy="1329595"/>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Microsoft Copies data to Azure Storage</a:t>
            </a:r>
          </a:p>
        </p:txBody>
      </p:sp>
      <p:sp>
        <p:nvSpPr>
          <p:cNvPr id="36" name="Heptagon 35">
            <a:extLst>
              <a:ext uri="{FF2B5EF4-FFF2-40B4-BE49-F238E27FC236}">
                <a16:creationId xmlns:a16="http://schemas.microsoft.com/office/drawing/2014/main" id="{6FD1D22F-AAF7-4994-91F7-26D3AF5C21D2}"/>
              </a:ext>
            </a:extLst>
          </p:cNvPr>
          <p:cNvSpPr/>
          <p:nvPr/>
        </p:nvSpPr>
        <p:spPr bwMode="auto">
          <a:xfrm>
            <a:off x="5664123" y="5242399"/>
            <a:ext cx="403863" cy="388782"/>
          </a:xfrm>
          <a:prstGeom prst="heptago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4</a:t>
            </a:r>
          </a:p>
        </p:txBody>
      </p:sp>
    </p:spTree>
    <p:extLst>
      <p:ext uri="{BB962C8B-B14F-4D97-AF65-F5344CB8AC3E}">
        <p14:creationId xmlns:p14="http://schemas.microsoft.com/office/powerpoint/2010/main" val="3781977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3" grpId="0"/>
      <p:bldP spid="14" grpId="0" animBg="1"/>
      <p:bldP spid="35" grpId="0"/>
      <p:bldP spid="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Title 16"/>
          <p:cNvSpPr>
            <a:spLocks noGrp="1"/>
          </p:cNvSpPr>
          <p:nvPr>
            <p:ph type="title"/>
          </p:nvPr>
        </p:nvSpPr>
        <p:spPr>
          <a:xfrm>
            <a:off x="6392598" y="640263"/>
            <a:ext cx="5221266" cy="1344975"/>
          </a:xfrm>
        </p:spPr>
        <p:txBody>
          <a:bodyPr vert="horz" lIns="91440" tIns="45720" rIns="91440" bIns="45720" rtlCol="0" anchor="ctr">
            <a:normAutofit/>
          </a:bodyPr>
          <a:lstStyle/>
          <a:p>
            <a:pPr defTabSz="914400">
              <a:lnSpc>
                <a:spcPct val="90000"/>
              </a:lnSpc>
            </a:pPr>
            <a:r>
              <a:rPr lang="en-US" sz="4000" kern="1200" dirty="0">
                <a:solidFill>
                  <a:schemeClr val="tx1"/>
                </a:solidFill>
                <a:latin typeface="+mj-lt"/>
                <a:ea typeface="+mj-ea"/>
                <a:cs typeface="+mj-cs"/>
              </a:rPr>
              <a:t>Azure Subscriptions</a:t>
            </a:r>
          </a:p>
        </p:txBody>
      </p:sp>
      <p:pic>
        <p:nvPicPr>
          <p:cNvPr id="3" name="Graphic 2">
            <a:extLst>
              <a:ext uri="{FF2B5EF4-FFF2-40B4-BE49-F238E27FC236}">
                <a16:creationId xmlns:a16="http://schemas.microsoft.com/office/drawing/2014/main" id="{7C9827BE-BA12-43AF-AE30-9C9540806A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4632" y="787907"/>
            <a:ext cx="5126736" cy="5126736"/>
          </a:xfrm>
          <a:prstGeom prst="rect">
            <a:avLst/>
          </a:prstGeom>
        </p:spPr>
      </p:pic>
      <p:sp>
        <p:nvSpPr>
          <p:cNvPr id="6" name="Text Placeholder 5"/>
          <p:cNvSpPr>
            <a:spLocks noGrp="1"/>
          </p:cNvSpPr>
          <p:nvPr>
            <p:ph type="body" sz="quarter" idx="10"/>
          </p:nvPr>
        </p:nvSpPr>
        <p:spPr>
          <a:xfrm>
            <a:off x="6391903" y="2121762"/>
            <a:ext cx="5235490" cy="4340821"/>
          </a:xfrm>
        </p:spPr>
        <p:txBody>
          <a:bodyPr vert="horz" lIns="91440" tIns="45720" rIns="91440" bIns="45720" rtlCol="0">
            <a:normAutofit fontScale="92500"/>
          </a:bodyPr>
          <a:lstStyle/>
          <a:p>
            <a:pPr defTabSz="914400">
              <a:lnSpc>
                <a:spcPct val="90000"/>
              </a:lnSpc>
              <a:buFont typeface="Arial" panose="020B0604020202020204" pitchFamily="34" charset="0"/>
              <a:buChar char="•"/>
            </a:pPr>
            <a:r>
              <a:rPr lang="en-US" dirty="0">
                <a:solidFill>
                  <a:schemeClr val="tx1"/>
                </a:solidFill>
                <a:latin typeface="+mn-lt"/>
                <a:cs typeface="+mn-cs"/>
              </a:rPr>
              <a:t>A subscription is a logical unit of Azure services used for access management and billing administration</a:t>
            </a:r>
          </a:p>
          <a:p>
            <a:pPr defTabSz="914400">
              <a:lnSpc>
                <a:spcPct val="90000"/>
              </a:lnSpc>
              <a:buFont typeface="Arial" panose="020B0604020202020204" pitchFamily="34" charset="0"/>
              <a:buChar char="•"/>
            </a:pPr>
            <a:endParaRPr lang="en-US" dirty="0">
              <a:solidFill>
                <a:schemeClr val="tx1"/>
              </a:solidFill>
              <a:latin typeface="+mn-lt"/>
              <a:cs typeface="+mn-cs"/>
            </a:endParaRPr>
          </a:p>
          <a:p>
            <a:pPr defTabSz="914400">
              <a:lnSpc>
                <a:spcPct val="90000"/>
              </a:lnSpc>
              <a:buFont typeface="Arial" panose="020B0604020202020204" pitchFamily="34" charset="0"/>
              <a:buChar char="•"/>
            </a:pPr>
            <a:r>
              <a:rPr lang="en-US" dirty="0">
                <a:solidFill>
                  <a:schemeClr val="tx1"/>
                </a:solidFill>
                <a:latin typeface="+mn-lt"/>
                <a:cs typeface="+mn-cs"/>
              </a:rPr>
              <a:t>Companies can have an unlimited number of subscriptions</a:t>
            </a:r>
          </a:p>
          <a:p>
            <a:pPr defTabSz="914400">
              <a:lnSpc>
                <a:spcPct val="90000"/>
              </a:lnSpc>
              <a:buFont typeface="Arial" panose="020B0604020202020204" pitchFamily="34" charset="0"/>
              <a:buChar char="•"/>
            </a:pPr>
            <a:endParaRPr lang="en-US" dirty="0">
              <a:solidFill>
                <a:schemeClr val="tx1"/>
              </a:solidFill>
              <a:latin typeface="+mn-lt"/>
              <a:cs typeface="+mn-cs"/>
            </a:endParaRPr>
          </a:p>
          <a:p>
            <a:pPr defTabSz="914400">
              <a:lnSpc>
                <a:spcPct val="90000"/>
              </a:lnSpc>
              <a:buFont typeface="Arial" panose="020B0604020202020204" pitchFamily="34" charset="0"/>
              <a:buChar char="•"/>
            </a:pPr>
            <a:r>
              <a:rPr lang="en-US" dirty="0">
                <a:solidFill>
                  <a:schemeClr val="tx1"/>
                </a:solidFill>
                <a:latin typeface="+mn-lt"/>
                <a:cs typeface="+mn-cs"/>
              </a:rPr>
              <a:t>Subscriptions help you organize access to cloud service resources</a:t>
            </a:r>
          </a:p>
        </p:txBody>
      </p:sp>
    </p:spTree>
    <p:extLst>
      <p:ext uri="{BB962C8B-B14F-4D97-AF65-F5344CB8AC3E}">
        <p14:creationId xmlns:p14="http://schemas.microsoft.com/office/powerpoint/2010/main" val="1556931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F8ABBC-40E8-4920-AC78-4C217639E566}"/>
              </a:ext>
            </a:extLst>
          </p:cNvPr>
          <p:cNvSpPr/>
          <p:nvPr/>
        </p:nvSpPr>
        <p:spPr bwMode="auto">
          <a:xfrm>
            <a:off x="5013099" y="2477414"/>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a:p>
            <a:pPr marL="0" marR="0" lvl="0" indent="0" defTabSz="85676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Fully Managed File Shares in the Cloud</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SMB and REST access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“Lift and shift” legacy apps</a:t>
            </a:r>
          </a:p>
          <a:p>
            <a:pPr marL="0" marR="0" lvl="0" indent="0" defTabSz="856859" eaLnBrk="1" fontAlgn="base" latinLnBrk="0" hangingPunct="1">
              <a:lnSpc>
                <a:spcPct val="100000"/>
              </a:lnSpc>
              <a:spcBef>
                <a:spcPct val="0"/>
              </a:spcBef>
              <a:spcAft>
                <a:spcPct val="0"/>
              </a:spcAft>
              <a:buClrTx/>
              <a:buSzTx/>
              <a:buFontTx/>
              <a:buNone/>
              <a:tabLs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Synch with on-premises (New!)</a:t>
            </a:r>
          </a:p>
        </p:txBody>
      </p:sp>
      <p:sp>
        <p:nvSpPr>
          <p:cNvPr id="19" name="Rectangle 18">
            <a:extLst>
              <a:ext uri="{FF2B5EF4-FFF2-40B4-BE49-F238E27FC236}">
                <a16:creationId xmlns:a16="http://schemas.microsoft.com/office/drawing/2014/main" id="{594CCF56-4AB8-4A1D-817D-C6B8E5D60FBB}"/>
              </a:ext>
            </a:extLst>
          </p:cNvPr>
          <p:cNvSpPr/>
          <p:nvPr/>
        </p:nvSpPr>
        <p:spPr bwMode="auto">
          <a:xfrm>
            <a:off x="9745083" y="2477415"/>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Queues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Reliable queues at scale for cloud services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Decouple and scale components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Message visibility timeout and update message to protect against unreliable dequeuers </a:t>
            </a:r>
          </a:p>
        </p:txBody>
      </p:sp>
      <p:sp>
        <p:nvSpPr>
          <p:cNvPr id="20" name="Rectangle 19">
            <a:extLst>
              <a:ext uri="{FF2B5EF4-FFF2-40B4-BE49-F238E27FC236}">
                <a16:creationId xmlns:a16="http://schemas.microsoft.com/office/drawing/2014/main" id="{1FF0C73B-73E5-480F-B56B-F7A897CD85E7}"/>
              </a:ext>
            </a:extLst>
          </p:cNvPr>
          <p:cNvSpPr/>
          <p:nvPr/>
        </p:nvSpPr>
        <p:spPr bwMode="auto">
          <a:xfrm>
            <a:off x="7371223" y="2477415"/>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Massive auto-scaling NoSQL store</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 scaling based on load</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Scale to PBs of table data </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Fast key/value lookups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EA468660-10BD-4831-BF3C-54AA8634F551}"/>
              </a:ext>
            </a:extLst>
          </p:cNvPr>
          <p:cNvSpPr>
            <a:spLocks noGrp="1"/>
          </p:cNvSpPr>
          <p:nvPr>
            <p:ph type="title"/>
          </p:nvPr>
        </p:nvSpPr>
        <p:spPr/>
        <p:txBody>
          <a:bodyPr/>
          <a:lstStyle/>
          <a:p>
            <a:r>
              <a:rPr lang="en-US" dirty="0"/>
              <a:t>Azure Storage</a:t>
            </a:r>
          </a:p>
        </p:txBody>
      </p:sp>
      <p:sp>
        <p:nvSpPr>
          <p:cNvPr id="6" name="Rectangle 5">
            <a:extLst>
              <a:ext uri="{FF2B5EF4-FFF2-40B4-BE49-F238E27FC236}">
                <a16:creationId xmlns:a16="http://schemas.microsoft.com/office/drawing/2014/main" id="{03574E7B-24AF-4714-977B-8750BB874B80}"/>
              </a:ext>
            </a:extLst>
          </p:cNvPr>
          <p:cNvSpPr/>
          <p:nvPr/>
        </p:nvSpPr>
        <p:spPr bwMode="auto">
          <a:xfrm>
            <a:off x="2654975" y="2477414"/>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a:p>
            <a:pPr marL="0" marR="0" lvl="0" indent="0" defTabSz="856859"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Persistent disks for Azure IaaS VMs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 Disks option: SSD based, high IOPS, low latency</a:t>
            </a:r>
          </a:p>
        </p:txBody>
      </p:sp>
      <p:sp>
        <p:nvSpPr>
          <p:cNvPr id="7" name="Rectangle 6">
            <a:extLst>
              <a:ext uri="{FF2B5EF4-FFF2-40B4-BE49-F238E27FC236}">
                <a16:creationId xmlns:a16="http://schemas.microsoft.com/office/drawing/2014/main" id="{F5E876E2-33E9-4D03-BF5D-F8CB57CE1B53}"/>
              </a:ext>
            </a:extLst>
          </p:cNvPr>
          <p:cNvSpPr/>
          <p:nvPr/>
        </p:nvSpPr>
        <p:spPr bwMode="auto">
          <a:xfrm>
            <a:off x="249647" y="5715810"/>
            <a:ext cx="11827158" cy="94624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ctr" anchorCtr="0" forceAA="0" compatLnSpc="1">
            <a:prstTxWarp prst="textNoShape">
              <a:avLst/>
            </a:prstTxWarp>
            <a:noAutofit/>
          </a:bodyPr>
          <a:lstStyle/>
          <a:p>
            <a:pPr marL="0" marR="0" lvl="0" indent="0" algn="ctr" defTabSz="856859"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Built on a unified Distributed Storage System</a:t>
            </a:r>
          </a:p>
          <a:p>
            <a:pPr marL="0" marR="0" lvl="0" indent="0" algn="ctr" defTabSz="85685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Durability, Encryption at Rest, Strongly Consistent Replication, Fault Tolerance, Auto Load-Balancing</a:t>
            </a: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F90B6ED-75CE-4E1A-9E3F-FF0F1CC67967}"/>
              </a:ext>
            </a:extLst>
          </p:cNvPr>
          <p:cNvSpPr/>
          <p:nvPr/>
        </p:nvSpPr>
        <p:spPr bwMode="auto">
          <a:xfrm>
            <a:off x="270448" y="2477414"/>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Blobs</a:t>
            </a:r>
          </a:p>
          <a:p>
            <a:pPr marL="0" marR="0" lvl="0" indent="0" defTabSz="856859"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Highly scalable, REST based cloud object store</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 Blobs: Sequential file I/O</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Cool Tier Available</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Page Blobs: Random-write pattern data</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Append Blobs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F44649C0-AFC3-48FF-80F3-909FF3C6565C}"/>
              </a:ext>
            </a:extLst>
          </p:cNvPr>
          <p:cNvSpPr/>
          <p:nvPr/>
        </p:nvSpPr>
        <p:spPr>
          <a:xfrm>
            <a:off x="5013099" y="2477414"/>
            <a:ext cx="7063704" cy="3182695"/>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75884208-09F8-40F6-82C9-E0E43C5616E6}"/>
              </a:ext>
            </a:extLst>
          </p:cNvPr>
          <p:cNvSpPr/>
          <p:nvPr/>
        </p:nvSpPr>
        <p:spPr>
          <a:xfrm>
            <a:off x="4737449" y="3505982"/>
            <a:ext cx="1316412" cy="996553"/>
          </a:xfrm>
          <a:prstGeom prst="rightArrow">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7" name="TextBox 26">
            <a:extLst>
              <a:ext uri="{FF2B5EF4-FFF2-40B4-BE49-F238E27FC236}">
                <a16:creationId xmlns:a16="http://schemas.microsoft.com/office/drawing/2014/main" id="{7A7DFE46-50B7-4A08-A826-4CB8FDF9F3A3}"/>
              </a:ext>
            </a:extLst>
          </p:cNvPr>
          <p:cNvSpPr txBox="1"/>
          <p:nvPr/>
        </p:nvSpPr>
        <p:spPr>
          <a:xfrm>
            <a:off x="6096001" y="2640971"/>
            <a:ext cx="3836878" cy="3046988"/>
          </a:xfrm>
          <a:prstGeom prst="rect">
            <a:avLst/>
          </a:prstGeom>
          <a:noFill/>
        </p:spPr>
        <p:txBody>
          <a:bodyPr wrap="square" rtlCol="0">
            <a:spAutoFit/>
          </a:bodyPr>
          <a:lstStyle/>
          <a:p>
            <a:pPr algn="ctr"/>
            <a:r>
              <a:rPr lang="en-US" sz="3200" dirty="0">
                <a:solidFill>
                  <a:schemeClr val="bg1"/>
                </a:solidFill>
              </a:rPr>
              <a:t>Page Blobs or Disks can be used with Azure VMs to provide Disk Storage for OS &amp; Data Volumes</a:t>
            </a:r>
          </a:p>
        </p:txBody>
      </p:sp>
      <p:sp>
        <p:nvSpPr>
          <p:cNvPr id="2" name="Rectangle 1"/>
          <p:cNvSpPr/>
          <p:nvPr/>
        </p:nvSpPr>
        <p:spPr>
          <a:xfrm>
            <a:off x="10465934" y="3505982"/>
            <a:ext cx="745435" cy="705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F9354894-763B-4896-98DF-51A0A297B08B}"/>
              </a:ext>
            </a:extLst>
          </p:cNvPr>
          <p:cNvPicPr>
            <a:picLocks noChangeAspect="1"/>
          </p:cNvPicPr>
          <p:nvPr/>
        </p:nvPicPr>
        <p:blipFill>
          <a:blip r:embed="rId2"/>
          <a:stretch>
            <a:fillRect/>
          </a:stretch>
        </p:blipFill>
        <p:spPr>
          <a:xfrm>
            <a:off x="10120673" y="3278491"/>
            <a:ext cx="1580539" cy="1580539"/>
          </a:xfrm>
          <a:prstGeom prst="rect">
            <a:avLst/>
          </a:prstGeom>
        </p:spPr>
      </p:pic>
    </p:spTree>
    <p:extLst>
      <p:ext uri="{BB962C8B-B14F-4D97-AF65-F5344CB8AC3E}">
        <p14:creationId xmlns:p14="http://schemas.microsoft.com/office/powerpoint/2010/main" val="2987858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AA373-8874-4557-9818-1F9F96E1F92C}"/>
              </a:ext>
            </a:extLst>
          </p:cNvPr>
          <p:cNvSpPr>
            <a:spLocks noGrp="1"/>
          </p:cNvSpPr>
          <p:nvPr>
            <p:ph type="title"/>
          </p:nvPr>
        </p:nvSpPr>
        <p:spPr/>
        <p:txBody>
          <a:bodyPr/>
          <a:lstStyle/>
          <a:p>
            <a:r>
              <a:rPr lang="en-US" dirty="0"/>
              <a:t>Virtual Machine Storage Basics</a:t>
            </a:r>
          </a:p>
        </p:txBody>
      </p:sp>
      <p:sp>
        <p:nvSpPr>
          <p:cNvPr id="5" name="Rounded Rectangle 5">
            <a:extLst>
              <a:ext uri="{FF2B5EF4-FFF2-40B4-BE49-F238E27FC236}">
                <a16:creationId xmlns:a16="http://schemas.microsoft.com/office/drawing/2014/main" id="{5797C655-077B-4FCC-8D00-E0CB1D964D8B}"/>
              </a:ext>
            </a:extLst>
          </p:cNvPr>
          <p:cNvSpPr/>
          <p:nvPr/>
        </p:nvSpPr>
        <p:spPr bwMode="auto">
          <a:xfrm>
            <a:off x="315415" y="4568544"/>
            <a:ext cx="2331720" cy="1332682"/>
          </a:xfrm>
          <a:prstGeom prst="roundRect">
            <a:avLst>
              <a:gd name="adj" fmla="val 0"/>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defTabSz="856769" fontAlgn="base">
              <a:spcBef>
                <a:spcPct val="0"/>
              </a:spcBef>
              <a:spcAft>
                <a:spcPts val="600"/>
              </a:spcAft>
            </a:pPr>
            <a:r>
              <a:rPr lang="en-US" sz="2400" b="1" kern="0" dirty="0">
                <a:gradFill>
                  <a:gsLst>
                    <a:gs pos="0">
                      <a:srgbClr val="FFFFFF"/>
                    </a:gs>
                    <a:gs pos="100000">
                      <a:srgbClr val="FFFFFF"/>
                    </a:gs>
                  </a:gsLst>
                  <a:lin ang="5400000" scaled="0"/>
                </a:gradFill>
                <a:ea typeface="Segoe UI" pitchFamily="34" charset="0"/>
                <a:cs typeface="Segoe UI Semibold" panose="020B0702040204020203" pitchFamily="34" charset="0"/>
              </a:rPr>
              <a:t>Standard disks</a:t>
            </a:r>
          </a:p>
          <a:p>
            <a:pPr defTabSz="856769" fontAlgn="base">
              <a:spcBef>
                <a:spcPct val="0"/>
              </a:spcBef>
              <a:spcAft>
                <a:spcPts val="600"/>
              </a:spcAft>
            </a:pPr>
            <a:r>
              <a:rPr lang="en-US" sz="1400" kern="0" dirty="0">
                <a:gradFill>
                  <a:gsLst>
                    <a:gs pos="0">
                      <a:srgbClr val="FFFFFF"/>
                    </a:gs>
                    <a:gs pos="100000">
                      <a:srgbClr val="FFFFFF"/>
                    </a:gs>
                  </a:gsLst>
                  <a:lin ang="5400000" scaled="0"/>
                </a:gradFill>
                <a:cs typeface="Segoe UI" pitchFamily="34" charset="0"/>
              </a:rPr>
              <a:t>Magnetic disks, HDD based. Up to 500 IOPs/disk </a:t>
            </a:r>
          </a:p>
        </p:txBody>
      </p:sp>
      <p:sp>
        <p:nvSpPr>
          <p:cNvPr id="6" name="Rounded Rectangle 24">
            <a:extLst>
              <a:ext uri="{FF2B5EF4-FFF2-40B4-BE49-F238E27FC236}">
                <a16:creationId xmlns:a16="http://schemas.microsoft.com/office/drawing/2014/main" id="{CA3425E4-AB84-4CF1-BC02-97074BE16E7A}"/>
              </a:ext>
            </a:extLst>
          </p:cNvPr>
          <p:cNvSpPr/>
          <p:nvPr/>
        </p:nvSpPr>
        <p:spPr bwMode="auto">
          <a:xfrm>
            <a:off x="315415" y="2516377"/>
            <a:ext cx="2331720" cy="1423103"/>
          </a:xfrm>
          <a:prstGeom prst="roundRect">
            <a:avLst>
              <a:gd name="adj"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defTabSz="856769" fontAlgn="base">
              <a:spcBef>
                <a:spcPct val="0"/>
              </a:spcBef>
              <a:spcAft>
                <a:spcPts val="600"/>
              </a:spcAft>
            </a:pPr>
            <a:r>
              <a:rPr lang="en-US" sz="2400" b="1" kern="0" dirty="0">
                <a:gradFill>
                  <a:gsLst>
                    <a:gs pos="0">
                      <a:srgbClr val="FFFFFF"/>
                    </a:gs>
                    <a:gs pos="100000">
                      <a:srgbClr val="FFFFFF"/>
                    </a:gs>
                  </a:gsLst>
                  <a:lin ang="5400000" scaled="0"/>
                </a:gradFill>
                <a:ea typeface="Segoe UI" pitchFamily="34" charset="0"/>
                <a:cs typeface="Segoe UI Semibold" panose="020B0702040204020203" pitchFamily="34" charset="0"/>
              </a:rPr>
              <a:t>Premium disks</a:t>
            </a:r>
          </a:p>
          <a:p>
            <a:pPr defTabSz="856769" fontAlgn="base">
              <a:spcBef>
                <a:spcPct val="0"/>
              </a:spcBef>
              <a:spcAft>
                <a:spcPts val="600"/>
              </a:spcAft>
            </a:pPr>
            <a:r>
              <a:rPr lang="en-US" sz="1600" kern="0" dirty="0">
                <a:gradFill>
                  <a:gsLst>
                    <a:gs pos="0">
                      <a:srgbClr val="FFFFFF"/>
                    </a:gs>
                    <a:gs pos="100000">
                      <a:srgbClr val="FFFFFF"/>
                    </a:gs>
                  </a:gsLst>
                  <a:lin ang="5400000" scaled="0"/>
                </a:gradFill>
                <a:ea typeface="Segoe UI" pitchFamily="34" charset="0"/>
                <a:cs typeface="Segoe UI" pitchFamily="34" charset="0"/>
              </a:rPr>
              <a:t>SSD based, high IOPS, low latency</a:t>
            </a:r>
          </a:p>
          <a:p>
            <a:pPr defTabSz="856769" fontAlgn="base">
              <a:spcBef>
                <a:spcPct val="0"/>
              </a:spcBef>
              <a:spcAft>
                <a:spcPts val="600"/>
              </a:spcAft>
            </a:pPr>
            <a:r>
              <a:rPr lang="en-US" sz="1400" kern="0" dirty="0">
                <a:gradFill>
                  <a:gsLst>
                    <a:gs pos="0">
                      <a:srgbClr val="FFFFFF"/>
                    </a:gs>
                    <a:gs pos="100000">
                      <a:srgbClr val="FFFFFF"/>
                    </a:gs>
                  </a:gsLst>
                  <a:lin ang="5400000" scaled="0"/>
                </a:gradFill>
                <a:ea typeface="Segoe UI" pitchFamily="34" charset="0"/>
                <a:cs typeface="Segoe UI" pitchFamily="34" charset="0"/>
              </a:rPr>
              <a:t>Up to 64 TB, 80000 IOPs </a:t>
            </a:r>
          </a:p>
        </p:txBody>
      </p:sp>
      <p:pic>
        <p:nvPicPr>
          <p:cNvPr id="8" name="Picture 7">
            <a:extLst>
              <a:ext uri="{FF2B5EF4-FFF2-40B4-BE49-F238E27FC236}">
                <a16:creationId xmlns:a16="http://schemas.microsoft.com/office/drawing/2014/main" id="{47757F20-87A4-42B2-B329-1576C3493132}"/>
              </a:ext>
            </a:extLst>
          </p:cNvPr>
          <p:cNvPicPr>
            <a:picLocks noChangeAspect="1"/>
          </p:cNvPicPr>
          <p:nvPr/>
        </p:nvPicPr>
        <p:blipFill>
          <a:blip r:embed="rId2"/>
          <a:stretch>
            <a:fillRect/>
          </a:stretch>
        </p:blipFill>
        <p:spPr>
          <a:xfrm>
            <a:off x="2863558" y="4722956"/>
            <a:ext cx="1023856" cy="1023856"/>
          </a:xfrm>
          <a:prstGeom prst="rect">
            <a:avLst/>
          </a:prstGeom>
        </p:spPr>
      </p:pic>
      <p:sp>
        <p:nvSpPr>
          <p:cNvPr id="10" name="Text Placeholder 2">
            <a:extLst>
              <a:ext uri="{FF2B5EF4-FFF2-40B4-BE49-F238E27FC236}">
                <a16:creationId xmlns:a16="http://schemas.microsoft.com/office/drawing/2014/main" id="{4C5EB94C-89F9-447E-9878-CBC7AF113B9D}"/>
              </a:ext>
            </a:extLst>
          </p:cNvPr>
          <p:cNvSpPr txBox="1">
            <a:spLocks/>
          </p:cNvSpPr>
          <p:nvPr/>
        </p:nvSpPr>
        <p:spPr>
          <a:xfrm>
            <a:off x="4183250" y="4722956"/>
            <a:ext cx="7641197" cy="102385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gradFill>
                  <a:gsLst>
                    <a:gs pos="2917">
                      <a:schemeClr val="tx1"/>
                    </a:gs>
                    <a:gs pos="30000">
                      <a:schemeClr val="tx1"/>
                    </a:gs>
                  </a:gsLst>
                  <a:lin ang="5400000" scaled="0"/>
                </a:gradFill>
                <a:latin typeface="+mn-lt"/>
                <a:cs typeface="Segoe UI Semibold" panose="020B0702040204020203" pitchFamily="34" charset="0"/>
              </a:rPr>
              <a:t>Recommended only for Dev Test or servers that do not have a dependency on high IOPs or low latency storage</a:t>
            </a:r>
          </a:p>
        </p:txBody>
      </p:sp>
      <p:sp>
        <p:nvSpPr>
          <p:cNvPr id="11" name="Text Placeholder 2">
            <a:extLst>
              <a:ext uri="{FF2B5EF4-FFF2-40B4-BE49-F238E27FC236}">
                <a16:creationId xmlns:a16="http://schemas.microsoft.com/office/drawing/2014/main" id="{8559E8D3-4704-4E9F-AAC8-0A02242E7A73}"/>
              </a:ext>
            </a:extLst>
          </p:cNvPr>
          <p:cNvSpPr txBox="1">
            <a:spLocks/>
          </p:cNvSpPr>
          <p:nvPr/>
        </p:nvSpPr>
        <p:spPr>
          <a:xfrm>
            <a:off x="4183250" y="2791611"/>
            <a:ext cx="8153400" cy="102385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b="1" dirty="0">
                <a:gradFill>
                  <a:gsLst>
                    <a:gs pos="2917">
                      <a:schemeClr val="tx1"/>
                    </a:gs>
                    <a:gs pos="30000">
                      <a:schemeClr val="tx1"/>
                    </a:gs>
                  </a:gsLst>
                  <a:lin ang="5400000" scaled="0"/>
                </a:gradFill>
                <a:latin typeface="+mn-lt"/>
                <a:cs typeface="Segoe UI Semibold" panose="020B0702040204020203" pitchFamily="34" charset="0"/>
              </a:rPr>
              <a:t>Appropriate for data base, file servers, and interactive applications that have a dependency on high IOPs and low latency storage</a:t>
            </a:r>
          </a:p>
        </p:txBody>
      </p:sp>
      <p:pic>
        <p:nvPicPr>
          <p:cNvPr id="16" name="Graphic 15">
            <a:extLst>
              <a:ext uri="{FF2B5EF4-FFF2-40B4-BE49-F238E27FC236}">
                <a16:creationId xmlns:a16="http://schemas.microsoft.com/office/drawing/2014/main" id="{EB29D7CD-40C8-4F41-B8B3-5B89F40583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28075" y="2791611"/>
            <a:ext cx="959339" cy="959339"/>
          </a:xfrm>
          <a:prstGeom prst="rect">
            <a:avLst/>
          </a:prstGeom>
        </p:spPr>
      </p:pic>
    </p:spTree>
    <p:extLst>
      <p:ext uri="{BB962C8B-B14F-4D97-AF65-F5344CB8AC3E}">
        <p14:creationId xmlns:p14="http://schemas.microsoft.com/office/powerpoint/2010/main" val="10124958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53B1-595C-4DB2-A63A-1B36348D4F24}"/>
              </a:ext>
            </a:extLst>
          </p:cNvPr>
          <p:cNvSpPr>
            <a:spLocks noGrp="1"/>
          </p:cNvSpPr>
          <p:nvPr>
            <p:ph type="title"/>
          </p:nvPr>
        </p:nvSpPr>
        <p:spPr/>
        <p:txBody>
          <a:bodyPr/>
          <a:lstStyle/>
          <a:p>
            <a:r>
              <a:rPr lang="en-US" dirty="0"/>
              <a:t>Azure Disks</a:t>
            </a:r>
          </a:p>
        </p:txBody>
      </p:sp>
      <p:cxnSp>
        <p:nvCxnSpPr>
          <p:cNvPr id="3" name="Straight Connector 2">
            <a:extLst>
              <a:ext uri="{FF2B5EF4-FFF2-40B4-BE49-F238E27FC236}">
                <a16:creationId xmlns:a16="http://schemas.microsoft.com/office/drawing/2014/main" id="{846EAE59-7362-41AA-8CE0-6972ABCED06A}"/>
              </a:ext>
            </a:extLst>
          </p:cNvPr>
          <p:cNvCxnSpPr/>
          <p:nvPr/>
        </p:nvCxnSpPr>
        <p:spPr>
          <a:xfrm>
            <a:off x="6191343" y="2478337"/>
            <a:ext cx="0" cy="4015514"/>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1D6597DE-6E50-4866-9F8C-38988F18F3C2}"/>
              </a:ext>
            </a:extLst>
          </p:cNvPr>
          <p:cNvGrpSpPr/>
          <p:nvPr/>
        </p:nvGrpSpPr>
        <p:grpSpPr>
          <a:xfrm>
            <a:off x="171543" y="1690688"/>
            <a:ext cx="6019798" cy="4955563"/>
            <a:chOff x="198437" y="1437299"/>
            <a:chExt cx="6019798" cy="4955563"/>
          </a:xfrm>
        </p:grpSpPr>
        <p:grpSp>
          <p:nvGrpSpPr>
            <p:cNvPr id="5" name="Group 4">
              <a:extLst>
                <a:ext uri="{FF2B5EF4-FFF2-40B4-BE49-F238E27FC236}">
                  <a16:creationId xmlns:a16="http://schemas.microsoft.com/office/drawing/2014/main" id="{140C6C35-1902-448F-B1A7-13A75F74F782}"/>
                </a:ext>
              </a:extLst>
            </p:cNvPr>
            <p:cNvGrpSpPr/>
            <p:nvPr/>
          </p:nvGrpSpPr>
          <p:grpSpPr>
            <a:xfrm>
              <a:off x="549313" y="2308001"/>
              <a:ext cx="5318045" cy="2907932"/>
              <a:chOff x="602668" y="1945078"/>
              <a:chExt cx="5318045" cy="2907932"/>
            </a:xfrm>
          </p:grpSpPr>
          <p:sp>
            <p:nvSpPr>
              <p:cNvPr id="8" name="Rectangle 7">
                <a:extLst>
                  <a:ext uri="{FF2B5EF4-FFF2-40B4-BE49-F238E27FC236}">
                    <a16:creationId xmlns:a16="http://schemas.microsoft.com/office/drawing/2014/main" id="{16FFCA5A-1F98-43E8-936E-D59DA61C7FD7}"/>
                  </a:ext>
                </a:extLst>
              </p:cNvPr>
              <p:cNvSpPr/>
              <p:nvPr/>
            </p:nvSpPr>
            <p:spPr>
              <a:xfrm>
                <a:off x="602668" y="4452900"/>
                <a:ext cx="2536080" cy="400110"/>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Premium Disks (SSD) </a:t>
                </a:r>
              </a:p>
            </p:txBody>
          </p:sp>
          <p:pic>
            <p:nvPicPr>
              <p:cNvPr id="9" name="Picture 8">
                <a:extLst>
                  <a:ext uri="{FF2B5EF4-FFF2-40B4-BE49-F238E27FC236}">
                    <a16:creationId xmlns:a16="http://schemas.microsoft.com/office/drawing/2014/main" id="{FEDD9134-C6D3-4C27-9D83-512D9C288A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1801" y="1945078"/>
                <a:ext cx="1786932" cy="1786932"/>
              </a:xfrm>
              <a:prstGeom prst="rect">
                <a:avLst/>
              </a:prstGeom>
            </p:spPr>
          </p:pic>
          <p:grpSp>
            <p:nvGrpSpPr>
              <p:cNvPr id="10" name="Group 9">
                <a:extLst>
                  <a:ext uri="{FF2B5EF4-FFF2-40B4-BE49-F238E27FC236}">
                    <a16:creationId xmlns:a16="http://schemas.microsoft.com/office/drawing/2014/main" id="{C9E015FE-7055-4CC5-A34D-D2F1B33370D6}"/>
                  </a:ext>
                </a:extLst>
              </p:cNvPr>
              <p:cNvGrpSpPr/>
              <p:nvPr/>
            </p:nvGrpSpPr>
            <p:grpSpPr>
              <a:xfrm>
                <a:off x="3370463" y="1945078"/>
                <a:ext cx="2550250" cy="2907932"/>
                <a:chOff x="3132854" y="1945078"/>
                <a:chExt cx="2550250" cy="2907932"/>
              </a:xfrm>
            </p:grpSpPr>
            <p:pic>
              <p:nvPicPr>
                <p:cNvPr id="14" name="Picture 13">
                  <a:extLst>
                    <a:ext uri="{FF2B5EF4-FFF2-40B4-BE49-F238E27FC236}">
                      <a16:creationId xmlns:a16="http://schemas.microsoft.com/office/drawing/2014/main" id="{5D8121D6-2870-481A-B6E3-4731A1B8EE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7734" y="1945078"/>
                  <a:ext cx="1786932" cy="1786932"/>
                </a:xfrm>
                <a:prstGeom prst="rect">
                  <a:avLst/>
                </a:prstGeom>
              </p:spPr>
            </p:pic>
            <p:sp>
              <p:nvSpPr>
                <p:cNvPr id="15" name="Rectangle 14">
                  <a:extLst>
                    <a:ext uri="{FF2B5EF4-FFF2-40B4-BE49-F238E27FC236}">
                      <a16:creationId xmlns:a16="http://schemas.microsoft.com/office/drawing/2014/main" id="{702853BA-8F46-459F-BB4E-05CE57BF25D7}"/>
                    </a:ext>
                  </a:extLst>
                </p:cNvPr>
                <p:cNvSpPr/>
                <p:nvPr/>
              </p:nvSpPr>
              <p:spPr>
                <a:xfrm>
                  <a:off x="3132854" y="4452900"/>
                  <a:ext cx="2550250" cy="400110"/>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Standard Disks (HDD)</a:t>
                  </a:r>
                </a:p>
              </p:txBody>
            </p:sp>
            <p:pic>
              <p:nvPicPr>
                <p:cNvPr id="16" name="Picture 15">
                  <a:extLst>
                    <a:ext uri="{FF2B5EF4-FFF2-40B4-BE49-F238E27FC236}">
                      <a16:creationId xmlns:a16="http://schemas.microsoft.com/office/drawing/2014/main" id="{B750E9A3-D6EE-4D02-93D0-30FCA7EEDF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7653" y="3784035"/>
                  <a:ext cx="620652" cy="589726"/>
                </a:xfrm>
                <a:prstGeom prst="rect">
                  <a:avLst/>
                </a:prstGeom>
              </p:spPr>
            </p:pic>
            <p:pic>
              <p:nvPicPr>
                <p:cNvPr id="17" name="Picture 16">
                  <a:extLst>
                    <a:ext uri="{FF2B5EF4-FFF2-40B4-BE49-F238E27FC236}">
                      <a16:creationId xmlns:a16="http://schemas.microsoft.com/office/drawing/2014/main" id="{53F244CD-2D5A-4324-A3C9-2C7226655E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4014" y="3791086"/>
                  <a:ext cx="620652" cy="589726"/>
                </a:xfrm>
                <a:prstGeom prst="rect">
                  <a:avLst/>
                </a:prstGeom>
              </p:spPr>
            </p:pic>
            <p:pic>
              <p:nvPicPr>
                <p:cNvPr id="18" name="Picture 17">
                  <a:extLst>
                    <a:ext uri="{FF2B5EF4-FFF2-40B4-BE49-F238E27FC236}">
                      <a16:creationId xmlns:a16="http://schemas.microsoft.com/office/drawing/2014/main" id="{D39F1357-36C4-4B9C-8470-64B35C888C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7858" y="3791086"/>
                  <a:ext cx="620652" cy="589726"/>
                </a:xfrm>
                <a:prstGeom prst="rect">
                  <a:avLst/>
                </a:prstGeom>
              </p:spPr>
            </p:pic>
          </p:grpSp>
          <p:pic>
            <p:nvPicPr>
              <p:cNvPr id="11" name="Picture 10">
                <a:extLst>
                  <a:ext uri="{FF2B5EF4-FFF2-40B4-BE49-F238E27FC236}">
                    <a16:creationId xmlns:a16="http://schemas.microsoft.com/office/drawing/2014/main" id="{4210ADF3-BC0B-4068-AFB6-DB49CDCEA8E9}"/>
                  </a:ext>
                </a:extLst>
              </p:cNvPr>
              <p:cNvPicPr>
                <a:picLocks noChangeAspect="1"/>
              </p:cNvPicPr>
              <p:nvPr/>
            </p:nvPicPr>
            <p:blipFill rotWithShape="1">
              <a:blip r:embed="rId4"/>
              <a:srcRect l="7253" t="39" r="8745" b="-39"/>
              <a:stretch/>
            </p:blipFill>
            <p:spPr>
              <a:xfrm>
                <a:off x="2285846" y="3784035"/>
                <a:ext cx="488076" cy="585574"/>
              </a:xfrm>
              <a:prstGeom prst="rect">
                <a:avLst/>
              </a:prstGeom>
            </p:spPr>
          </p:pic>
          <p:pic>
            <p:nvPicPr>
              <p:cNvPr id="12" name="Picture 11">
                <a:extLst>
                  <a:ext uri="{FF2B5EF4-FFF2-40B4-BE49-F238E27FC236}">
                    <a16:creationId xmlns:a16="http://schemas.microsoft.com/office/drawing/2014/main" id="{E79B9246-65F6-4466-8CBB-1F44E0B16EB5}"/>
                  </a:ext>
                </a:extLst>
              </p:cNvPr>
              <p:cNvPicPr>
                <a:picLocks noChangeAspect="1"/>
              </p:cNvPicPr>
              <p:nvPr/>
            </p:nvPicPr>
            <p:blipFill rotWithShape="1">
              <a:blip r:embed="rId4"/>
              <a:srcRect l="7253" t="39" r="8745" b="-39"/>
              <a:stretch/>
            </p:blipFill>
            <p:spPr>
              <a:xfrm>
                <a:off x="1631229" y="3793162"/>
                <a:ext cx="488076" cy="585574"/>
              </a:xfrm>
              <a:prstGeom prst="rect">
                <a:avLst/>
              </a:prstGeom>
            </p:spPr>
          </p:pic>
          <p:pic>
            <p:nvPicPr>
              <p:cNvPr id="13" name="Picture 12">
                <a:extLst>
                  <a:ext uri="{FF2B5EF4-FFF2-40B4-BE49-F238E27FC236}">
                    <a16:creationId xmlns:a16="http://schemas.microsoft.com/office/drawing/2014/main" id="{B44C5216-9AC3-4B33-B63E-B3790335423D}"/>
                  </a:ext>
                </a:extLst>
              </p:cNvPr>
              <p:cNvPicPr>
                <a:picLocks noChangeAspect="1"/>
              </p:cNvPicPr>
              <p:nvPr/>
            </p:nvPicPr>
            <p:blipFill rotWithShape="1">
              <a:blip r:embed="rId4"/>
              <a:srcRect l="7253" t="39" r="8745" b="-39"/>
              <a:stretch/>
            </p:blipFill>
            <p:spPr>
              <a:xfrm>
                <a:off x="976612" y="3793162"/>
                <a:ext cx="488076" cy="585574"/>
              </a:xfrm>
              <a:prstGeom prst="rect">
                <a:avLst/>
              </a:prstGeom>
            </p:spPr>
          </p:pic>
        </p:grpSp>
        <p:sp>
          <p:nvSpPr>
            <p:cNvPr id="6" name="TextBox 5">
              <a:extLst>
                <a:ext uri="{FF2B5EF4-FFF2-40B4-BE49-F238E27FC236}">
                  <a16:creationId xmlns:a16="http://schemas.microsoft.com/office/drawing/2014/main" id="{9CFDA650-2F60-4939-849A-FFC93FCB34CC}"/>
                </a:ext>
              </a:extLst>
            </p:cNvPr>
            <p:cNvSpPr txBox="1"/>
            <p:nvPr/>
          </p:nvSpPr>
          <p:spPr>
            <a:xfrm>
              <a:off x="198437" y="5521854"/>
              <a:ext cx="6019798" cy="871008"/>
            </a:xfrm>
            <a:prstGeom prst="rect">
              <a:avLst/>
            </a:prstGeom>
            <a:noFill/>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80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Premium Disks: SSD based, provisioned performance</a:t>
              </a:r>
            </a:p>
            <a:p>
              <a:pPr marL="342900" marR="0" lvl="0" indent="-342900" algn="l" defTabSz="932742"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sz="180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Standard Disks: HDD based, cost effective</a:t>
              </a:r>
              <a:endParaRPr kumimoji="0" lang="en-US" sz="200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7" name="TextBox 6">
              <a:extLst>
                <a:ext uri="{FF2B5EF4-FFF2-40B4-BE49-F238E27FC236}">
                  <a16:creationId xmlns:a16="http://schemas.microsoft.com/office/drawing/2014/main" id="{D5F71E00-0BA3-4189-BDB9-AEA5687D664D}"/>
                </a:ext>
              </a:extLst>
            </p:cNvPr>
            <p:cNvSpPr txBox="1"/>
            <p:nvPr/>
          </p:nvSpPr>
          <p:spPr>
            <a:xfrm>
              <a:off x="640419" y="1437299"/>
              <a:ext cx="513552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Performance Tiers</a:t>
              </a:r>
            </a:p>
          </p:txBody>
        </p:sp>
      </p:grpSp>
      <p:grpSp>
        <p:nvGrpSpPr>
          <p:cNvPr id="20" name="Group 19">
            <a:extLst>
              <a:ext uri="{FF2B5EF4-FFF2-40B4-BE49-F238E27FC236}">
                <a16:creationId xmlns:a16="http://schemas.microsoft.com/office/drawing/2014/main" id="{9EA5AA98-B48C-44ED-9CDE-2EAEA03A5792}"/>
              </a:ext>
            </a:extLst>
          </p:cNvPr>
          <p:cNvGrpSpPr/>
          <p:nvPr/>
        </p:nvGrpSpPr>
        <p:grpSpPr>
          <a:xfrm>
            <a:off x="7013675" y="2343325"/>
            <a:ext cx="4872202" cy="3433773"/>
            <a:chOff x="7040569" y="1736446"/>
            <a:chExt cx="4872202" cy="3433773"/>
          </a:xfrm>
        </p:grpSpPr>
        <p:grpSp>
          <p:nvGrpSpPr>
            <p:cNvPr id="23" name="Group 22">
              <a:extLst>
                <a:ext uri="{FF2B5EF4-FFF2-40B4-BE49-F238E27FC236}">
                  <a16:creationId xmlns:a16="http://schemas.microsoft.com/office/drawing/2014/main" id="{7BE72125-AEEE-47C0-BACD-5C974D03B2B5}"/>
                </a:ext>
              </a:extLst>
            </p:cNvPr>
            <p:cNvGrpSpPr/>
            <p:nvPr/>
          </p:nvGrpSpPr>
          <p:grpSpPr>
            <a:xfrm>
              <a:off x="7040569" y="1736446"/>
              <a:ext cx="1934806" cy="2657670"/>
              <a:chOff x="6798032" y="1906391"/>
              <a:chExt cx="1934806" cy="2657670"/>
            </a:xfrm>
          </p:grpSpPr>
          <p:sp>
            <p:nvSpPr>
              <p:cNvPr id="37" name="Rectangle 36">
                <a:extLst>
                  <a:ext uri="{FF2B5EF4-FFF2-40B4-BE49-F238E27FC236}">
                    <a16:creationId xmlns:a16="http://schemas.microsoft.com/office/drawing/2014/main" id="{DD6910D9-EA7B-412F-BD1A-B24321A14E9D}"/>
                  </a:ext>
                </a:extLst>
              </p:cNvPr>
              <p:cNvSpPr/>
              <p:nvPr/>
            </p:nvSpPr>
            <p:spPr>
              <a:xfrm>
                <a:off x="6798032" y="2049695"/>
                <a:ext cx="1934806" cy="2514366"/>
              </a:xfrm>
              <a:prstGeom prst="rect">
                <a:avLst/>
              </a:prstGeom>
              <a:no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38" name="Group 37">
                <a:extLst>
                  <a:ext uri="{FF2B5EF4-FFF2-40B4-BE49-F238E27FC236}">
                    <a16:creationId xmlns:a16="http://schemas.microsoft.com/office/drawing/2014/main" id="{9A69FE68-8E72-4527-8DE3-7B78B5ABDBCE}"/>
                  </a:ext>
                </a:extLst>
              </p:cNvPr>
              <p:cNvGrpSpPr/>
              <p:nvPr/>
            </p:nvGrpSpPr>
            <p:grpSpPr>
              <a:xfrm>
                <a:off x="7043401" y="2549738"/>
                <a:ext cx="1444065" cy="1514278"/>
                <a:chOff x="7050260" y="2486542"/>
                <a:chExt cx="1444065" cy="1514278"/>
              </a:xfrm>
            </p:grpSpPr>
            <p:pic>
              <p:nvPicPr>
                <p:cNvPr id="40" name="Picture 39">
                  <a:extLst>
                    <a:ext uri="{FF2B5EF4-FFF2-40B4-BE49-F238E27FC236}">
                      <a16:creationId xmlns:a16="http://schemas.microsoft.com/office/drawing/2014/main" id="{CECF5F3D-C519-446A-A9C2-C07060F7A479}"/>
                    </a:ext>
                  </a:extLst>
                </p:cNvPr>
                <p:cNvPicPr>
                  <a:picLocks noChangeAspect="1"/>
                </p:cNvPicPr>
                <p:nvPr/>
              </p:nvPicPr>
              <p:blipFill rotWithShape="1">
                <a:blip r:embed="rId4"/>
                <a:srcRect l="7253" t="39" r="8745" b="-39"/>
                <a:stretch/>
              </p:blipFill>
              <p:spPr>
                <a:xfrm>
                  <a:off x="7114380" y="2486542"/>
                  <a:ext cx="488076" cy="585574"/>
                </a:xfrm>
                <a:prstGeom prst="rect">
                  <a:avLst/>
                </a:prstGeom>
              </p:spPr>
            </p:pic>
            <p:pic>
              <p:nvPicPr>
                <p:cNvPr id="41" name="Picture 40">
                  <a:extLst>
                    <a:ext uri="{FF2B5EF4-FFF2-40B4-BE49-F238E27FC236}">
                      <a16:creationId xmlns:a16="http://schemas.microsoft.com/office/drawing/2014/main" id="{B8EE17F2-2820-4AD5-A369-60D378E47FC2}"/>
                    </a:ext>
                  </a:extLst>
                </p:cNvPr>
                <p:cNvPicPr>
                  <a:picLocks noChangeAspect="1"/>
                </p:cNvPicPr>
                <p:nvPr/>
              </p:nvPicPr>
              <p:blipFill rotWithShape="1">
                <a:blip r:embed="rId4"/>
                <a:srcRect l="7253" t="39" r="8745" b="-39"/>
                <a:stretch/>
              </p:blipFill>
              <p:spPr>
                <a:xfrm>
                  <a:off x="7939961" y="2486542"/>
                  <a:ext cx="488076" cy="585574"/>
                </a:xfrm>
                <a:prstGeom prst="rect">
                  <a:avLst/>
                </a:prstGeom>
              </p:spPr>
            </p:pic>
            <p:pic>
              <p:nvPicPr>
                <p:cNvPr id="42" name="Picture 41">
                  <a:extLst>
                    <a:ext uri="{FF2B5EF4-FFF2-40B4-BE49-F238E27FC236}">
                      <a16:creationId xmlns:a16="http://schemas.microsoft.com/office/drawing/2014/main" id="{160BB3BC-B069-4D3D-9D7D-777F9B140E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3673" y="3411094"/>
                  <a:ext cx="620652" cy="589726"/>
                </a:xfrm>
                <a:prstGeom prst="rect">
                  <a:avLst/>
                </a:prstGeom>
              </p:spPr>
            </p:pic>
            <p:pic>
              <p:nvPicPr>
                <p:cNvPr id="43" name="Picture 42">
                  <a:extLst>
                    <a:ext uri="{FF2B5EF4-FFF2-40B4-BE49-F238E27FC236}">
                      <a16:creationId xmlns:a16="http://schemas.microsoft.com/office/drawing/2014/main" id="{9B64946C-A2D7-4BAD-A737-09D3C8DFC5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0260" y="3409138"/>
                  <a:ext cx="620652" cy="589726"/>
                </a:xfrm>
                <a:prstGeom prst="rect">
                  <a:avLst/>
                </a:prstGeom>
              </p:spPr>
            </p:pic>
          </p:grpSp>
          <p:sp>
            <p:nvSpPr>
              <p:cNvPr id="39" name="Rectangle 38">
                <a:extLst>
                  <a:ext uri="{FF2B5EF4-FFF2-40B4-BE49-F238E27FC236}">
                    <a16:creationId xmlns:a16="http://schemas.microsoft.com/office/drawing/2014/main" id="{35AC22EA-2E4E-473D-BB8D-9E4A015A27A4}"/>
                  </a:ext>
                </a:extLst>
              </p:cNvPr>
              <p:cNvSpPr/>
              <p:nvPr/>
            </p:nvSpPr>
            <p:spPr>
              <a:xfrm>
                <a:off x="6955469" y="1906391"/>
                <a:ext cx="1619931" cy="338554"/>
              </a:xfrm>
              <a:prstGeom prst="rect">
                <a:avLst/>
              </a:prstGeom>
              <a:solidFill>
                <a:srgbClr val="0070C0"/>
              </a:solidFill>
              <a:ln>
                <a:noFill/>
              </a:ln>
            </p:spPr>
            <p:style>
              <a:lnRef idx="1">
                <a:schemeClr val="accent6"/>
              </a:lnRef>
              <a:fillRef idx="2">
                <a:schemeClr val="accent6"/>
              </a:fillRef>
              <a:effectRef idx="1">
                <a:schemeClr val="accent6"/>
              </a:effectRef>
              <a:fontRef idx="minor">
                <a:schemeClr val="dk1"/>
              </a:fontRef>
            </p:style>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chemeClr val="bg1"/>
                    </a:solidFill>
                    <a:effectLst/>
                    <a:uLnTx/>
                    <a:uFillTx/>
                    <a:latin typeface="Segoe UI Semilight"/>
                    <a:ea typeface="+mn-ea"/>
                    <a:cs typeface="+mn-cs"/>
                  </a:rPr>
                  <a:t>Resource Group</a:t>
                </a:r>
                <a:endParaRPr kumimoji="0" lang="en-US" sz="1600" b="1" i="0" u="none" strike="noStrike" kern="1200" cap="none" spc="0" normalizeH="0" baseline="0" noProof="0" dirty="0">
                  <a:ln>
                    <a:noFill/>
                  </a:ln>
                  <a:solidFill>
                    <a:schemeClr val="bg1"/>
                  </a:solidFill>
                  <a:effectLst/>
                  <a:uLnTx/>
                  <a:uFillTx/>
                  <a:latin typeface="Segoe UI Semilight"/>
                  <a:ea typeface="+mn-ea"/>
                  <a:cs typeface="+mn-cs"/>
                </a:endParaRPr>
              </a:p>
            </p:txBody>
          </p:sp>
        </p:grpSp>
        <p:grpSp>
          <p:nvGrpSpPr>
            <p:cNvPr id="24" name="Group 23">
              <a:extLst>
                <a:ext uri="{FF2B5EF4-FFF2-40B4-BE49-F238E27FC236}">
                  <a16:creationId xmlns:a16="http://schemas.microsoft.com/office/drawing/2014/main" id="{54CCF9BF-38F5-4570-95A9-48A978F14FF6}"/>
                </a:ext>
              </a:extLst>
            </p:cNvPr>
            <p:cNvGrpSpPr/>
            <p:nvPr/>
          </p:nvGrpSpPr>
          <p:grpSpPr>
            <a:xfrm>
              <a:off x="9771404" y="1736446"/>
              <a:ext cx="2111932" cy="2733871"/>
              <a:chOff x="9528867" y="1906391"/>
              <a:chExt cx="2111932" cy="2733871"/>
            </a:xfrm>
          </p:grpSpPr>
          <p:sp>
            <p:nvSpPr>
              <p:cNvPr id="27" name="Rectangle 26">
                <a:extLst>
                  <a:ext uri="{FF2B5EF4-FFF2-40B4-BE49-F238E27FC236}">
                    <a16:creationId xmlns:a16="http://schemas.microsoft.com/office/drawing/2014/main" id="{7F25EC99-9061-4ECE-9BBF-2681106BF6BB}"/>
                  </a:ext>
                </a:extLst>
              </p:cNvPr>
              <p:cNvSpPr/>
              <p:nvPr/>
            </p:nvSpPr>
            <p:spPr>
              <a:xfrm>
                <a:off x="9617431" y="2049694"/>
                <a:ext cx="1934806" cy="2514367"/>
              </a:xfrm>
              <a:prstGeom prst="rect">
                <a:avLst/>
              </a:prstGeom>
              <a:no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28" name="Picture 27">
                <a:extLst>
                  <a:ext uri="{FF2B5EF4-FFF2-40B4-BE49-F238E27FC236}">
                    <a16:creationId xmlns:a16="http://schemas.microsoft.com/office/drawing/2014/main" id="{D9D25998-C24F-4789-8A45-B82F41509BB7}"/>
                  </a:ext>
                </a:extLst>
              </p:cNvPr>
              <p:cNvPicPr>
                <a:picLocks noChangeAspect="1"/>
              </p:cNvPicPr>
              <p:nvPr/>
            </p:nvPicPr>
            <p:blipFill rotWithShape="1">
              <a:blip r:embed="rId4"/>
              <a:srcRect l="7253" t="39" r="8745" b="-39"/>
              <a:stretch/>
            </p:blipFill>
            <p:spPr>
              <a:xfrm>
                <a:off x="9925024" y="2429231"/>
                <a:ext cx="488076" cy="585574"/>
              </a:xfrm>
              <a:prstGeom prst="rect">
                <a:avLst/>
              </a:prstGeom>
            </p:spPr>
          </p:pic>
          <p:pic>
            <p:nvPicPr>
              <p:cNvPr id="29" name="Picture 28">
                <a:extLst>
                  <a:ext uri="{FF2B5EF4-FFF2-40B4-BE49-F238E27FC236}">
                    <a16:creationId xmlns:a16="http://schemas.microsoft.com/office/drawing/2014/main" id="{6098C5D9-CB3D-420A-869F-2EC249EBF7F3}"/>
                  </a:ext>
                </a:extLst>
              </p:cNvPr>
              <p:cNvPicPr>
                <a:picLocks noChangeAspect="1"/>
              </p:cNvPicPr>
              <p:nvPr/>
            </p:nvPicPr>
            <p:blipFill rotWithShape="1">
              <a:blip r:embed="rId4"/>
              <a:srcRect l="7253" t="39" r="8745" b="-39"/>
              <a:stretch/>
            </p:blipFill>
            <p:spPr>
              <a:xfrm>
                <a:off x="10750605" y="2429231"/>
                <a:ext cx="488076" cy="585574"/>
              </a:xfrm>
              <a:prstGeom prst="rect">
                <a:avLst/>
              </a:prstGeom>
            </p:spPr>
          </p:pic>
          <p:pic>
            <p:nvPicPr>
              <p:cNvPr id="30" name="Picture 29">
                <a:extLst>
                  <a:ext uri="{FF2B5EF4-FFF2-40B4-BE49-F238E27FC236}">
                    <a16:creationId xmlns:a16="http://schemas.microsoft.com/office/drawing/2014/main" id="{39B54647-F608-4C9C-A424-757522F8F4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84317" y="3593210"/>
                <a:ext cx="620652" cy="589726"/>
              </a:xfrm>
              <a:prstGeom prst="rect">
                <a:avLst/>
              </a:prstGeom>
            </p:spPr>
          </p:pic>
          <p:pic>
            <p:nvPicPr>
              <p:cNvPr id="31" name="Picture 30">
                <a:extLst>
                  <a:ext uri="{FF2B5EF4-FFF2-40B4-BE49-F238E27FC236}">
                    <a16:creationId xmlns:a16="http://schemas.microsoft.com/office/drawing/2014/main" id="{5BCC830B-A886-440D-BF7C-EA4A09223A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0904" y="3591254"/>
                <a:ext cx="620652" cy="589726"/>
              </a:xfrm>
              <a:prstGeom prst="rect">
                <a:avLst/>
              </a:prstGeom>
            </p:spPr>
          </p:pic>
          <p:sp>
            <p:nvSpPr>
              <p:cNvPr id="32" name="Rectangle 31">
                <a:extLst>
                  <a:ext uri="{FF2B5EF4-FFF2-40B4-BE49-F238E27FC236}">
                    <a16:creationId xmlns:a16="http://schemas.microsoft.com/office/drawing/2014/main" id="{56751050-1098-4D9D-85EF-3E60316EAEC4}"/>
                  </a:ext>
                </a:extLst>
              </p:cNvPr>
              <p:cNvSpPr/>
              <p:nvPr/>
            </p:nvSpPr>
            <p:spPr>
              <a:xfrm>
                <a:off x="9774868" y="1906391"/>
                <a:ext cx="1619931" cy="338554"/>
              </a:xfrm>
              <a:prstGeom prst="rect">
                <a:avLst/>
              </a:prstGeom>
              <a:solidFill>
                <a:srgbClr val="0070C0"/>
              </a:solidFill>
              <a:ln>
                <a:noFill/>
              </a:ln>
            </p:spPr>
            <p:style>
              <a:lnRef idx="1">
                <a:schemeClr val="accent6"/>
              </a:lnRef>
              <a:fillRef idx="2">
                <a:schemeClr val="accent6"/>
              </a:fillRef>
              <a:effectRef idx="1">
                <a:schemeClr val="accent6"/>
              </a:effectRef>
              <a:fontRef idx="minor">
                <a:schemeClr val="dk1"/>
              </a:fontRef>
            </p:style>
            <p:txBody>
              <a:bodyPr wrap="none">
                <a:spAutoFit/>
              </a:bodyPr>
              <a:lstStyle/>
              <a:p>
                <a:pPr algn="ctr" defTabSz="932742"/>
                <a:r>
                  <a:rPr lang="en-US" altLang="zh-CN" sz="1600" b="1" dirty="0">
                    <a:solidFill>
                      <a:schemeClr val="bg1"/>
                    </a:solidFill>
                    <a:latin typeface="Segoe UI Semilight"/>
                  </a:rPr>
                  <a:t>Resource Group</a:t>
                </a:r>
                <a:endParaRPr lang="en-US" sz="1600" b="1" dirty="0">
                  <a:solidFill>
                    <a:schemeClr val="bg1"/>
                  </a:solidFill>
                  <a:latin typeface="Segoe UI Semilight"/>
                </a:endParaRPr>
              </a:p>
            </p:txBody>
          </p:sp>
          <p:sp>
            <p:nvSpPr>
              <p:cNvPr id="33" name="Rectangle 32">
                <a:extLst>
                  <a:ext uri="{FF2B5EF4-FFF2-40B4-BE49-F238E27FC236}">
                    <a16:creationId xmlns:a16="http://schemas.microsoft.com/office/drawing/2014/main" id="{ECEA4906-9BF1-4E48-A872-BCC458C7E44B}"/>
                  </a:ext>
                </a:extLst>
              </p:cNvPr>
              <p:cNvSpPr/>
              <p:nvPr/>
            </p:nvSpPr>
            <p:spPr bwMode="auto">
              <a:xfrm>
                <a:off x="9785865" y="2273597"/>
                <a:ext cx="1600113" cy="866639"/>
              </a:xfrm>
              <a:prstGeom prst="rect">
                <a:avLst/>
              </a:prstGeom>
              <a:noFill/>
              <a:ln w="38100">
                <a:solidFill>
                  <a:srgbClr val="FFC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TextBox 33">
                <a:extLst>
                  <a:ext uri="{FF2B5EF4-FFF2-40B4-BE49-F238E27FC236}">
                    <a16:creationId xmlns:a16="http://schemas.microsoft.com/office/drawing/2014/main" id="{ADB0CFA6-82C4-41D0-BD1E-5B52D00A16AC}"/>
                  </a:ext>
                </a:extLst>
              </p:cNvPr>
              <p:cNvSpPr txBox="1"/>
              <p:nvPr/>
            </p:nvSpPr>
            <p:spPr>
              <a:xfrm>
                <a:off x="9528867" y="3035597"/>
                <a:ext cx="2111932" cy="4616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Standard Storage Account</a:t>
                </a:r>
              </a:p>
            </p:txBody>
          </p:sp>
          <p:sp>
            <p:nvSpPr>
              <p:cNvPr id="35" name="Rectangle 34">
                <a:extLst>
                  <a:ext uri="{FF2B5EF4-FFF2-40B4-BE49-F238E27FC236}">
                    <a16:creationId xmlns:a16="http://schemas.microsoft.com/office/drawing/2014/main" id="{C81F2C22-BF92-4166-9DAF-7159F54BB72F}"/>
                  </a:ext>
                </a:extLst>
              </p:cNvPr>
              <p:cNvSpPr/>
              <p:nvPr/>
            </p:nvSpPr>
            <p:spPr bwMode="auto">
              <a:xfrm>
                <a:off x="9785865" y="3421062"/>
                <a:ext cx="1600113" cy="866639"/>
              </a:xfrm>
              <a:prstGeom prst="rect">
                <a:avLst/>
              </a:prstGeom>
              <a:noFill/>
              <a:ln w="38100">
                <a:solidFill>
                  <a:schemeClr val="accent4">
                    <a:lumMod val="60000"/>
                    <a:lumOff val="40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TextBox 35">
                <a:extLst>
                  <a:ext uri="{FF2B5EF4-FFF2-40B4-BE49-F238E27FC236}">
                    <a16:creationId xmlns:a16="http://schemas.microsoft.com/office/drawing/2014/main" id="{F8C375DC-DBDC-4D0B-8724-D1DB82AFB99D}"/>
                  </a:ext>
                </a:extLst>
              </p:cNvPr>
              <p:cNvSpPr txBox="1"/>
              <p:nvPr/>
            </p:nvSpPr>
            <p:spPr>
              <a:xfrm>
                <a:off x="9528867" y="4178597"/>
                <a:ext cx="2111932" cy="4616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Semilight"/>
                    <a:ea typeface="+mn-ea"/>
                    <a:cs typeface="+mn-cs"/>
                  </a:rPr>
                  <a:t>Premium Storage Account</a:t>
                </a:r>
              </a:p>
            </p:txBody>
          </p:sp>
        </p:grpSp>
        <p:sp>
          <p:nvSpPr>
            <p:cNvPr id="25" name="Rectangle 24">
              <a:extLst>
                <a:ext uri="{FF2B5EF4-FFF2-40B4-BE49-F238E27FC236}">
                  <a16:creationId xmlns:a16="http://schemas.microsoft.com/office/drawing/2014/main" id="{1749EB8A-45A8-4FC0-B2A2-EA921784DC27}"/>
                </a:ext>
              </a:extLst>
            </p:cNvPr>
            <p:cNvSpPr/>
            <p:nvPr/>
          </p:nvSpPr>
          <p:spPr>
            <a:xfrm>
              <a:off x="7075666" y="4462333"/>
              <a:ext cx="1864614" cy="400110"/>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Managed Disks</a:t>
              </a:r>
              <a:endParaRPr kumimoji="0" lang="en-US" sz="2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6" name="Rectangle 25">
              <a:extLst>
                <a:ext uri="{FF2B5EF4-FFF2-40B4-BE49-F238E27FC236}">
                  <a16:creationId xmlns:a16="http://schemas.microsoft.com/office/drawing/2014/main" id="{33FAA32F-35F4-4868-A9C3-002FF38E66ED}"/>
                </a:ext>
              </a:extLst>
            </p:cNvPr>
            <p:cNvSpPr/>
            <p:nvPr/>
          </p:nvSpPr>
          <p:spPr>
            <a:xfrm>
              <a:off x="9741985" y="4462333"/>
              <a:ext cx="2170786" cy="707886"/>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Unmanaged Disks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/Page Blob</a:t>
              </a:r>
            </a:p>
          </p:txBody>
        </p:sp>
      </p:grpSp>
      <p:sp>
        <p:nvSpPr>
          <p:cNvPr id="21" name="TextBox 20">
            <a:extLst>
              <a:ext uri="{FF2B5EF4-FFF2-40B4-BE49-F238E27FC236}">
                <a16:creationId xmlns:a16="http://schemas.microsoft.com/office/drawing/2014/main" id="{0CC4C2B0-A5E4-4902-B7B6-93241F2BE3AE}"/>
              </a:ext>
            </a:extLst>
          </p:cNvPr>
          <p:cNvSpPr txBox="1"/>
          <p:nvPr/>
        </p:nvSpPr>
        <p:spPr>
          <a:xfrm>
            <a:off x="6389783" y="5775243"/>
            <a:ext cx="6019798" cy="871008"/>
          </a:xfrm>
          <a:prstGeom prst="rect">
            <a:avLst/>
          </a:prstGeom>
          <a:noFill/>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altLang="zh-CN" sz="180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Managed</a:t>
            </a:r>
            <a:r>
              <a:rPr kumimoji="0" lang="en-US" sz="180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Disks: highly available &amp; manageable</a:t>
            </a:r>
            <a:endParaRPr kumimoji="0" lang="en-US" sz="1800" i="0" u="none" strike="noStrike" kern="1200" cap="none" spc="0" normalizeH="0" baseline="0" noProof="0" dirty="0">
              <a:ln>
                <a:noFill/>
              </a:ln>
              <a:solidFill>
                <a:srgbClr val="353535"/>
              </a:solidFill>
              <a:effectLst/>
              <a:uLnTx/>
              <a:uFillTx/>
              <a:latin typeface="Segoe UI Semilight"/>
              <a:ea typeface="+mn-ea"/>
              <a:cs typeface="+mn-cs"/>
            </a:endParaRPr>
          </a:p>
          <a:p>
            <a:pPr marL="342900" marR="0" lvl="0" indent="-342900" algn="l" defTabSz="932742"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US" altLang="zh-CN" sz="180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Unmanaged</a:t>
            </a:r>
            <a:r>
              <a:rPr kumimoji="0" lang="en-US" sz="180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Disks: legacy with Storage Account</a:t>
            </a:r>
            <a:endParaRPr kumimoji="0" lang="en-US" sz="200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2" name="TextBox 21">
            <a:extLst>
              <a:ext uri="{FF2B5EF4-FFF2-40B4-BE49-F238E27FC236}">
                <a16:creationId xmlns:a16="http://schemas.microsoft.com/office/drawing/2014/main" id="{2344F9C4-1E4C-4B5B-9C35-3785FAFAACAC}"/>
              </a:ext>
            </a:extLst>
          </p:cNvPr>
          <p:cNvSpPr txBox="1"/>
          <p:nvPr/>
        </p:nvSpPr>
        <p:spPr>
          <a:xfrm>
            <a:off x="6831921" y="1690688"/>
            <a:ext cx="513552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Management Options</a:t>
            </a:r>
          </a:p>
        </p:txBody>
      </p:sp>
    </p:spTree>
    <p:extLst>
      <p:ext uri="{BB962C8B-B14F-4D97-AF65-F5344CB8AC3E}">
        <p14:creationId xmlns:p14="http://schemas.microsoft.com/office/powerpoint/2010/main" val="2665266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B7B0F-63EA-42BF-A372-F38C32F1A57B}"/>
              </a:ext>
            </a:extLst>
          </p:cNvPr>
          <p:cNvSpPr>
            <a:spLocks noGrp="1"/>
          </p:cNvSpPr>
          <p:nvPr>
            <p:ph type="title"/>
          </p:nvPr>
        </p:nvSpPr>
        <p:spPr>
          <a:xfrm>
            <a:off x="588263" y="457200"/>
            <a:ext cx="11018520" cy="553998"/>
          </a:xfrm>
        </p:spPr>
        <p:txBody>
          <a:bodyPr/>
          <a:lstStyle/>
          <a:p>
            <a:r>
              <a:rPr lang="en-US"/>
              <a:t>Azure Disk Portfolio</a:t>
            </a:r>
          </a:p>
        </p:txBody>
      </p:sp>
      <p:grpSp>
        <p:nvGrpSpPr>
          <p:cNvPr id="220" name="Group 219">
            <a:extLst>
              <a:ext uri="{FF2B5EF4-FFF2-40B4-BE49-F238E27FC236}">
                <a16:creationId xmlns:a16="http://schemas.microsoft.com/office/drawing/2014/main" id="{3DCD6129-855F-41E9-B179-F20B7BC4C482}"/>
              </a:ext>
            </a:extLst>
          </p:cNvPr>
          <p:cNvGrpSpPr>
            <a:grpSpLocks noChangeAspect="1"/>
          </p:cNvGrpSpPr>
          <p:nvPr/>
        </p:nvGrpSpPr>
        <p:grpSpPr>
          <a:xfrm>
            <a:off x="5082047" y="2033670"/>
            <a:ext cx="358570" cy="427296"/>
            <a:chOff x="5477764" y="5013499"/>
            <a:chExt cx="268565" cy="320040"/>
          </a:xfrm>
        </p:grpSpPr>
        <p:grpSp>
          <p:nvGrpSpPr>
            <p:cNvPr id="221" name="Group 220">
              <a:extLst>
                <a:ext uri="{FF2B5EF4-FFF2-40B4-BE49-F238E27FC236}">
                  <a16:creationId xmlns:a16="http://schemas.microsoft.com/office/drawing/2014/main" id="{F703D782-EB0F-4B1D-8064-E1678F83FACC}"/>
                </a:ext>
              </a:extLst>
            </p:cNvPr>
            <p:cNvGrpSpPr/>
            <p:nvPr/>
          </p:nvGrpSpPr>
          <p:grpSpPr>
            <a:xfrm>
              <a:off x="5477764" y="5013499"/>
              <a:ext cx="268565" cy="320040"/>
              <a:chOff x="5477764" y="5010341"/>
              <a:chExt cx="268565" cy="320040"/>
            </a:xfrm>
          </p:grpSpPr>
          <p:sp>
            <p:nvSpPr>
              <p:cNvPr id="226" name="Freeform 5">
                <a:extLst>
                  <a:ext uri="{FF2B5EF4-FFF2-40B4-BE49-F238E27FC236}">
                    <a16:creationId xmlns:a16="http://schemas.microsoft.com/office/drawing/2014/main" id="{9575A8C0-326A-4EC9-8A14-8E19BFF8F2D2}"/>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rgbClr val="FFFFFF"/>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227" name="Group 226">
                <a:extLst>
                  <a:ext uri="{FF2B5EF4-FFF2-40B4-BE49-F238E27FC236}">
                    <a16:creationId xmlns:a16="http://schemas.microsoft.com/office/drawing/2014/main" id="{AF853812-A0CD-47AF-9390-46E79B5B6EA0}"/>
                  </a:ext>
                </a:extLst>
              </p:cNvPr>
              <p:cNvGrpSpPr/>
              <p:nvPr/>
            </p:nvGrpSpPr>
            <p:grpSpPr>
              <a:xfrm>
                <a:off x="5518161" y="5046557"/>
                <a:ext cx="187770" cy="208407"/>
                <a:chOff x="5513643" y="5046557"/>
                <a:chExt cx="187770" cy="208407"/>
              </a:xfrm>
              <a:solidFill>
                <a:srgbClr val="0078D3"/>
              </a:solidFill>
            </p:grpSpPr>
            <p:sp>
              <p:nvSpPr>
                <p:cNvPr id="228" name="Oval 227">
                  <a:extLst>
                    <a:ext uri="{FF2B5EF4-FFF2-40B4-BE49-F238E27FC236}">
                      <a16:creationId xmlns:a16="http://schemas.microsoft.com/office/drawing/2014/main" id="{4CB44C8F-895B-4F96-9371-74CB0D44B127}"/>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Oval 228">
                  <a:extLst>
                    <a:ext uri="{FF2B5EF4-FFF2-40B4-BE49-F238E27FC236}">
                      <a16:creationId xmlns:a16="http://schemas.microsoft.com/office/drawing/2014/main" id="{C69C681D-EA2E-44F7-868F-0C20F2B60CFA}"/>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Oval 229">
                  <a:extLst>
                    <a:ext uri="{FF2B5EF4-FFF2-40B4-BE49-F238E27FC236}">
                      <a16:creationId xmlns:a16="http://schemas.microsoft.com/office/drawing/2014/main" id="{33DDF61E-BD2A-4AA0-8169-6AA5EC00875C}"/>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Oval 230">
                  <a:extLst>
                    <a:ext uri="{FF2B5EF4-FFF2-40B4-BE49-F238E27FC236}">
                      <a16:creationId xmlns:a16="http://schemas.microsoft.com/office/drawing/2014/main" id="{5F739333-929D-410B-B9FB-B16C4230CDB8}"/>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D15A5BC0-5E55-4BC1-A9DC-1CA042C41E6F}"/>
                </a:ext>
              </a:extLst>
            </p:cNvPr>
            <p:cNvGrpSpPr/>
            <p:nvPr/>
          </p:nvGrpSpPr>
          <p:grpSpPr>
            <a:xfrm>
              <a:off x="5571787" y="5284616"/>
              <a:ext cx="80519" cy="48923"/>
              <a:chOff x="5884568" y="5297481"/>
              <a:chExt cx="80519" cy="48923"/>
            </a:xfrm>
          </p:grpSpPr>
          <p:sp>
            <p:nvSpPr>
              <p:cNvPr id="223" name="Line 7">
                <a:extLst>
                  <a:ext uri="{FF2B5EF4-FFF2-40B4-BE49-F238E27FC236}">
                    <a16:creationId xmlns:a16="http://schemas.microsoft.com/office/drawing/2014/main" id="{0F3F0999-59DD-4EAA-B91F-30AB2F20E2F2}"/>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24" name="Line 8">
                <a:extLst>
                  <a:ext uri="{FF2B5EF4-FFF2-40B4-BE49-F238E27FC236}">
                    <a16:creationId xmlns:a16="http://schemas.microsoft.com/office/drawing/2014/main" id="{E8DDA5EF-123A-486B-AFFB-63EEC68F6D8C}"/>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25" name="Line 9">
                <a:extLst>
                  <a:ext uri="{FF2B5EF4-FFF2-40B4-BE49-F238E27FC236}">
                    <a16:creationId xmlns:a16="http://schemas.microsoft.com/office/drawing/2014/main" id="{5DF253E0-575E-4D8F-BB8C-4BDE8ACBD68F}"/>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232" name="Group 231">
            <a:extLst>
              <a:ext uri="{FF2B5EF4-FFF2-40B4-BE49-F238E27FC236}">
                <a16:creationId xmlns:a16="http://schemas.microsoft.com/office/drawing/2014/main" id="{D5E4B976-CD54-4918-B945-5F8663566141}"/>
              </a:ext>
            </a:extLst>
          </p:cNvPr>
          <p:cNvGrpSpPr>
            <a:grpSpLocks noChangeAspect="1"/>
          </p:cNvGrpSpPr>
          <p:nvPr/>
        </p:nvGrpSpPr>
        <p:grpSpPr>
          <a:xfrm>
            <a:off x="5532749" y="2033670"/>
            <a:ext cx="358570" cy="427296"/>
            <a:chOff x="5477764" y="5013499"/>
            <a:chExt cx="268565" cy="320040"/>
          </a:xfrm>
        </p:grpSpPr>
        <p:grpSp>
          <p:nvGrpSpPr>
            <p:cNvPr id="233" name="Group 232">
              <a:extLst>
                <a:ext uri="{FF2B5EF4-FFF2-40B4-BE49-F238E27FC236}">
                  <a16:creationId xmlns:a16="http://schemas.microsoft.com/office/drawing/2014/main" id="{D3D535A2-1F24-4446-8D4A-24B23E77D688}"/>
                </a:ext>
              </a:extLst>
            </p:cNvPr>
            <p:cNvGrpSpPr/>
            <p:nvPr/>
          </p:nvGrpSpPr>
          <p:grpSpPr>
            <a:xfrm>
              <a:off x="5477764" y="5013499"/>
              <a:ext cx="268565" cy="320040"/>
              <a:chOff x="5477764" y="5010341"/>
              <a:chExt cx="268565" cy="320040"/>
            </a:xfrm>
          </p:grpSpPr>
          <p:sp>
            <p:nvSpPr>
              <p:cNvPr id="238" name="Freeform 5">
                <a:extLst>
                  <a:ext uri="{FF2B5EF4-FFF2-40B4-BE49-F238E27FC236}">
                    <a16:creationId xmlns:a16="http://schemas.microsoft.com/office/drawing/2014/main" id="{F535C216-F094-4171-8763-72FEA1678B1E}"/>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rgbClr val="FFFFFF"/>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239" name="Group 238">
                <a:extLst>
                  <a:ext uri="{FF2B5EF4-FFF2-40B4-BE49-F238E27FC236}">
                    <a16:creationId xmlns:a16="http://schemas.microsoft.com/office/drawing/2014/main" id="{AFC14877-C133-437D-B9E6-E30631860FE1}"/>
                  </a:ext>
                </a:extLst>
              </p:cNvPr>
              <p:cNvGrpSpPr/>
              <p:nvPr/>
            </p:nvGrpSpPr>
            <p:grpSpPr>
              <a:xfrm>
                <a:off x="5518161" y="5046557"/>
                <a:ext cx="187770" cy="208407"/>
                <a:chOff x="5513643" y="5046557"/>
                <a:chExt cx="187770" cy="208407"/>
              </a:xfrm>
              <a:solidFill>
                <a:srgbClr val="0078D3"/>
              </a:solidFill>
            </p:grpSpPr>
            <p:sp>
              <p:nvSpPr>
                <p:cNvPr id="240" name="Oval 239">
                  <a:extLst>
                    <a:ext uri="{FF2B5EF4-FFF2-40B4-BE49-F238E27FC236}">
                      <a16:creationId xmlns:a16="http://schemas.microsoft.com/office/drawing/2014/main" id="{F24E12EA-11B2-4B81-AE0B-878F52B7CBFE}"/>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Oval 240">
                  <a:extLst>
                    <a:ext uri="{FF2B5EF4-FFF2-40B4-BE49-F238E27FC236}">
                      <a16:creationId xmlns:a16="http://schemas.microsoft.com/office/drawing/2014/main" id="{56C9E50D-B6D1-4898-8E8E-FADB5E2196A2}"/>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Oval 241">
                  <a:extLst>
                    <a:ext uri="{FF2B5EF4-FFF2-40B4-BE49-F238E27FC236}">
                      <a16:creationId xmlns:a16="http://schemas.microsoft.com/office/drawing/2014/main" id="{9B7AAD6A-A021-449D-931C-44944A0322A7}"/>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Oval 242">
                  <a:extLst>
                    <a:ext uri="{FF2B5EF4-FFF2-40B4-BE49-F238E27FC236}">
                      <a16:creationId xmlns:a16="http://schemas.microsoft.com/office/drawing/2014/main" id="{00D2242C-21D7-4D29-8CE7-67F3203E352D}"/>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4" name="Group 233">
              <a:extLst>
                <a:ext uri="{FF2B5EF4-FFF2-40B4-BE49-F238E27FC236}">
                  <a16:creationId xmlns:a16="http://schemas.microsoft.com/office/drawing/2014/main" id="{36D7C48A-8A17-4186-9742-AEC81F4548D3}"/>
                </a:ext>
              </a:extLst>
            </p:cNvPr>
            <p:cNvGrpSpPr/>
            <p:nvPr/>
          </p:nvGrpSpPr>
          <p:grpSpPr>
            <a:xfrm>
              <a:off x="5571787" y="5284616"/>
              <a:ext cx="80519" cy="48923"/>
              <a:chOff x="5884568" y="5297481"/>
              <a:chExt cx="80519" cy="48923"/>
            </a:xfrm>
          </p:grpSpPr>
          <p:sp>
            <p:nvSpPr>
              <p:cNvPr id="235" name="Line 7">
                <a:extLst>
                  <a:ext uri="{FF2B5EF4-FFF2-40B4-BE49-F238E27FC236}">
                    <a16:creationId xmlns:a16="http://schemas.microsoft.com/office/drawing/2014/main" id="{4CB2E49C-5944-473A-9D27-07329EE18424}"/>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36" name="Line 8">
                <a:extLst>
                  <a:ext uri="{FF2B5EF4-FFF2-40B4-BE49-F238E27FC236}">
                    <a16:creationId xmlns:a16="http://schemas.microsoft.com/office/drawing/2014/main" id="{B965DC7C-D7C4-41A7-BEE3-83631A1BCFF4}"/>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37" name="Line 9">
                <a:extLst>
                  <a:ext uri="{FF2B5EF4-FFF2-40B4-BE49-F238E27FC236}">
                    <a16:creationId xmlns:a16="http://schemas.microsoft.com/office/drawing/2014/main" id="{F36B81F7-83F8-47C4-9E27-D9B67352B187}"/>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244" name="Group 243">
            <a:extLst>
              <a:ext uri="{FF2B5EF4-FFF2-40B4-BE49-F238E27FC236}">
                <a16:creationId xmlns:a16="http://schemas.microsoft.com/office/drawing/2014/main" id="{70D91F31-4D59-4BD4-9BE6-E20F6F66DE88}"/>
              </a:ext>
            </a:extLst>
          </p:cNvPr>
          <p:cNvGrpSpPr>
            <a:grpSpLocks noChangeAspect="1"/>
          </p:cNvGrpSpPr>
          <p:nvPr/>
        </p:nvGrpSpPr>
        <p:grpSpPr>
          <a:xfrm>
            <a:off x="5983452" y="2033670"/>
            <a:ext cx="358570" cy="427296"/>
            <a:chOff x="5477764" y="5013499"/>
            <a:chExt cx="268565" cy="320040"/>
          </a:xfrm>
        </p:grpSpPr>
        <p:grpSp>
          <p:nvGrpSpPr>
            <p:cNvPr id="245" name="Group 244">
              <a:extLst>
                <a:ext uri="{FF2B5EF4-FFF2-40B4-BE49-F238E27FC236}">
                  <a16:creationId xmlns:a16="http://schemas.microsoft.com/office/drawing/2014/main" id="{A583C212-011E-453E-9DFA-318E5A6D79D8}"/>
                </a:ext>
              </a:extLst>
            </p:cNvPr>
            <p:cNvGrpSpPr/>
            <p:nvPr/>
          </p:nvGrpSpPr>
          <p:grpSpPr>
            <a:xfrm>
              <a:off x="5477764" y="5013499"/>
              <a:ext cx="268565" cy="320040"/>
              <a:chOff x="5477764" y="5010341"/>
              <a:chExt cx="268565" cy="320040"/>
            </a:xfrm>
          </p:grpSpPr>
          <p:sp>
            <p:nvSpPr>
              <p:cNvPr id="250" name="Freeform 5">
                <a:extLst>
                  <a:ext uri="{FF2B5EF4-FFF2-40B4-BE49-F238E27FC236}">
                    <a16:creationId xmlns:a16="http://schemas.microsoft.com/office/drawing/2014/main" id="{599FB609-54FF-48D1-BA04-9C8CB52342CB}"/>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rgbClr val="FFFFFF"/>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251" name="Group 250">
                <a:extLst>
                  <a:ext uri="{FF2B5EF4-FFF2-40B4-BE49-F238E27FC236}">
                    <a16:creationId xmlns:a16="http://schemas.microsoft.com/office/drawing/2014/main" id="{D8C47AA3-9A12-4C21-B67A-80DF31F9A066}"/>
                  </a:ext>
                </a:extLst>
              </p:cNvPr>
              <p:cNvGrpSpPr/>
              <p:nvPr/>
            </p:nvGrpSpPr>
            <p:grpSpPr>
              <a:xfrm>
                <a:off x="5518161" y="5046557"/>
                <a:ext cx="187770" cy="208407"/>
                <a:chOff x="5513643" y="5046557"/>
                <a:chExt cx="187770" cy="208407"/>
              </a:xfrm>
              <a:solidFill>
                <a:srgbClr val="0078D3"/>
              </a:solidFill>
            </p:grpSpPr>
            <p:sp>
              <p:nvSpPr>
                <p:cNvPr id="252" name="Oval 251">
                  <a:extLst>
                    <a:ext uri="{FF2B5EF4-FFF2-40B4-BE49-F238E27FC236}">
                      <a16:creationId xmlns:a16="http://schemas.microsoft.com/office/drawing/2014/main" id="{A754E56F-E163-4D56-ABF4-7A66339F9271}"/>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Oval 252">
                  <a:extLst>
                    <a:ext uri="{FF2B5EF4-FFF2-40B4-BE49-F238E27FC236}">
                      <a16:creationId xmlns:a16="http://schemas.microsoft.com/office/drawing/2014/main" id="{0EBA9D9B-E214-460E-AEB5-B9057D4317FB}"/>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Oval 253">
                  <a:extLst>
                    <a:ext uri="{FF2B5EF4-FFF2-40B4-BE49-F238E27FC236}">
                      <a16:creationId xmlns:a16="http://schemas.microsoft.com/office/drawing/2014/main" id="{B5256A7B-DA66-4677-A319-518DD31EC271}"/>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Oval 254">
                  <a:extLst>
                    <a:ext uri="{FF2B5EF4-FFF2-40B4-BE49-F238E27FC236}">
                      <a16:creationId xmlns:a16="http://schemas.microsoft.com/office/drawing/2014/main" id="{1348DFBC-9220-43F8-B245-F9D67B506B69}"/>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6" name="Group 245">
              <a:extLst>
                <a:ext uri="{FF2B5EF4-FFF2-40B4-BE49-F238E27FC236}">
                  <a16:creationId xmlns:a16="http://schemas.microsoft.com/office/drawing/2014/main" id="{7596F81F-0E31-422A-AA30-57FAEEA7502C}"/>
                </a:ext>
              </a:extLst>
            </p:cNvPr>
            <p:cNvGrpSpPr/>
            <p:nvPr/>
          </p:nvGrpSpPr>
          <p:grpSpPr>
            <a:xfrm>
              <a:off x="5571787" y="5284616"/>
              <a:ext cx="80519" cy="48923"/>
              <a:chOff x="5884568" y="5297481"/>
              <a:chExt cx="80519" cy="48923"/>
            </a:xfrm>
          </p:grpSpPr>
          <p:sp>
            <p:nvSpPr>
              <p:cNvPr id="247" name="Line 7">
                <a:extLst>
                  <a:ext uri="{FF2B5EF4-FFF2-40B4-BE49-F238E27FC236}">
                    <a16:creationId xmlns:a16="http://schemas.microsoft.com/office/drawing/2014/main" id="{693255AF-1E00-4244-BFFE-663CBDE595A2}"/>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48" name="Line 8">
                <a:extLst>
                  <a:ext uri="{FF2B5EF4-FFF2-40B4-BE49-F238E27FC236}">
                    <a16:creationId xmlns:a16="http://schemas.microsoft.com/office/drawing/2014/main" id="{367AAE56-1ED4-4BE2-94C9-B97A6BC4BA3A}"/>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49" name="Line 9">
                <a:extLst>
                  <a:ext uri="{FF2B5EF4-FFF2-40B4-BE49-F238E27FC236}">
                    <a16:creationId xmlns:a16="http://schemas.microsoft.com/office/drawing/2014/main" id="{3393D0E3-E2DF-47FB-BA7A-657E46CFF0CE}"/>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256" name="Group 255">
            <a:extLst>
              <a:ext uri="{FF2B5EF4-FFF2-40B4-BE49-F238E27FC236}">
                <a16:creationId xmlns:a16="http://schemas.microsoft.com/office/drawing/2014/main" id="{175DF959-254D-4C47-A599-90B921486BC4}"/>
              </a:ext>
            </a:extLst>
          </p:cNvPr>
          <p:cNvGrpSpPr/>
          <p:nvPr/>
        </p:nvGrpSpPr>
        <p:grpSpPr>
          <a:xfrm>
            <a:off x="7894080" y="2033670"/>
            <a:ext cx="501222" cy="570475"/>
            <a:chOff x="8618441" y="2851722"/>
            <a:chExt cx="511273" cy="581914"/>
          </a:xfrm>
        </p:grpSpPr>
        <p:grpSp>
          <p:nvGrpSpPr>
            <p:cNvPr id="257" name="Group 256">
              <a:extLst>
                <a:ext uri="{FF2B5EF4-FFF2-40B4-BE49-F238E27FC236}">
                  <a16:creationId xmlns:a16="http://schemas.microsoft.com/office/drawing/2014/main" id="{D37F6E0B-95F8-4891-AEA4-7D031ACD78A0}"/>
                </a:ext>
              </a:extLst>
            </p:cNvPr>
            <p:cNvGrpSpPr>
              <a:grpSpLocks noChangeAspect="1"/>
            </p:cNvGrpSpPr>
            <p:nvPr/>
          </p:nvGrpSpPr>
          <p:grpSpPr>
            <a:xfrm>
              <a:off x="8618441" y="2851722"/>
              <a:ext cx="365760" cy="435864"/>
              <a:chOff x="5477764" y="5013499"/>
              <a:chExt cx="268565" cy="320040"/>
            </a:xfrm>
          </p:grpSpPr>
          <p:grpSp>
            <p:nvGrpSpPr>
              <p:cNvPr id="261" name="Group 260">
                <a:extLst>
                  <a:ext uri="{FF2B5EF4-FFF2-40B4-BE49-F238E27FC236}">
                    <a16:creationId xmlns:a16="http://schemas.microsoft.com/office/drawing/2014/main" id="{06A02293-B53B-4B5B-ABF7-6963A4BCB354}"/>
                  </a:ext>
                </a:extLst>
              </p:cNvPr>
              <p:cNvGrpSpPr/>
              <p:nvPr/>
            </p:nvGrpSpPr>
            <p:grpSpPr>
              <a:xfrm>
                <a:off x="5477764" y="5013499"/>
                <a:ext cx="268565" cy="320040"/>
                <a:chOff x="5477764" y="5010341"/>
                <a:chExt cx="268565" cy="320040"/>
              </a:xfrm>
            </p:grpSpPr>
            <p:sp>
              <p:nvSpPr>
                <p:cNvPr id="266" name="Freeform 5">
                  <a:extLst>
                    <a:ext uri="{FF2B5EF4-FFF2-40B4-BE49-F238E27FC236}">
                      <a16:creationId xmlns:a16="http://schemas.microsoft.com/office/drawing/2014/main" id="{54540448-72C0-48C6-8103-060D3C77295D}"/>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rgbClr val="FFFFFF"/>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267" name="Group 266">
                  <a:extLst>
                    <a:ext uri="{FF2B5EF4-FFF2-40B4-BE49-F238E27FC236}">
                      <a16:creationId xmlns:a16="http://schemas.microsoft.com/office/drawing/2014/main" id="{CBB6003C-8AFA-4940-9386-DAF5C3372DED}"/>
                    </a:ext>
                  </a:extLst>
                </p:cNvPr>
                <p:cNvGrpSpPr/>
                <p:nvPr/>
              </p:nvGrpSpPr>
              <p:grpSpPr>
                <a:xfrm>
                  <a:off x="5518161" y="5046557"/>
                  <a:ext cx="187770" cy="208407"/>
                  <a:chOff x="5513643" y="5046557"/>
                  <a:chExt cx="187770" cy="208407"/>
                </a:xfrm>
                <a:solidFill>
                  <a:srgbClr val="0078D3"/>
                </a:solidFill>
              </p:grpSpPr>
              <p:sp>
                <p:nvSpPr>
                  <p:cNvPr id="268" name="Oval 267">
                    <a:extLst>
                      <a:ext uri="{FF2B5EF4-FFF2-40B4-BE49-F238E27FC236}">
                        <a16:creationId xmlns:a16="http://schemas.microsoft.com/office/drawing/2014/main" id="{F4B777ED-F0FE-46A1-AD65-1D8041BFF5D6}"/>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Oval 268">
                    <a:extLst>
                      <a:ext uri="{FF2B5EF4-FFF2-40B4-BE49-F238E27FC236}">
                        <a16:creationId xmlns:a16="http://schemas.microsoft.com/office/drawing/2014/main" id="{F1658E0A-2D6B-42BD-8D2A-EE0E13FD5184}"/>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Oval 269">
                    <a:extLst>
                      <a:ext uri="{FF2B5EF4-FFF2-40B4-BE49-F238E27FC236}">
                        <a16:creationId xmlns:a16="http://schemas.microsoft.com/office/drawing/2014/main" id="{472C1E56-1758-420B-BC1D-C99FEBB842DC}"/>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Oval 270">
                    <a:extLst>
                      <a:ext uri="{FF2B5EF4-FFF2-40B4-BE49-F238E27FC236}">
                        <a16:creationId xmlns:a16="http://schemas.microsoft.com/office/drawing/2014/main" id="{2548CE84-9D5A-4CFD-A4BD-39636776CC94}"/>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2" name="Group 261">
                <a:extLst>
                  <a:ext uri="{FF2B5EF4-FFF2-40B4-BE49-F238E27FC236}">
                    <a16:creationId xmlns:a16="http://schemas.microsoft.com/office/drawing/2014/main" id="{4C100687-3C35-42D1-9DD1-182CD31924D0}"/>
                  </a:ext>
                </a:extLst>
              </p:cNvPr>
              <p:cNvGrpSpPr/>
              <p:nvPr/>
            </p:nvGrpSpPr>
            <p:grpSpPr>
              <a:xfrm>
                <a:off x="5571787" y="5284616"/>
                <a:ext cx="80519" cy="48923"/>
                <a:chOff x="5884568" y="5297481"/>
                <a:chExt cx="80519" cy="48923"/>
              </a:xfrm>
            </p:grpSpPr>
            <p:sp>
              <p:nvSpPr>
                <p:cNvPr id="263" name="Line 7">
                  <a:extLst>
                    <a:ext uri="{FF2B5EF4-FFF2-40B4-BE49-F238E27FC236}">
                      <a16:creationId xmlns:a16="http://schemas.microsoft.com/office/drawing/2014/main" id="{27577DD3-6BB2-44CF-A499-FE774F9DE160}"/>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64" name="Line 8">
                  <a:extLst>
                    <a:ext uri="{FF2B5EF4-FFF2-40B4-BE49-F238E27FC236}">
                      <a16:creationId xmlns:a16="http://schemas.microsoft.com/office/drawing/2014/main" id="{3067DCEC-2B0D-4A90-B131-17BC398F1E63}"/>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65" name="Line 9">
                  <a:extLst>
                    <a:ext uri="{FF2B5EF4-FFF2-40B4-BE49-F238E27FC236}">
                      <a16:creationId xmlns:a16="http://schemas.microsoft.com/office/drawing/2014/main" id="{37B39D8B-EE4A-44EC-ACBC-D83DFF806910}"/>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258" name="Group 257">
              <a:extLst>
                <a:ext uri="{FF2B5EF4-FFF2-40B4-BE49-F238E27FC236}">
                  <a16:creationId xmlns:a16="http://schemas.microsoft.com/office/drawing/2014/main" id="{79E8682D-4FB7-4EBE-8B6F-3163B69F744C}"/>
                </a:ext>
              </a:extLst>
            </p:cNvPr>
            <p:cNvGrpSpPr/>
            <p:nvPr/>
          </p:nvGrpSpPr>
          <p:grpSpPr>
            <a:xfrm>
              <a:off x="8837614" y="3141536"/>
              <a:ext cx="292100" cy="292100"/>
              <a:chOff x="9201151" y="3497263"/>
              <a:chExt cx="292100" cy="292100"/>
            </a:xfrm>
          </p:grpSpPr>
          <p:sp>
            <p:nvSpPr>
              <p:cNvPr id="259" name="Oval 258">
                <a:extLst>
                  <a:ext uri="{FF2B5EF4-FFF2-40B4-BE49-F238E27FC236}">
                    <a16:creationId xmlns:a16="http://schemas.microsoft.com/office/drawing/2014/main" id="{39A08A2E-9443-4449-8990-0805A8DED409}"/>
                  </a:ext>
                </a:extLst>
              </p:cNvPr>
              <p:cNvSpPr/>
              <p:nvPr/>
            </p:nvSpPr>
            <p:spPr bwMode="auto">
              <a:xfrm>
                <a:off x="9201151" y="3497263"/>
                <a:ext cx="292100" cy="292100"/>
              </a:xfrm>
              <a:prstGeom prst="ellipse">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Freeform 1018">
                <a:extLst>
                  <a:ext uri="{FF2B5EF4-FFF2-40B4-BE49-F238E27FC236}">
                    <a16:creationId xmlns:a16="http://schemas.microsoft.com/office/drawing/2014/main" id="{56832835-0ACA-4613-8FE1-34CAAED03151}"/>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272" name="Group 271">
            <a:extLst>
              <a:ext uri="{FF2B5EF4-FFF2-40B4-BE49-F238E27FC236}">
                <a16:creationId xmlns:a16="http://schemas.microsoft.com/office/drawing/2014/main" id="{75DE09D8-EA05-4750-A398-8B3BD91D918E}"/>
              </a:ext>
            </a:extLst>
          </p:cNvPr>
          <p:cNvGrpSpPr/>
          <p:nvPr/>
        </p:nvGrpSpPr>
        <p:grpSpPr>
          <a:xfrm>
            <a:off x="7443378" y="2033670"/>
            <a:ext cx="501222" cy="570475"/>
            <a:chOff x="8618441" y="2851722"/>
            <a:chExt cx="511273" cy="581914"/>
          </a:xfrm>
        </p:grpSpPr>
        <p:grpSp>
          <p:nvGrpSpPr>
            <p:cNvPr id="273" name="Group 272">
              <a:extLst>
                <a:ext uri="{FF2B5EF4-FFF2-40B4-BE49-F238E27FC236}">
                  <a16:creationId xmlns:a16="http://schemas.microsoft.com/office/drawing/2014/main" id="{0999A955-87C5-42F0-910B-6DA8421135A3}"/>
                </a:ext>
              </a:extLst>
            </p:cNvPr>
            <p:cNvGrpSpPr>
              <a:grpSpLocks noChangeAspect="1"/>
            </p:cNvGrpSpPr>
            <p:nvPr/>
          </p:nvGrpSpPr>
          <p:grpSpPr>
            <a:xfrm>
              <a:off x="8618441" y="2851722"/>
              <a:ext cx="365760" cy="435864"/>
              <a:chOff x="5477764" y="5013499"/>
              <a:chExt cx="268565" cy="320040"/>
            </a:xfrm>
          </p:grpSpPr>
          <p:grpSp>
            <p:nvGrpSpPr>
              <p:cNvPr id="277" name="Group 276">
                <a:extLst>
                  <a:ext uri="{FF2B5EF4-FFF2-40B4-BE49-F238E27FC236}">
                    <a16:creationId xmlns:a16="http://schemas.microsoft.com/office/drawing/2014/main" id="{DDD25067-1B35-437D-AA1B-4EEC0A1B632B}"/>
                  </a:ext>
                </a:extLst>
              </p:cNvPr>
              <p:cNvGrpSpPr/>
              <p:nvPr/>
            </p:nvGrpSpPr>
            <p:grpSpPr>
              <a:xfrm>
                <a:off x="5477764" y="5013499"/>
                <a:ext cx="268565" cy="320040"/>
                <a:chOff x="5477764" y="5010341"/>
                <a:chExt cx="268565" cy="320040"/>
              </a:xfrm>
            </p:grpSpPr>
            <p:sp>
              <p:nvSpPr>
                <p:cNvPr id="282" name="Freeform 5">
                  <a:extLst>
                    <a:ext uri="{FF2B5EF4-FFF2-40B4-BE49-F238E27FC236}">
                      <a16:creationId xmlns:a16="http://schemas.microsoft.com/office/drawing/2014/main" id="{E829298A-E811-4BD8-8652-03D67622EEB4}"/>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rgbClr val="FFFFFF"/>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283" name="Group 282">
                  <a:extLst>
                    <a:ext uri="{FF2B5EF4-FFF2-40B4-BE49-F238E27FC236}">
                      <a16:creationId xmlns:a16="http://schemas.microsoft.com/office/drawing/2014/main" id="{8F8C6EAA-A0BC-4394-9C9E-68ED43A0E4BD}"/>
                    </a:ext>
                  </a:extLst>
                </p:cNvPr>
                <p:cNvGrpSpPr/>
                <p:nvPr/>
              </p:nvGrpSpPr>
              <p:grpSpPr>
                <a:xfrm>
                  <a:off x="5518161" y="5046557"/>
                  <a:ext cx="187770" cy="208407"/>
                  <a:chOff x="5513643" y="5046557"/>
                  <a:chExt cx="187770" cy="208407"/>
                </a:xfrm>
                <a:solidFill>
                  <a:srgbClr val="0078D3"/>
                </a:solidFill>
              </p:grpSpPr>
              <p:sp>
                <p:nvSpPr>
                  <p:cNvPr id="284" name="Oval 283">
                    <a:extLst>
                      <a:ext uri="{FF2B5EF4-FFF2-40B4-BE49-F238E27FC236}">
                        <a16:creationId xmlns:a16="http://schemas.microsoft.com/office/drawing/2014/main" id="{4359B9C6-B577-4386-B946-CC7D824DBCF1}"/>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Oval 284">
                    <a:extLst>
                      <a:ext uri="{FF2B5EF4-FFF2-40B4-BE49-F238E27FC236}">
                        <a16:creationId xmlns:a16="http://schemas.microsoft.com/office/drawing/2014/main" id="{9EE23155-08B3-4754-A005-71353510429D}"/>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Oval 285">
                    <a:extLst>
                      <a:ext uri="{FF2B5EF4-FFF2-40B4-BE49-F238E27FC236}">
                        <a16:creationId xmlns:a16="http://schemas.microsoft.com/office/drawing/2014/main" id="{EFE3C2FA-F672-4661-AA5A-4BC2A7C14816}"/>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Oval 286">
                    <a:extLst>
                      <a:ext uri="{FF2B5EF4-FFF2-40B4-BE49-F238E27FC236}">
                        <a16:creationId xmlns:a16="http://schemas.microsoft.com/office/drawing/2014/main" id="{6DC28753-1F73-4384-98BD-76D08F5E4924}"/>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78" name="Group 277">
                <a:extLst>
                  <a:ext uri="{FF2B5EF4-FFF2-40B4-BE49-F238E27FC236}">
                    <a16:creationId xmlns:a16="http://schemas.microsoft.com/office/drawing/2014/main" id="{4E1304A4-2520-424A-8FFD-B1ED680942C4}"/>
                  </a:ext>
                </a:extLst>
              </p:cNvPr>
              <p:cNvGrpSpPr/>
              <p:nvPr/>
            </p:nvGrpSpPr>
            <p:grpSpPr>
              <a:xfrm>
                <a:off x="5571787" y="5284616"/>
                <a:ext cx="80519" cy="48923"/>
                <a:chOff x="5884568" y="5297481"/>
                <a:chExt cx="80519" cy="48923"/>
              </a:xfrm>
            </p:grpSpPr>
            <p:sp>
              <p:nvSpPr>
                <p:cNvPr id="279" name="Line 7">
                  <a:extLst>
                    <a:ext uri="{FF2B5EF4-FFF2-40B4-BE49-F238E27FC236}">
                      <a16:creationId xmlns:a16="http://schemas.microsoft.com/office/drawing/2014/main" id="{943BD391-FF06-4978-94AF-5062A8005374}"/>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80" name="Line 8">
                  <a:extLst>
                    <a:ext uri="{FF2B5EF4-FFF2-40B4-BE49-F238E27FC236}">
                      <a16:creationId xmlns:a16="http://schemas.microsoft.com/office/drawing/2014/main" id="{52A4E9C9-0A1E-4D1B-B2C7-C620F53CBC65}"/>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81" name="Line 9">
                  <a:extLst>
                    <a:ext uri="{FF2B5EF4-FFF2-40B4-BE49-F238E27FC236}">
                      <a16:creationId xmlns:a16="http://schemas.microsoft.com/office/drawing/2014/main" id="{C3C4D4D0-0FF9-4747-8F0F-A1C800C6F757}"/>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274" name="Group 273">
              <a:extLst>
                <a:ext uri="{FF2B5EF4-FFF2-40B4-BE49-F238E27FC236}">
                  <a16:creationId xmlns:a16="http://schemas.microsoft.com/office/drawing/2014/main" id="{C9298F54-654E-4936-A875-F337F6526BD4}"/>
                </a:ext>
              </a:extLst>
            </p:cNvPr>
            <p:cNvGrpSpPr/>
            <p:nvPr/>
          </p:nvGrpSpPr>
          <p:grpSpPr>
            <a:xfrm>
              <a:off x="8837614" y="3141536"/>
              <a:ext cx="292100" cy="292100"/>
              <a:chOff x="9201151" y="3497263"/>
              <a:chExt cx="292100" cy="292100"/>
            </a:xfrm>
          </p:grpSpPr>
          <p:sp>
            <p:nvSpPr>
              <p:cNvPr id="275" name="Oval 274">
                <a:extLst>
                  <a:ext uri="{FF2B5EF4-FFF2-40B4-BE49-F238E27FC236}">
                    <a16:creationId xmlns:a16="http://schemas.microsoft.com/office/drawing/2014/main" id="{AD3E49D8-9C09-4401-9515-8D17521750AB}"/>
                  </a:ext>
                </a:extLst>
              </p:cNvPr>
              <p:cNvSpPr/>
              <p:nvPr/>
            </p:nvSpPr>
            <p:spPr bwMode="auto">
              <a:xfrm>
                <a:off x="9201151" y="3497263"/>
                <a:ext cx="292100" cy="292100"/>
              </a:xfrm>
              <a:prstGeom prst="ellipse">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Freeform 1018">
                <a:extLst>
                  <a:ext uri="{FF2B5EF4-FFF2-40B4-BE49-F238E27FC236}">
                    <a16:creationId xmlns:a16="http://schemas.microsoft.com/office/drawing/2014/main" id="{05B4EBF5-7175-433B-AFB3-DF83FA3C261F}"/>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288" name="Group 287">
            <a:extLst>
              <a:ext uri="{FF2B5EF4-FFF2-40B4-BE49-F238E27FC236}">
                <a16:creationId xmlns:a16="http://schemas.microsoft.com/office/drawing/2014/main" id="{D5AF321C-DD49-4BDC-B6F8-3F909BC4F45A}"/>
              </a:ext>
            </a:extLst>
          </p:cNvPr>
          <p:cNvGrpSpPr/>
          <p:nvPr/>
        </p:nvGrpSpPr>
        <p:grpSpPr>
          <a:xfrm>
            <a:off x="6992676" y="2033670"/>
            <a:ext cx="501222" cy="570475"/>
            <a:chOff x="8618441" y="2851722"/>
            <a:chExt cx="511273" cy="581914"/>
          </a:xfrm>
        </p:grpSpPr>
        <p:grpSp>
          <p:nvGrpSpPr>
            <p:cNvPr id="289" name="Group 288">
              <a:extLst>
                <a:ext uri="{FF2B5EF4-FFF2-40B4-BE49-F238E27FC236}">
                  <a16:creationId xmlns:a16="http://schemas.microsoft.com/office/drawing/2014/main" id="{A916D64D-4E18-4C77-8242-90C260FD2955}"/>
                </a:ext>
              </a:extLst>
            </p:cNvPr>
            <p:cNvGrpSpPr>
              <a:grpSpLocks noChangeAspect="1"/>
            </p:cNvGrpSpPr>
            <p:nvPr/>
          </p:nvGrpSpPr>
          <p:grpSpPr>
            <a:xfrm>
              <a:off x="8618441" y="2851722"/>
              <a:ext cx="365760" cy="435864"/>
              <a:chOff x="5477764" y="5013499"/>
              <a:chExt cx="268565" cy="320040"/>
            </a:xfrm>
          </p:grpSpPr>
          <p:grpSp>
            <p:nvGrpSpPr>
              <p:cNvPr id="293" name="Group 292">
                <a:extLst>
                  <a:ext uri="{FF2B5EF4-FFF2-40B4-BE49-F238E27FC236}">
                    <a16:creationId xmlns:a16="http://schemas.microsoft.com/office/drawing/2014/main" id="{519C58DC-66C8-4B6E-BD3F-0207BD393A8F}"/>
                  </a:ext>
                </a:extLst>
              </p:cNvPr>
              <p:cNvGrpSpPr/>
              <p:nvPr/>
            </p:nvGrpSpPr>
            <p:grpSpPr>
              <a:xfrm>
                <a:off x="5477764" y="5013499"/>
                <a:ext cx="268565" cy="320040"/>
                <a:chOff x="5477764" y="5010341"/>
                <a:chExt cx="268565" cy="320040"/>
              </a:xfrm>
            </p:grpSpPr>
            <p:sp>
              <p:nvSpPr>
                <p:cNvPr id="298" name="Freeform 5">
                  <a:extLst>
                    <a:ext uri="{FF2B5EF4-FFF2-40B4-BE49-F238E27FC236}">
                      <a16:creationId xmlns:a16="http://schemas.microsoft.com/office/drawing/2014/main" id="{F88BE14C-415B-4E0A-9DFC-B4A165B27F26}"/>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rgbClr val="FFFFFF"/>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299" name="Group 298">
                  <a:extLst>
                    <a:ext uri="{FF2B5EF4-FFF2-40B4-BE49-F238E27FC236}">
                      <a16:creationId xmlns:a16="http://schemas.microsoft.com/office/drawing/2014/main" id="{36836412-0FF8-4068-BE04-5D30869F5690}"/>
                    </a:ext>
                  </a:extLst>
                </p:cNvPr>
                <p:cNvGrpSpPr/>
                <p:nvPr/>
              </p:nvGrpSpPr>
              <p:grpSpPr>
                <a:xfrm>
                  <a:off x="5518161" y="5046557"/>
                  <a:ext cx="187770" cy="208407"/>
                  <a:chOff x="5513643" y="5046557"/>
                  <a:chExt cx="187770" cy="208407"/>
                </a:xfrm>
                <a:solidFill>
                  <a:srgbClr val="0078D3"/>
                </a:solidFill>
              </p:grpSpPr>
              <p:sp>
                <p:nvSpPr>
                  <p:cNvPr id="300" name="Oval 299">
                    <a:extLst>
                      <a:ext uri="{FF2B5EF4-FFF2-40B4-BE49-F238E27FC236}">
                        <a16:creationId xmlns:a16="http://schemas.microsoft.com/office/drawing/2014/main" id="{D2ADE6FA-E5E6-45C2-A5AB-F48D41B86028}"/>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Oval 300">
                    <a:extLst>
                      <a:ext uri="{FF2B5EF4-FFF2-40B4-BE49-F238E27FC236}">
                        <a16:creationId xmlns:a16="http://schemas.microsoft.com/office/drawing/2014/main" id="{19659B37-3FFA-4AE9-959E-AB49895D76E4}"/>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Oval 301">
                    <a:extLst>
                      <a:ext uri="{FF2B5EF4-FFF2-40B4-BE49-F238E27FC236}">
                        <a16:creationId xmlns:a16="http://schemas.microsoft.com/office/drawing/2014/main" id="{AB280A2B-A03B-4B39-BB68-E89E7750ADFA}"/>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3" name="Oval 302">
                    <a:extLst>
                      <a:ext uri="{FF2B5EF4-FFF2-40B4-BE49-F238E27FC236}">
                        <a16:creationId xmlns:a16="http://schemas.microsoft.com/office/drawing/2014/main" id="{13A31DF3-E5E8-454B-B240-96588A82F2A9}"/>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94" name="Group 293">
                <a:extLst>
                  <a:ext uri="{FF2B5EF4-FFF2-40B4-BE49-F238E27FC236}">
                    <a16:creationId xmlns:a16="http://schemas.microsoft.com/office/drawing/2014/main" id="{E8EFAD5B-6A5C-4089-B8BA-086B26C663B0}"/>
                  </a:ext>
                </a:extLst>
              </p:cNvPr>
              <p:cNvGrpSpPr/>
              <p:nvPr/>
            </p:nvGrpSpPr>
            <p:grpSpPr>
              <a:xfrm>
                <a:off x="5571787" y="5284616"/>
                <a:ext cx="80519" cy="48923"/>
                <a:chOff x="5884568" y="5297481"/>
                <a:chExt cx="80519" cy="48923"/>
              </a:xfrm>
            </p:grpSpPr>
            <p:sp>
              <p:nvSpPr>
                <p:cNvPr id="295" name="Line 7">
                  <a:extLst>
                    <a:ext uri="{FF2B5EF4-FFF2-40B4-BE49-F238E27FC236}">
                      <a16:creationId xmlns:a16="http://schemas.microsoft.com/office/drawing/2014/main" id="{008D4CAB-9BB3-4FC3-BD43-AEB5664DB45A}"/>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96" name="Line 8">
                  <a:extLst>
                    <a:ext uri="{FF2B5EF4-FFF2-40B4-BE49-F238E27FC236}">
                      <a16:creationId xmlns:a16="http://schemas.microsoft.com/office/drawing/2014/main" id="{FFB30F03-0A62-47E5-BFE1-D55628614526}"/>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97" name="Line 9">
                  <a:extLst>
                    <a:ext uri="{FF2B5EF4-FFF2-40B4-BE49-F238E27FC236}">
                      <a16:creationId xmlns:a16="http://schemas.microsoft.com/office/drawing/2014/main" id="{2A884869-5D35-44A4-BCC9-DED8F350082D}"/>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290" name="Group 289">
              <a:extLst>
                <a:ext uri="{FF2B5EF4-FFF2-40B4-BE49-F238E27FC236}">
                  <a16:creationId xmlns:a16="http://schemas.microsoft.com/office/drawing/2014/main" id="{39F40866-366F-4602-9864-4C4DBBD37985}"/>
                </a:ext>
              </a:extLst>
            </p:cNvPr>
            <p:cNvGrpSpPr/>
            <p:nvPr/>
          </p:nvGrpSpPr>
          <p:grpSpPr>
            <a:xfrm>
              <a:off x="8837614" y="3141536"/>
              <a:ext cx="292100" cy="292100"/>
              <a:chOff x="9201151" y="3497263"/>
              <a:chExt cx="292100" cy="292100"/>
            </a:xfrm>
          </p:grpSpPr>
          <p:sp>
            <p:nvSpPr>
              <p:cNvPr id="291" name="Oval 290">
                <a:extLst>
                  <a:ext uri="{FF2B5EF4-FFF2-40B4-BE49-F238E27FC236}">
                    <a16:creationId xmlns:a16="http://schemas.microsoft.com/office/drawing/2014/main" id="{C09AED56-3F14-40A2-966A-D4C2556DE093}"/>
                  </a:ext>
                </a:extLst>
              </p:cNvPr>
              <p:cNvSpPr/>
              <p:nvPr/>
            </p:nvSpPr>
            <p:spPr bwMode="auto">
              <a:xfrm>
                <a:off x="9201151" y="3497263"/>
                <a:ext cx="292100" cy="292100"/>
              </a:xfrm>
              <a:prstGeom prst="ellipse">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Freeform 1018">
                <a:extLst>
                  <a:ext uri="{FF2B5EF4-FFF2-40B4-BE49-F238E27FC236}">
                    <a16:creationId xmlns:a16="http://schemas.microsoft.com/office/drawing/2014/main" id="{6E31281A-7A10-4BFF-A825-FDF89A3E4EC4}"/>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304" name="Group 303">
            <a:extLst>
              <a:ext uri="{FF2B5EF4-FFF2-40B4-BE49-F238E27FC236}">
                <a16:creationId xmlns:a16="http://schemas.microsoft.com/office/drawing/2014/main" id="{2617EC04-0A86-450C-A6F1-6F4DE1A7C52F}"/>
              </a:ext>
            </a:extLst>
          </p:cNvPr>
          <p:cNvGrpSpPr/>
          <p:nvPr/>
        </p:nvGrpSpPr>
        <p:grpSpPr>
          <a:xfrm>
            <a:off x="3150376" y="2129298"/>
            <a:ext cx="343800" cy="343882"/>
            <a:chOff x="4354130" y="2075422"/>
            <a:chExt cx="350694" cy="350778"/>
          </a:xfrm>
        </p:grpSpPr>
        <p:sp>
          <p:nvSpPr>
            <p:cNvPr id="305" name="StorageOptical_E958" title="Icon of a hard disk">
              <a:extLst>
                <a:ext uri="{FF2B5EF4-FFF2-40B4-BE49-F238E27FC236}">
                  <a16:creationId xmlns:a16="http://schemas.microsoft.com/office/drawing/2014/main" id="{31EBDA90-789A-4839-A442-86CC7C8C874F}"/>
                </a:ext>
              </a:extLst>
            </p:cNvPr>
            <p:cNvSpPr>
              <a:spLocks noChangeAspect="1" noEditPoints="1"/>
            </p:cNvSpPr>
            <p:nvPr/>
          </p:nvSpPr>
          <p:spPr bwMode="auto">
            <a:xfrm>
              <a:off x="4354130" y="2075422"/>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solidFill>
              <a:srgbClr val="EBEBEB"/>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cxnSp>
          <p:nvCxnSpPr>
            <p:cNvPr id="306" name="Straight Connector 305">
              <a:extLst>
                <a:ext uri="{FF2B5EF4-FFF2-40B4-BE49-F238E27FC236}">
                  <a16:creationId xmlns:a16="http://schemas.microsoft.com/office/drawing/2014/main" id="{01C78489-D5CC-4326-A643-2046D1AE907A}"/>
                </a:ext>
              </a:extLst>
            </p:cNvPr>
            <p:cNvCxnSpPr>
              <a:stCxn id="305" idx="12"/>
              <a:endCxn id="305" idx="13"/>
            </p:cNvCxnSpPr>
            <p:nvPr/>
          </p:nvCxnSpPr>
          <p:spPr>
            <a:xfrm>
              <a:off x="4431937" y="2153248"/>
              <a:ext cx="42551" cy="42561"/>
            </a:xfrm>
            <a:prstGeom prst="line">
              <a:avLst/>
            </a:prstGeom>
            <a:noFill/>
            <a:ln w="19050" cap="sq" cmpd="sng" algn="ctr">
              <a:solidFill>
                <a:srgbClr val="75757A"/>
              </a:solidFill>
              <a:prstDash val="solid"/>
              <a:miter lim="800000"/>
              <a:headEnd type="none" w="lg" len="med"/>
              <a:tailEnd type="none" w="lg" len="med"/>
            </a:ln>
            <a:effectLst/>
          </p:spPr>
        </p:cxnSp>
        <p:cxnSp>
          <p:nvCxnSpPr>
            <p:cNvPr id="307" name="Straight Connector 306">
              <a:extLst>
                <a:ext uri="{FF2B5EF4-FFF2-40B4-BE49-F238E27FC236}">
                  <a16:creationId xmlns:a16="http://schemas.microsoft.com/office/drawing/2014/main" id="{D61274CC-5F66-4809-98DB-681FEBFE904B}"/>
                </a:ext>
              </a:extLst>
            </p:cNvPr>
            <p:cNvCxnSpPr>
              <a:cxnSpLocks/>
              <a:stCxn id="305" idx="10"/>
              <a:endCxn id="305" idx="11"/>
            </p:cNvCxnSpPr>
            <p:nvPr/>
          </p:nvCxnSpPr>
          <p:spPr>
            <a:xfrm>
              <a:off x="4584466" y="2305813"/>
              <a:ext cx="42551" cy="42561"/>
            </a:xfrm>
            <a:prstGeom prst="line">
              <a:avLst/>
            </a:prstGeom>
            <a:noFill/>
            <a:ln w="19050" cap="sq" cmpd="sng" algn="ctr">
              <a:solidFill>
                <a:srgbClr val="75757A"/>
              </a:solidFill>
              <a:prstDash val="solid"/>
              <a:miter lim="800000"/>
              <a:headEnd type="none" w="lg" len="med"/>
              <a:tailEnd type="none" w="lg" len="med"/>
            </a:ln>
            <a:effectLst/>
          </p:spPr>
        </p:cxnSp>
      </p:grpSp>
      <p:grpSp>
        <p:nvGrpSpPr>
          <p:cNvPr id="308" name="Group 307">
            <a:extLst>
              <a:ext uri="{FF2B5EF4-FFF2-40B4-BE49-F238E27FC236}">
                <a16:creationId xmlns:a16="http://schemas.microsoft.com/office/drawing/2014/main" id="{A03D23CF-65C1-4B08-9B79-9519C7F29266}"/>
              </a:ext>
            </a:extLst>
          </p:cNvPr>
          <p:cNvGrpSpPr/>
          <p:nvPr/>
        </p:nvGrpSpPr>
        <p:grpSpPr>
          <a:xfrm>
            <a:off x="3601078" y="2129298"/>
            <a:ext cx="343800" cy="343882"/>
            <a:chOff x="4354130" y="2075422"/>
            <a:chExt cx="350694" cy="350778"/>
          </a:xfrm>
        </p:grpSpPr>
        <p:sp>
          <p:nvSpPr>
            <p:cNvPr id="309" name="StorageOptical_E958" title="Icon of a hard disk">
              <a:extLst>
                <a:ext uri="{FF2B5EF4-FFF2-40B4-BE49-F238E27FC236}">
                  <a16:creationId xmlns:a16="http://schemas.microsoft.com/office/drawing/2014/main" id="{AA4ACE56-D3F3-4E91-8325-F0D73689FF73}"/>
                </a:ext>
              </a:extLst>
            </p:cNvPr>
            <p:cNvSpPr>
              <a:spLocks noChangeAspect="1" noEditPoints="1"/>
            </p:cNvSpPr>
            <p:nvPr/>
          </p:nvSpPr>
          <p:spPr bwMode="auto">
            <a:xfrm>
              <a:off x="4354130" y="2075422"/>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solidFill>
              <a:srgbClr val="EBEBEB"/>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cxnSp>
          <p:nvCxnSpPr>
            <p:cNvPr id="310" name="Straight Connector 309">
              <a:extLst>
                <a:ext uri="{FF2B5EF4-FFF2-40B4-BE49-F238E27FC236}">
                  <a16:creationId xmlns:a16="http://schemas.microsoft.com/office/drawing/2014/main" id="{87D6A1DC-47FF-4BB3-8BBD-445015505CBD}"/>
                </a:ext>
              </a:extLst>
            </p:cNvPr>
            <p:cNvCxnSpPr>
              <a:stCxn id="309" idx="12"/>
              <a:endCxn id="309" idx="13"/>
            </p:cNvCxnSpPr>
            <p:nvPr/>
          </p:nvCxnSpPr>
          <p:spPr>
            <a:xfrm>
              <a:off x="4431937" y="2153248"/>
              <a:ext cx="42551" cy="42561"/>
            </a:xfrm>
            <a:prstGeom prst="line">
              <a:avLst/>
            </a:prstGeom>
            <a:noFill/>
            <a:ln w="19050" cap="sq" cmpd="sng" algn="ctr">
              <a:solidFill>
                <a:srgbClr val="75757A"/>
              </a:solidFill>
              <a:prstDash val="solid"/>
              <a:miter lim="800000"/>
              <a:headEnd type="none" w="lg" len="med"/>
              <a:tailEnd type="none" w="lg" len="med"/>
            </a:ln>
            <a:effectLst/>
          </p:spPr>
        </p:cxnSp>
        <p:cxnSp>
          <p:nvCxnSpPr>
            <p:cNvPr id="311" name="Straight Connector 310">
              <a:extLst>
                <a:ext uri="{FF2B5EF4-FFF2-40B4-BE49-F238E27FC236}">
                  <a16:creationId xmlns:a16="http://schemas.microsoft.com/office/drawing/2014/main" id="{2B7D6041-7934-48BF-BA2B-4A99263A3408}"/>
                </a:ext>
              </a:extLst>
            </p:cNvPr>
            <p:cNvCxnSpPr>
              <a:cxnSpLocks/>
              <a:stCxn id="309" idx="10"/>
              <a:endCxn id="309" idx="11"/>
            </p:cNvCxnSpPr>
            <p:nvPr/>
          </p:nvCxnSpPr>
          <p:spPr>
            <a:xfrm>
              <a:off x="4584466" y="2305813"/>
              <a:ext cx="42551" cy="42561"/>
            </a:xfrm>
            <a:prstGeom prst="line">
              <a:avLst/>
            </a:prstGeom>
            <a:noFill/>
            <a:ln w="19050" cap="sq" cmpd="sng" algn="ctr">
              <a:solidFill>
                <a:srgbClr val="75757A"/>
              </a:solidFill>
              <a:prstDash val="solid"/>
              <a:miter lim="800000"/>
              <a:headEnd type="none" w="lg" len="med"/>
              <a:tailEnd type="none" w="lg" len="med"/>
            </a:ln>
            <a:effectLst/>
          </p:spPr>
        </p:cxnSp>
      </p:grpSp>
      <p:grpSp>
        <p:nvGrpSpPr>
          <p:cNvPr id="312" name="Group 311">
            <a:extLst>
              <a:ext uri="{FF2B5EF4-FFF2-40B4-BE49-F238E27FC236}">
                <a16:creationId xmlns:a16="http://schemas.microsoft.com/office/drawing/2014/main" id="{49ED8A8A-8EED-4F87-9BBE-5B862B74A40B}"/>
              </a:ext>
            </a:extLst>
          </p:cNvPr>
          <p:cNvGrpSpPr/>
          <p:nvPr/>
        </p:nvGrpSpPr>
        <p:grpSpPr>
          <a:xfrm>
            <a:off x="4051781" y="2129298"/>
            <a:ext cx="343800" cy="343882"/>
            <a:chOff x="4354130" y="2075422"/>
            <a:chExt cx="350694" cy="350778"/>
          </a:xfrm>
        </p:grpSpPr>
        <p:sp>
          <p:nvSpPr>
            <p:cNvPr id="313" name="StorageOptical_E958" title="Icon of a hard disk">
              <a:extLst>
                <a:ext uri="{FF2B5EF4-FFF2-40B4-BE49-F238E27FC236}">
                  <a16:creationId xmlns:a16="http://schemas.microsoft.com/office/drawing/2014/main" id="{D65EFBE9-CF29-4A94-B3D1-7E0D03A49F8D}"/>
                </a:ext>
              </a:extLst>
            </p:cNvPr>
            <p:cNvSpPr>
              <a:spLocks noChangeAspect="1" noEditPoints="1"/>
            </p:cNvSpPr>
            <p:nvPr/>
          </p:nvSpPr>
          <p:spPr bwMode="auto">
            <a:xfrm>
              <a:off x="4354130" y="2075422"/>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solidFill>
              <a:srgbClr val="EBEBEB"/>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cxnSp>
          <p:nvCxnSpPr>
            <p:cNvPr id="314" name="Straight Connector 313">
              <a:extLst>
                <a:ext uri="{FF2B5EF4-FFF2-40B4-BE49-F238E27FC236}">
                  <a16:creationId xmlns:a16="http://schemas.microsoft.com/office/drawing/2014/main" id="{F28C050C-8635-474A-B4DD-53B14AA0DDF6}"/>
                </a:ext>
              </a:extLst>
            </p:cNvPr>
            <p:cNvCxnSpPr>
              <a:stCxn id="313" idx="12"/>
              <a:endCxn id="313" idx="13"/>
            </p:cNvCxnSpPr>
            <p:nvPr/>
          </p:nvCxnSpPr>
          <p:spPr>
            <a:xfrm>
              <a:off x="4431937" y="2153248"/>
              <a:ext cx="42551" cy="42561"/>
            </a:xfrm>
            <a:prstGeom prst="line">
              <a:avLst/>
            </a:prstGeom>
            <a:noFill/>
            <a:ln w="19050" cap="sq" cmpd="sng" algn="ctr">
              <a:solidFill>
                <a:srgbClr val="75757A"/>
              </a:solidFill>
              <a:prstDash val="solid"/>
              <a:miter lim="800000"/>
              <a:headEnd type="none" w="lg" len="med"/>
              <a:tailEnd type="none" w="lg" len="med"/>
            </a:ln>
            <a:effectLst/>
          </p:spPr>
        </p:cxnSp>
        <p:cxnSp>
          <p:nvCxnSpPr>
            <p:cNvPr id="315" name="Straight Connector 314">
              <a:extLst>
                <a:ext uri="{FF2B5EF4-FFF2-40B4-BE49-F238E27FC236}">
                  <a16:creationId xmlns:a16="http://schemas.microsoft.com/office/drawing/2014/main" id="{F9854F82-27BB-485F-B239-1B64F504D9C4}"/>
                </a:ext>
              </a:extLst>
            </p:cNvPr>
            <p:cNvCxnSpPr>
              <a:cxnSpLocks/>
              <a:stCxn id="313" idx="10"/>
              <a:endCxn id="313" idx="11"/>
            </p:cNvCxnSpPr>
            <p:nvPr/>
          </p:nvCxnSpPr>
          <p:spPr>
            <a:xfrm>
              <a:off x="4584466" y="2305813"/>
              <a:ext cx="42551" cy="42561"/>
            </a:xfrm>
            <a:prstGeom prst="line">
              <a:avLst/>
            </a:prstGeom>
            <a:noFill/>
            <a:ln w="19050" cap="sq" cmpd="sng" algn="ctr">
              <a:solidFill>
                <a:srgbClr val="75757A"/>
              </a:solidFill>
              <a:prstDash val="solid"/>
              <a:miter lim="800000"/>
              <a:headEnd type="none" w="lg" len="med"/>
              <a:tailEnd type="none" w="lg" len="med"/>
            </a:ln>
            <a:effectLst/>
          </p:spPr>
        </p:cxnSp>
      </p:grpSp>
      <p:sp>
        <p:nvSpPr>
          <p:cNvPr id="316" name="Rectangle 315">
            <a:extLst>
              <a:ext uri="{FF2B5EF4-FFF2-40B4-BE49-F238E27FC236}">
                <a16:creationId xmlns:a16="http://schemas.microsoft.com/office/drawing/2014/main" id="{456D3B04-94E5-4212-A271-443597F4BCE4}"/>
              </a:ext>
            </a:extLst>
          </p:cNvPr>
          <p:cNvSpPr/>
          <p:nvPr/>
        </p:nvSpPr>
        <p:spPr bwMode="auto">
          <a:xfrm>
            <a:off x="455995" y="2992346"/>
            <a:ext cx="485690" cy="3025775"/>
          </a:xfrm>
          <a:prstGeom prst="rect">
            <a:avLst/>
          </a:prstGeom>
          <a:solidFill>
            <a:srgbClr val="0078D3"/>
          </a:solidFill>
          <a:ln w="10795" cap="flat" cmpd="sng" algn="ctr">
            <a:noFill/>
            <a:prstDash val="solid"/>
            <a:headEnd type="none" w="med" len="med"/>
            <a:tailEnd type="none" w="med" len="med"/>
          </a:ln>
          <a:effectLst/>
        </p:spPr>
        <p:txBody>
          <a:bodyPr vert="vert270"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a:ln>
                  <a:noFill/>
                </a:ln>
                <a:solidFill>
                  <a:srgbClr val="FFFFFF"/>
                </a:solidFill>
                <a:effectLst/>
                <a:uLnTx/>
                <a:uFillTx/>
                <a:latin typeface="Segoe UI Semibold"/>
                <a:ea typeface="+mn-ea"/>
                <a:cs typeface="+mn-cs"/>
              </a:rPr>
              <a:t>Single disk max value</a:t>
            </a:r>
          </a:p>
        </p:txBody>
      </p:sp>
      <p:sp>
        <p:nvSpPr>
          <p:cNvPr id="317" name="TextBox 316">
            <a:extLst>
              <a:ext uri="{FF2B5EF4-FFF2-40B4-BE49-F238E27FC236}">
                <a16:creationId xmlns:a16="http://schemas.microsoft.com/office/drawing/2014/main" id="{F9BF9009-355D-45A0-88DA-6634571F94C4}"/>
              </a:ext>
            </a:extLst>
          </p:cNvPr>
          <p:cNvSpPr txBox="1"/>
          <p:nvPr/>
        </p:nvSpPr>
        <p:spPr>
          <a:xfrm>
            <a:off x="3150376" y="3247390"/>
            <a:ext cx="1694243" cy="259963"/>
          </a:xfrm>
          <a:prstGeom prst="rect">
            <a:avLst/>
          </a:prstGeom>
          <a:noFill/>
        </p:spPr>
        <p:txBody>
          <a:bodyPr wrap="square" lIns="0" tIns="0" rIns="0" bIns="0" rtlCol="0" anchor="ctr" anchorCtr="0">
            <a:no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3"/>
                </a:solidFill>
                <a:effectLst/>
                <a:uLnTx/>
                <a:uFillTx/>
                <a:latin typeface="Segoe UI"/>
                <a:ea typeface="+mn-ea"/>
                <a:cs typeface="Segoe UI" panose="020B0502040204020203" pitchFamily="34" charset="0"/>
              </a:rPr>
              <a:t>Low-cost storage</a:t>
            </a:r>
          </a:p>
        </p:txBody>
      </p:sp>
      <p:sp>
        <p:nvSpPr>
          <p:cNvPr id="318" name="TextBox 317">
            <a:extLst>
              <a:ext uri="{FF2B5EF4-FFF2-40B4-BE49-F238E27FC236}">
                <a16:creationId xmlns:a16="http://schemas.microsoft.com/office/drawing/2014/main" id="{E78BA0A3-9016-4BC3-8B01-F06C2558BA12}"/>
              </a:ext>
            </a:extLst>
          </p:cNvPr>
          <p:cNvSpPr txBox="1"/>
          <p:nvPr/>
        </p:nvSpPr>
        <p:spPr>
          <a:xfrm>
            <a:off x="5082047" y="3247390"/>
            <a:ext cx="1667350" cy="259963"/>
          </a:xfrm>
          <a:prstGeom prst="rect">
            <a:avLst/>
          </a:prstGeom>
          <a:noFill/>
        </p:spPr>
        <p:txBody>
          <a:bodyPr wrap="square" lIns="0" tIns="0" rIns="0" bIns="0" rtlCol="0" anchor="ctr" anchorCtr="0">
            <a:no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3"/>
                </a:solidFill>
                <a:effectLst/>
                <a:uLnTx/>
                <a:uFillTx/>
                <a:latin typeface="Segoe UI"/>
                <a:ea typeface="+mn-ea"/>
                <a:cs typeface="Segoe UI" panose="020B0502040204020203" pitchFamily="34" charset="0"/>
              </a:rPr>
              <a:t>Consistent performance</a:t>
            </a:r>
          </a:p>
        </p:txBody>
      </p:sp>
      <p:sp>
        <p:nvSpPr>
          <p:cNvPr id="319" name="TextBox 318">
            <a:extLst>
              <a:ext uri="{FF2B5EF4-FFF2-40B4-BE49-F238E27FC236}">
                <a16:creationId xmlns:a16="http://schemas.microsoft.com/office/drawing/2014/main" id="{5F3049D1-3AB9-4E85-B894-E3C70BDACC14}"/>
              </a:ext>
            </a:extLst>
          </p:cNvPr>
          <p:cNvSpPr txBox="1"/>
          <p:nvPr/>
        </p:nvSpPr>
        <p:spPr>
          <a:xfrm>
            <a:off x="6992673" y="3247390"/>
            <a:ext cx="1694243" cy="259963"/>
          </a:xfrm>
          <a:prstGeom prst="rect">
            <a:avLst/>
          </a:prstGeom>
          <a:noFill/>
        </p:spPr>
        <p:txBody>
          <a:bodyPr wrap="square" lIns="0" tIns="0" rIns="0" bIns="0" rtlCol="0" anchor="ctr" anchorCtr="0">
            <a:no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3"/>
                </a:solidFill>
                <a:effectLst/>
                <a:uLnTx/>
                <a:uFillTx/>
                <a:latin typeface="Segoe UI"/>
                <a:ea typeface="+mn-ea"/>
                <a:cs typeface="Segoe UI" panose="020B0502040204020203" pitchFamily="34" charset="0"/>
              </a:rPr>
              <a:t>High performance</a:t>
            </a:r>
          </a:p>
        </p:txBody>
      </p:sp>
      <p:sp>
        <p:nvSpPr>
          <p:cNvPr id="320" name="TextBox 319">
            <a:extLst>
              <a:ext uri="{FF2B5EF4-FFF2-40B4-BE49-F238E27FC236}">
                <a16:creationId xmlns:a16="http://schemas.microsoft.com/office/drawing/2014/main" id="{5676FC79-EBEE-4CE6-81D4-D63BD97FF257}"/>
              </a:ext>
            </a:extLst>
          </p:cNvPr>
          <p:cNvSpPr txBox="1"/>
          <p:nvPr/>
        </p:nvSpPr>
        <p:spPr>
          <a:xfrm>
            <a:off x="3150376" y="3804175"/>
            <a:ext cx="1694243" cy="259963"/>
          </a:xfrm>
          <a:prstGeom prst="rect">
            <a:avLst/>
          </a:prstGeom>
          <a:noFill/>
        </p:spPr>
        <p:txBody>
          <a:bodyPr wrap="square" lIns="0" tIns="0" rIns="0" bIns="0" rtlCol="0" anchor="ctr" anchorCtr="0">
            <a:no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marL="0" marR="0" lvl="0" indent="0" algn="l" defTabSz="896354" rtl="0" eaLnBrk="1" fontAlgn="base" latinLnBrk="0" hangingPunct="1">
              <a:lnSpc>
                <a:spcPct val="90000"/>
              </a:lnSpc>
              <a:spcBef>
                <a:spcPts val="0"/>
              </a:spcBef>
              <a:spcAft>
                <a:spcPts val="288"/>
              </a:spcAft>
              <a:buClrTx/>
              <a:buSzTx/>
              <a:buFontTx/>
              <a:buNone/>
              <a:tabLst/>
              <a:defRPr/>
            </a:pPr>
            <a:r>
              <a:rPr kumimoji="0" lang="en-US" sz="1176" b="0" i="0" u="none" strike="noStrike" kern="1200" cap="none" spc="0" normalizeH="0" baseline="0" noProof="0">
                <a:ln>
                  <a:noFill/>
                </a:ln>
                <a:solidFill>
                  <a:srgbClr val="000041"/>
                </a:solidFill>
                <a:effectLst/>
                <a:uLnTx/>
                <a:uFillTx/>
                <a:latin typeface="Segoe UI Semibold"/>
                <a:ea typeface="+mn-ea"/>
                <a:cs typeface="Segoe UI" panose="020B0502040204020203" pitchFamily="34" charset="0"/>
              </a:rPr>
              <a:t>32 </a:t>
            </a:r>
            <a:r>
              <a:rPr kumimoji="0" lang="en-US" sz="1176" b="0" i="0" u="none" strike="noStrike" kern="1200" cap="none" spc="0" normalizeH="0" baseline="0" noProof="0" err="1">
                <a:ln>
                  <a:noFill/>
                </a:ln>
                <a:solidFill>
                  <a:srgbClr val="000041"/>
                </a:solidFill>
                <a:effectLst/>
                <a:uLnTx/>
                <a:uFillTx/>
                <a:latin typeface="Segoe UI Semibold"/>
                <a:ea typeface="+mn-ea"/>
                <a:cs typeface="Segoe UI" panose="020B0502040204020203" pitchFamily="34" charset="0"/>
              </a:rPr>
              <a:t>TiB</a:t>
            </a:r>
            <a:endParaRPr kumimoji="0" lang="en-US" sz="1176" b="0" i="0" u="none" strike="noStrike" kern="1200" cap="none" spc="0" normalizeH="0" baseline="0" noProof="0">
              <a:ln>
                <a:noFill/>
              </a:ln>
              <a:solidFill>
                <a:srgbClr val="000041"/>
              </a:solidFill>
              <a:effectLst/>
              <a:uLnTx/>
              <a:uFillTx/>
              <a:latin typeface="Segoe UI Semibold"/>
              <a:ea typeface="+mn-ea"/>
              <a:cs typeface="Segoe UI" panose="020B0502040204020203" pitchFamily="34" charset="0"/>
            </a:endParaRPr>
          </a:p>
        </p:txBody>
      </p:sp>
      <p:sp>
        <p:nvSpPr>
          <p:cNvPr id="321" name="TextBox 320">
            <a:extLst>
              <a:ext uri="{FF2B5EF4-FFF2-40B4-BE49-F238E27FC236}">
                <a16:creationId xmlns:a16="http://schemas.microsoft.com/office/drawing/2014/main" id="{E91DEDF9-7210-44CA-83DA-00561F134D81}"/>
              </a:ext>
            </a:extLst>
          </p:cNvPr>
          <p:cNvSpPr txBox="1"/>
          <p:nvPr/>
        </p:nvSpPr>
        <p:spPr>
          <a:xfrm>
            <a:off x="5082047" y="3804175"/>
            <a:ext cx="1667350" cy="259963"/>
          </a:xfrm>
          <a:prstGeom prst="rect">
            <a:avLst/>
          </a:prstGeom>
          <a:noFill/>
        </p:spPr>
        <p:txBody>
          <a:bodyPr wrap="square" lIns="0" tIns="0" rIns="0" bIns="0" rtlCol="0" anchor="ctr" anchorCtr="0">
            <a:no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marL="0" marR="0" lvl="0" indent="0" algn="l" defTabSz="896354" rtl="0" eaLnBrk="1" fontAlgn="base" latinLnBrk="0" hangingPunct="1">
              <a:lnSpc>
                <a:spcPct val="90000"/>
              </a:lnSpc>
              <a:spcBef>
                <a:spcPts val="0"/>
              </a:spcBef>
              <a:spcAft>
                <a:spcPts val="288"/>
              </a:spcAft>
              <a:buClrTx/>
              <a:buSzTx/>
              <a:buFontTx/>
              <a:buNone/>
              <a:tabLst/>
              <a:defRPr/>
            </a:pPr>
            <a:r>
              <a:rPr kumimoji="0" lang="en-US" sz="1176" b="0" i="0" u="none" strike="noStrike" kern="1200" cap="none" spc="0" normalizeH="0" baseline="0" noProof="0">
                <a:ln>
                  <a:noFill/>
                </a:ln>
                <a:solidFill>
                  <a:srgbClr val="000041"/>
                </a:solidFill>
                <a:effectLst/>
                <a:uLnTx/>
                <a:uFillTx/>
                <a:latin typeface="Segoe UI Semibold"/>
                <a:ea typeface="+mn-ea"/>
                <a:cs typeface="Segoe UI" panose="020B0502040204020203" pitchFamily="34" charset="0"/>
              </a:rPr>
              <a:t>32 </a:t>
            </a:r>
            <a:r>
              <a:rPr kumimoji="0" lang="en-US" sz="1176" b="0" i="0" u="none" strike="noStrike" kern="1200" cap="none" spc="0" normalizeH="0" baseline="0" noProof="0" err="1">
                <a:ln>
                  <a:noFill/>
                </a:ln>
                <a:solidFill>
                  <a:srgbClr val="000041"/>
                </a:solidFill>
                <a:effectLst/>
                <a:uLnTx/>
                <a:uFillTx/>
                <a:latin typeface="Segoe UI Semibold"/>
                <a:ea typeface="+mn-ea"/>
                <a:cs typeface="Segoe UI" panose="020B0502040204020203" pitchFamily="34" charset="0"/>
              </a:rPr>
              <a:t>TiB</a:t>
            </a:r>
            <a:endParaRPr kumimoji="0" lang="en-US" sz="1176" b="0" i="0" u="none" strike="noStrike" kern="1200" cap="none" spc="0" normalizeH="0" baseline="0" noProof="0">
              <a:ln>
                <a:noFill/>
              </a:ln>
              <a:solidFill>
                <a:srgbClr val="000041"/>
              </a:solidFill>
              <a:effectLst/>
              <a:uLnTx/>
              <a:uFillTx/>
              <a:latin typeface="Segoe UI Semibold"/>
              <a:ea typeface="+mn-ea"/>
              <a:cs typeface="Segoe UI" panose="020B0502040204020203" pitchFamily="34" charset="0"/>
            </a:endParaRPr>
          </a:p>
        </p:txBody>
      </p:sp>
      <p:sp>
        <p:nvSpPr>
          <p:cNvPr id="322" name="TextBox 321">
            <a:extLst>
              <a:ext uri="{FF2B5EF4-FFF2-40B4-BE49-F238E27FC236}">
                <a16:creationId xmlns:a16="http://schemas.microsoft.com/office/drawing/2014/main" id="{006C491A-4165-4F85-8CB6-AA67B5EF3666}"/>
              </a:ext>
            </a:extLst>
          </p:cNvPr>
          <p:cNvSpPr txBox="1"/>
          <p:nvPr/>
        </p:nvSpPr>
        <p:spPr>
          <a:xfrm>
            <a:off x="6992673" y="3804175"/>
            <a:ext cx="1694243" cy="259963"/>
          </a:xfrm>
          <a:prstGeom prst="rect">
            <a:avLst/>
          </a:prstGeom>
          <a:noFill/>
        </p:spPr>
        <p:txBody>
          <a:bodyPr wrap="square" lIns="0" tIns="0" rIns="0" bIns="0" rtlCol="0" anchor="ctr" anchorCtr="0">
            <a:no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marL="0" marR="0" lvl="0" indent="0" algn="l" defTabSz="896354" rtl="0" eaLnBrk="1" fontAlgn="base" latinLnBrk="0" hangingPunct="1">
              <a:lnSpc>
                <a:spcPct val="90000"/>
              </a:lnSpc>
              <a:spcBef>
                <a:spcPts val="0"/>
              </a:spcBef>
              <a:spcAft>
                <a:spcPts val="288"/>
              </a:spcAft>
              <a:buClrTx/>
              <a:buSzTx/>
              <a:buFontTx/>
              <a:buNone/>
              <a:tabLst/>
              <a:defRPr/>
            </a:pPr>
            <a:r>
              <a:rPr kumimoji="0" lang="en-US" sz="1176" b="0" i="0" u="none" strike="noStrike" kern="1200" cap="none" spc="0" normalizeH="0" baseline="0" noProof="0">
                <a:ln>
                  <a:noFill/>
                </a:ln>
                <a:solidFill>
                  <a:srgbClr val="000041"/>
                </a:solidFill>
                <a:effectLst/>
                <a:uLnTx/>
                <a:uFillTx/>
                <a:latin typeface="Segoe UI Semibold"/>
                <a:ea typeface="+mn-ea"/>
                <a:cs typeface="Segoe UI" panose="020B0502040204020203" pitchFamily="34" charset="0"/>
              </a:rPr>
              <a:t>32 </a:t>
            </a:r>
            <a:r>
              <a:rPr kumimoji="0" lang="en-US" sz="1176" b="0" i="0" u="none" strike="noStrike" kern="1200" cap="none" spc="0" normalizeH="0" baseline="0" noProof="0" err="1">
                <a:ln>
                  <a:noFill/>
                </a:ln>
                <a:solidFill>
                  <a:srgbClr val="000041"/>
                </a:solidFill>
                <a:effectLst/>
                <a:uLnTx/>
                <a:uFillTx/>
                <a:latin typeface="Segoe UI Semibold"/>
                <a:ea typeface="+mn-ea"/>
                <a:cs typeface="Segoe UI" panose="020B0502040204020203" pitchFamily="34" charset="0"/>
              </a:rPr>
              <a:t>TiB</a:t>
            </a:r>
            <a:endParaRPr kumimoji="0" lang="en-US" sz="1176" b="0" i="0" u="none" strike="noStrike" kern="1200" cap="none" spc="0" normalizeH="0" baseline="0" noProof="0">
              <a:ln>
                <a:noFill/>
              </a:ln>
              <a:solidFill>
                <a:srgbClr val="000041"/>
              </a:solidFill>
              <a:effectLst/>
              <a:uLnTx/>
              <a:uFillTx/>
              <a:latin typeface="Segoe UI Semibold"/>
              <a:ea typeface="+mn-ea"/>
              <a:cs typeface="Segoe UI" panose="020B0502040204020203" pitchFamily="34" charset="0"/>
            </a:endParaRPr>
          </a:p>
        </p:txBody>
      </p:sp>
      <p:sp>
        <p:nvSpPr>
          <p:cNvPr id="323" name="Rectangle 322">
            <a:extLst>
              <a:ext uri="{FF2B5EF4-FFF2-40B4-BE49-F238E27FC236}">
                <a16:creationId xmlns:a16="http://schemas.microsoft.com/office/drawing/2014/main" id="{ACF99FC2-BCF3-4BB6-8FC0-74B46C0ACD8F}"/>
              </a:ext>
            </a:extLst>
          </p:cNvPr>
          <p:cNvSpPr/>
          <p:nvPr/>
        </p:nvSpPr>
        <p:spPr>
          <a:xfrm>
            <a:off x="1220260" y="3804175"/>
            <a:ext cx="1667350" cy="259963"/>
          </a:xfrm>
          <a:prstGeom prst="rect">
            <a:avLst/>
          </a:prstGeom>
        </p:spPr>
        <p:txBody>
          <a:bodyPr wrap="none" lIns="0" tIns="0" rIns="0" bIns="0" anchor="ctr" anchorCtr="0">
            <a:noAutofit/>
          </a:bodyPr>
          <a:lstStyle/>
          <a:p>
            <a:pPr marL="0" marR="0" lvl="0" indent="0" algn="l" defTabSz="896354" rtl="0" eaLnBrk="1" fontAlgn="auto" latinLnBrk="0" hangingPunct="1">
              <a:lnSpc>
                <a:spcPct val="90000"/>
              </a:lnSpc>
              <a:spcBef>
                <a:spcPts val="576"/>
              </a:spcBef>
              <a:spcAft>
                <a:spcPts val="576"/>
              </a:spcAft>
              <a:buClrTx/>
              <a:buSzTx/>
              <a:buFontTx/>
              <a:buNone/>
              <a:tabLst/>
              <a:defRPr/>
            </a:pPr>
            <a:r>
              <a:rPr kumimoji="0" lang="en-US" sz="1176"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Size</a:t>
            </a:r>
          </a:p>
        </p:txBody>
      </p:sp>
      <p:sp>
        <p:nvSpPr>
          <p:cNvPr id="324" name="TextBox 323">
            <a:extLst>
              <a:ext uri="{FF2B5EF4-FFF2-40B4-BE49-F238E27FC236}">
                <a16:creationId xmlns:a16="http://schemas.microsoft.com/office/drawing/2014/main" id="{ED8AA060-2C39-4D75-B0F7-A95F5CA0EF07}"/>
              </a:ext>
            </a:extLst>
          </p:cNvPr>
          <p:cNvSpPr txBox="1"/>
          <p:nvPr/>
        </p:nvSpPr>
        <p:spPr>
          <a:xfrm>
            <a:off x="3150376" y="4362766"/>
            <a:ext cx="1694243" cy="259963"/>
          </a:xfrm>
          <a:prstGeom prst="rect">
            <a:avLst/>
          </a:prstGeom>
          <a:noFill/>
        </p:spPr>
        <p:txBody>
          <a:bodyPr wrap="square" lIns="0" tIns="0" rIns="0" bIns="0" rtlCol="0" anchor="ctr" anchorCtr="0">
            <a:no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marL="0" marR="0" lvl="0" indent="0" algn="l" defTabSz="896354" rtl="0" eaLnBrk="1" fontAlgn="base" latinLnBrk="0" hangingPunct="1">
              <a:lnSpc>
                <a:spcPct val="90000"/>
              </a:lnSpc>
              <a:spcBef>
                <a:spcPts val="0"/>
              </a:spcBef>
              <a:spcAft>
                <a:spcPts val="288"/>
              </a:spcAft>
              <a:buClrTx/>
              <a:buSzTx/>
              <a:buFontTx/>
              <a:buNone/>
              <a:tabLst/>
              <a:defRPr/>
            </a:pPr>
            <a:r>
              <a:rPr kumimoji="0" lang="en-US" sz="1176" b="0" i="0" u="none" strike="noStrike" kern="1200" cap="none" spc="0" normalizeH="0" baseline="0" noProof="0">
                <a:ln>
                  <a:noFill/>
                </a:ln>
                <a:solidFill>
                  <a:srgbClr val="000041"/>
                </a:solidFill>
                <a:effectLst/>
                <a:uLnTx/>
                <a:uFillTx/>
                <a:latin typeface="Segoe UI Semibold"/>
                <a:ea typeface="+mn-ea"/>
                <a:cs typeface="Segoe UI" panose="020B0502040204020203" pitchFamily="34" charset="0"/>
              </a:rPr>
              <a:t>2,000</a:t>
            </a:r>
          </a:p>
        </p:txBody>
      </p:sp>
      <p:sp>
        <p:nvSpPr>
          <p:cNvPr id="325" name="TextBox 324">
            <a:extLst>
              <a:ext uri="{FF2B5EF4-FFF2-40B4-BE49-F238E27FC236}">
                <a16:creationId xmlns:a16="http://schemas.microsoft.com/office/drawing/2014/main" id="{FB328326-ABD3-401C-9289-B851C263BED1}"/>
              </a:ext>
            </a:extLst>
          </p:cNvPr>
          <p:cNvSpPr txBox="1"/>
          <p:nvPr/>
        </p:nvSpPr>
        <p:spPr>
          <a:xfrm>
            <a:off x="5082047" y="4362766"/>
            <a:ext cx="1667350" cy="259963"/>
          </a:xfrm>
          <a:prstGeom prst="rect">
            <a:avLst/>
          </a:prstGeom>
          <a:noFill/>
        </p:spPr>
        <p:txBody>
          <a:bodyPr wrap="square" lIns="0" tIns="0" rIns="0" bIns="0" rtlCol="0" anchor="ctr" anchorCtr="0">
            <a:no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marL="0" marR="0" lvl="0" indent="0" algn="l" defTabSz="896354" rtl="0" eaLnBrk="1" fontAlgn="base" latinLnBrk="0" hangingPunct="1">
              <a:lnSpc>
                <a:spcPct val="90000"/>
              </a:lnSpc>
              <a:spcBef>
                <a:spcPts val="0"/>
              </a:spcBef>
              <a:spcAft>
                <a:spcPts val="288"/>
              </a:spcAft>
              <a:buClrTx/>
              <a:buSzTx/>
              <a:buFontTx/>
              <a:buNone/>
              <a:tabLst/>
              <a:defRPr/>
            </a:pPr>
            <a:r>
              <a:rPr kumimoji="0" lang="en-US" sz="1176" b="0" i="0" u="none" strike="noStrike" kern="1200" cap="none" spc="0" normalizeH="0" baseline="0" noProof="0">
                <a:ln>
                  <a:noFill/>
                </a:ln>
                <a:solidFill>
                  <a:srgbClr val="000041"/>
                </a:solidFill>
                <a:effectLst/>
                <a:uLnTx/>
                <a:uFillTx/>
                <a:latin typeface="Segoe UI Semibold"/>
                <a:ea typeface="+mn-ea"/>
                <a:cs typeface="Segoe UI" panose="020B0502040204020203" pitchFamily="34" charset="0"/>
              </a:rPr>
              <a:t>6,000</a:t>
            </a:r>
          </a:p>
        </p:txBody>
      </p:sp>
      <p:sp>
        <p:nvSpPr>
          <p:cNvPr id="326" name="TextBox 325">
            <a:extLst>
              <a:ext uri="{FF2B5EF4-FFF2-40B4-BE49-F238E27FC236}">
                <a16:creationId xmlns:a16="http://schemas.microsoft.com/office/drawing/2014/main" id="{B9835C21-6518-4D5C-95BA-314FA6E85D69}"/>
              </a:ext>
            </a:extLst>
          </p:cNvPr>
          <p:cNvSpPr txBox="1"/>
          <p:nvPr/>
        </p:nvSpPr>
        <p:spPr>
          <a:xfrm>
            <a:off x="6992673" y="4362766"/>
            <a:ext cx="1694243" cy="259963"/>
          </a:xfrm>
          <a:prstGeom prst="rect">
            <a:avLst/>
          </a:prstGeom>
          <a:noFill/>
        </p:spPr>
        <p:txBody>
          <a:bodyPr wrap="square" lIns="0" tIns="0" rIns="0" bIns="0" rtlCol="0" anchor="ctr" anchorCtr="0">
            <a:no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marL="0" marR="0" lvl="0" indent="0" algn="l" defTabSz="896354" rtl="0" eaLnBrk="1" fontAlgn="base" latinLnBrk="0" hangingPunct="1">
              <a:lnSpc>
                <a:spcPct val="90000"/>
              </a:lnSpc>
              <a:spcBef>
                <a:spcPts val="0"/>
              </a:spcBef>
              <a:spcAft>
                <a:spcPts val="288"/>
              </a:spcAft>
              <a:buClrTx/>
              <a:buSzTx/>
              <a:buFontTx/>
              <a:buNone/>
              <a:tabLst/>
              <a:defRPr/>
            </a:pPr>
            <a:r>
              <a:rPr kumimoji="0" lang="en-US" sz="1176" b="0" i="0" u="none" strike="noStrike" kern="1200" cap="none" spc="0" normalizeH="0" baseline="0" noProof="0">
                <a:ln>
                  <a:noFill/>
                </a:ln>
                <a:solidFill>
                  <a:srgbClr val="000041"/>
                </a:solidFill>
                <a:effectLst/>
                <a:uLnTx/>
                <a:uFillTx/>
                <a:latin typeface="Segoe UI Semibold"/>
                <a:ea typeface="+mn-ea"/>
                <a:cs typeface="Segoe UI" panose="020B0502040204020203" pitchFamily="34" charset="0"/>
              </a:rPr>
              <a:t>20,000</a:t>
            </a:r>
          </a:p>
        </p:txBody>
      </p:sp>
      <p:sp>
        <p:nvSpPr>
          <p:cNvPr id="327" name="Rectangle 326">
            <a:extLst>
              <a:ext uri="{FF2B5EF4-FFF2-40B4-BE49-F238E27FC236}">
                <a16:creationId xmlns:a16="http://schemas.microsoft.com/office/drawing/2014/main" id="{D3BE8471-23E1-4B6D-85BD-A07864DC86B1}"/>
              </a:ext>
            </a:extLst>
          </p:cNvPr>
          <p:cNvSpPr/>
          <p:nvPr/>
        </p:nvSpPr>
        <p:spPr>
          <a:xfrm>
            <a:off x="1220261" y="4362766"/>
            <a:ext cx="1667350" cy="259963"/>
          </a:xfrm>
          <a:prstGeom prst="rect">
            <a:avLst/>
          </a:prstGeom>
        </p:spPr>
        <p:txBody>
          <a:bodyPr wrap="none" lIns="0" tIns="0" rIns="0" bIns="0" anchor="ctr" anchorCtr="0">
            <a:noAutofit/>
          </a:bodyPr>
          <a:lstStyle/>
          <a:p>
            <a:pPr marL="0" marR="0" lvl="0" indent="0" algn="l" defTabSz="896354" rtl="0" eaLnBrk="1" fontAlgn="auto" latinLnBrk="0" hangingPunct="1">
              <a:lnSpc>
                <a:spcPct val="90000"/>
              </a:lnSpc>
              <a:spcBef>
                <a:spcPts val="576"/>
              </a:spcBef>
              <a:spcAft>
                <a:spcPts val="576"/>
              </a:spcAft>
              <a:buClrTx/>
              <a:buSzTx/>
              <a:buFontTx/>
              <a:buNone/>
              <a:tabLst/>
              <a:defRPr/>
            </a:pPr>
            <a:r>
              <a:rPr kumimoji="0" lang="en-US" sz="1176"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IOPS</a:t>
            </a:r>
          </a:p>
        </p:txBody>
      </p:sp>
      <p:sp>
        <p:nvSpPr>
          <p:cNvPr id="328" name="TextBox 327">
            <a:extLst>
              <a:ext uri="{FF2B5EF4-FFF2-40B4-BE49-F238E27FC236}">
                <a16:creationId xmlns:a16="http://schemas.microsoft.com/office/drawing/2014/main" id="{84E32C3E-AF7F-4711-9300-E20F6E1E6BB9}"/>
              </a:ext>
            </a:extLst>
          </p:cNvPr>
          <p:cNvSpPr txBox="1"/>
          <p:nvPr/>
        </p:nvSpPr>
        <p:spPr>
          <a:xfrm>
            <a:off x="3150376" y="4921358"/>
            <a:ext cx="1694243" cy="259963"/>
          </a:xfrm>
          <a:prstGeom prst="rect">
            <a:avLst/>
          </a:prstGeom>
          <a:noFill/>
        </p:spPr>
        <p:txBody>
          <a:bodyPr wrap="square" lIns="0" tIns="0" rIns="0" bIns="0" rtlCol="0" anchor="ctr" anchorCtr="0">
            <a:noAutofit/>
          </a:bodyPr>
          <a:lstStyle/>
          <a:p>
            <a:pPr marL="0" marR="0" lvl="0" indent="0" algn="l" defTabSz="896354" rtl="0" eaLnBrk="1" fontAlgn="base" latinLnBrk="0" hangingPunct="1">
              <a:lnSpc>
                <a:spcPct val="90000"/>
              </a:lnSpc>
              <a:spcBef>
                <a:spcPts val="0"/>
              </a:spcBef>
              <a:spcAft>
                <a:spcPts val="288"/>
              </a:spcAft>
              <a:buClrTx/>
              <a:buSzTx/>
              <a:buFontTx/>
              <a:buNone/>
              <a:tabLst/>
              <a:defRPr/>
            </a:pPr>
            <a:r>
              <a:rPr kumimoji="0" lang="en-US" sz="1176" b="0" i="0" u="none" strike="noStrike" kern="1200" cap="none" spc="0" normalizeH="0" baseline="0" noProof="0">
                <a:ln>
                  <a:noFill/>
                </a:ln>
                <a:solidFill>
                  <a:srgbClr val="000041"/>
                </a:solidFill>
                <a:effectLst/>
                <a:uLnTx/>
                <a:uFillTx/>
                <a:latin typeface="Segoe UI Semibold"/>
                <a:ea typeface="+mn-ea"/>
                <a:cs typeface="Segoe UI" panose="020B0502040204020203" pitchFamily="34" charset="0"/>
              </a:rPr>
              <a:t>500 </a:t>
            </a:r>
            <a:r>
              <a:rPr kumimoji="0" lang="en-US" sz="1176" b="0" i="0" u="none" strike="noStrike" kern="1200" cap="none" spc="0" normalizeH="0" baseline="0" noProof="0" err="1">
                <a:ln>
                  <a:noFill/>
                </a:ln>
                <a:solidFill>
                  <a:srgbClr val="000041"/>
                </a:solidFill>
                <a:effectLst/>
                <a:uLnTx/>
                <a:uFillTx/>
                <a:latin typeface="Segoe UI Semibold"/>
                <a:ea typeface="+mn-ea"/>
                <a:cs typeface="Segoe UI" panose="020B0502040204020203" pitchFamily="34" charset="0"/>
              </a:rPr>
              <a:t>MBps</a:t>
            </a:r>
            <a:endParaRPr kumimoji="0" lang="en-US" sz="1176" b="0" i="0" u="none" strike="noStrike" kern="1200" cap="none" spc="0" normalizeH="0" baseline="0" noProof="0">
              <a:ln>
                <a:noFill/>
              </a:ln>
              <a:solidFill>
                <a:srgbClr val="000041"/>
              </a:solidFill>
              <a:effectLst/>
              <a:uLnTx/>
              <a:uFillTx/>
              <a:latin typeface="Segoe UI Semibold"/>
              <a:ea typeface="+mn-ea"/>
              <a:cs typeface="Segoe UI" panose="020B0502040204020203" pitchFamily="34" charset="0"/>
            </a:endParaRPr>
          </a:p>
        </p:txBody>
      </p:sp>
      <p:sp>
        <p:nvSpPr>
          <p:cNvPr id="329" name="TextBox 328">
            <a:extLst>
              <a:ext uri="{FF2B5EF4-FFF2-40B4-BE49-F238E27FC236}">
                <a16:creationId xmlns:a16="http://schemas.microsoft.com/office/drawing/2014/main" id="{0C9A5AD1-36D0-43CA-A576-AAE950202FD6}"/>
              </a:ext>
            </a:extLst>
          </p:cNvPr>
          <p:cNvSpPr txBox="1"/>
          <p:nvPr/>
        </p:nvSpPr>
        <p:spPr>
          <a:xfrm>
            <a:off x="5082047" y="4921358"/>
            <a:ext cx="1667350" cy="259963"/>
          </a:xfrm>
          <a:prstGeom prst="rect">
            <a:avLst/>
          </a:prstGeom>
          <a:noFill/>
        </p:spPr>
        <p:txBody>
          <a:bodyPr wrap="square" lIns="0" tIns="0" rIns="0" bIns="0" rtlCol="0" anchor="ctr" anchorCtr="0">
            <a:noAutofit/>
          </a:bodyPr>
          <a:lstStyle/>
          <a:p>
            <a:pPr marL="0" marR="0" lvl="0" indent="0" algn="l" defTabSz="896354" rtl="0" eaLnBrk="1" fontAlgn="base" latinLnBrk="0" hangingPunct="1">
              <a:lnSpc>
                <a:spcPct val="90000"/>
              </a:lnSpc>
              <a:spcBef>
                <a:spcPts val="0"/>
              </a:spcBef>
              <a:spcAft>
                <a:spcPts val="288"/>
              </a:spcAft>
              <a:buClrTx/>
              <a:buSzTx/>
              <a:buFontTx/>
              <a:buNone/>
              <a:tabLst/>
              <a:defRPr/>
            </a:pPr>
            <a:r>
              <a:rPr kumimoji="0" lang="en-US" sz="1176" b="0" i="0" u="none" strike="noStrike" kern="1200" cap="none" spc="0" normalizeH="0" baseline="0" noProof="0">
                <a:ln>
                  <a:noFill/>
                </a:ln>
                <a:solidFill>
                  <a:srgbClr val="000041"/>
                </a:solidFill>
                <a:effectLst/>
                <a:uLnTx/>
                <a:uFillTx/>
                <a:latin typeface="Segoe UI Semibold"/>
                <a:ea typeface="+mn-ea"/>
                <a:cs typeface="Segoe UI" panose="020B0502040204020203" pitchFamily="34" charset="0"/>
              </a:rPr>
              <a:t>750 </a:t>
            </a:r>
            <a:r>
              <a:rPr kumimoji="0" lang="en-US" sz="1176" b="0" i="0" u="none" strike="noStrike" kern="1200" cap="none" spc="0" normalizeH="0" baseline="0" noProof="0" err="1">
                <a:ln>
                  <a:noFill/>
                </a:ln>
                <a:solidFill>
                  <a:srgbClr val="000041"/>
                </a:solidFill>
                <a:effectLst/>
                <a:uLnTx/>
                <a:uFillTx/>
                <a:latin typeface="Segoe UI Semibold"/>
                <a:ea typeface="+mn-ea"/>
                <a:cs typeface="Segoe UI" panose="020B0502040204020203" pitchFamily="34" charset="0"/>
              </a:rPr>
              <a:t>MBps</a:t>
            </a:r>
            <a:endParaRPr kumimoji="0" lang="en-US" sz="1176" b="0" i="0" u="none" strike="noStrike" kern="1200" cap="none" spc="0" normalizeH="0" baseline="0" noProof="0">
              <a:ln>
                <a:noFill/>
              </a:ln>
              <a:solidFill>
                <a:srgbClr val="000041"/>
              </a:solidFill>
              <a:effectLst/>
              <a:uLnTx/>
              <a:uFillTx/>
              <a:latin typeface="Segoe UI Semibold"/>
              <a:ea typeface="+mn-ea"/>
              <a:cs typeface="Segoe UI" panose="020B0502040204020203" pitchFamily="34" charset="0"/>
            </a:endParaRPr>
          </a:p>
        </p:txBody>
      </p:sp>
      <p:sp>
        <p:nvSpPr>
          <p:cNvPr id="330" name="TextBox 329">
            <a:extLst>
              <a:ext uri="{FF2B5EF4-FFF2-40B4-BE49-F238E27FC236}">
                <a16:creationId xmlns:a16="http://schemas.microsoft.com/office/drawing/2014/main" id="{D08F2A93-2FF6-4401-ADB4-BBFF0D8DC8C6}"/>
              </a:ext>
            </a:extLst>
          </p:cNvPr>
          <p:cNvSpPr txBox="1"/>
          <p:nvPr/>
        </p:nvSpPr>
        <p:spPr>
          <a:xfrm>
            <a:off x="6992673" y="4921358"/>
            <a:ext cx="1694243" cy="259963"/>
          </a:xfrm>
          <a:prstGeom prst="rect">
            <a:avLst/>
          </a:prstGeom>
          <a:noFill/>
        </p:spPr>
        <p:txBody>
          <a:bodyPr wrap="square" lIns="0" tIns="0" rIns="0" bIns="0" rtlCol="0" anchor="ctr" anchorCtr="0">
            <a:noAutofit/>
          </a:bodyPr>
          <a:lstStyle/>
          <a:p>
            <a:pPr marL="0" marR="0" lvl="0" indent="0" algn="l" defTabSz="896354" rtl="0" eaLnBrk="1" fontAlgn="base" latinLnBrk="0" hangingPunct="1">
              <a:lnSpc>
                <a:spcPct val="90000"/>
              </a:lnSpc>
              <a:spcBef>
                <a:spcPts val="0"/>
              </a:spcBef>
              <a:spcAft>
                <a:spcPts val="288"/>
              </a:spcAft>
              <a:buClrTx/>
              <a:buSzTx/>
              <a:buFontTx/>
              <a:buNone/>
              <a:tabLst/>
              <a:defRPr/>
            </a:pPr>
            <a:r>
              <a:rPr kumimoji="0" lang="en-US" sz="1176" b="0" i="0" u="none" strike="noStrike" kern="1200" cap="none" spc="0" normalizeH="0" baseline="0" noProof="0">
                <a:ln>
                  <a:noFill/>
                </a:ln>
                <a:solidFill>
                  <a:srgbClr val="000041"/>
                </a:solidFill>
                <a:effectLst/>
                <a:uLnTx/>
                <a:uFillTx/>
                <a:latin typeface="Segoe UI Semibold"/>
                <a:ea typeface="+mn-ea"/>
                <a:cs typeface="Segoe UI" panose="020B0502040204020203" pitchFamily="34" charset="0"/>
              </a:rPr>
              <a:t>900 </a:t>
            </a:r>
            <a:r>
              <a:rPr kumimoji="0" lang="en-US" sz="1176" b="0" i="0" u="none" strike="noStrike" kern="1200" cap="none" spc="0" normalizeH="0" baseline="0" noProof="0" err="1">
                <a:ln>
                  <a:noFill/>
                </a:ln>
                <a:solidFill>
                  <a:srgbClr val="000041"/>
                </a:solidFill>
                <a:effectLst/>
                <a:uLnTx/>
                <a:uFillTx/>
                <a:latin typeface="Segoe UI Semibold"/>
                <a:ea typeface="+mn-ea"/>
                <a:cs typeface="Segoe UI" panose="020B0502040204020203" pitchFamily="34" charset="0"/>
              </a:rPr>
              <a:t>MBps</a:t>
            </a:r>
            <a:endParaRPr kumimoji="0" lang="en-US" sz="1176" b="0" i="0" u="none" strike="noStrike" kern="1200" cap="none" spc="0" normalizeH="0" baseline="0" noProof="0">
              <a:ln>
                <a:noFill/>
              </a:ln>
              <a:solidFill>
                <a:srgbClr val="000041"/>
              </a:solidFill>
              <a:effectLst/>
              <a:uLnTx/>
              <a:uFillTx/>
              <a:latin typeface="Segoe UI Semibold"/>
              <a:ea typeface="+mn-ea"/>
              <a:cs typeface="Segoe UI" panose="020B0502040204020203" pitchFamily="34" charset="0"/>
            </a:endParaRPr>
          </a:p>
        </p:txBody>
      </p:sp>
      <p:sp>
        <p:nvSpPr>
          <p:cNvPr id="331" name="Rectangle 330">
            <a:extLst>
              <a:ext uri="{FF2B5EF4-FFF2-40B4-BE49-F238E27FC236}">
                <a16:creationId xmlns:a16="http://schemas.microsoft.com/office/drawing/2014/main" id="{816FC951-7F9E-41B7-B803-789E0216F1F1}"/>
              </a:ext>
            </a:extLst>
          </p:cNvPr>
          <p:cNvSpPr/>
          <p:nvPr/>
        </p:nvSpPr>
        <p:spPr>
          <a:xfrm>
            <a:off x="1220259" y="4921358"/>
            <a:ext cx="1667350" cy="259963"/>
          </a:xfrm>
          <a:prstGeom prst="rect">
            <a:avLst/>
          </a:prstGeom>
        </p:spPr>
        <p:txBody>
          <a:bodyPr wrap="none" lIns="0" tIns="0" rIns="0" bIns="0" anchor="ctr" anchorCtr="0">
            <a:noAutofit/>
          </a:bodyPr>
          <a:lstStyle/>
          <a:p>
            <a:pPr marL="0" marR="0" lvl="0" indent="0" algn="l" defTabSz="896354" rtl="0" eaLnBrk="1" fontAlgn="auto" latinLnBrk="0" hangingPunct="1">
              <a:lnSpc>
                <a:spcPct val="90000"/>
              </a:lnSpc>
              <a:spcBef>
                <a:spcPts val="576"/>
              </a:spcBef>
              <a:spcAft>
                <a:spcPts val="576"/>
              </a:spcAft>
              <a:buClrTx/>
              <a:buSzTx/>
              <a:buFontTx/>
              <a:buNone/>
              <a:tabLst/>
              <a:defRPr/>
            </a:pPr>
            <a:r>
              <a:rPr kumimoji="0" lang="en-US" sz="1176"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Bandwidth</a:t>
            </a:r>
          </a:p>
        </p:txBody>
      </p:sp>
      <p:sp>
        <p:nvSpPr>
          <p:cNvPr id="332" name="TextBox 331">
            <a:extLst>
              <a:ext uri="{FF2B5EF4-FFF2-40B4-BE49-F238E27FC236}">
                <a16:creationId xmlns:a16="http://schemas.microsoft.com/office/drawing/2014/main" id="{7F4DF8DF-F80B-4B92-AD64-26949D228A45}"/>
              </a:ext>
            </a:extLst>
          </p:cNvPr>
          <p:cNvSpPr txBox="1"/>
          <p:nvPr/>
        </p:nvSpPr>
        <p:spPr>
          <a:xfrm>
            <a:off x="3150376" y="2662298"/>
            <a:ext cx="1694243" cy="259963"/>
          </a:xfrm>
          <a:prstGeom prst="rect">
            <a:avLst/>
          </a:prstGeom>
          <a:noFill/>
        </p:spPr>
        <p:txBody>
          <a:bodyPr wrap="square" lIns="0" tIns="0" rIns="0" bIns="0" rtlCol="0" anchor="ctr" anchorCtr="0">
            <a:no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a:ln>
                  <a:noFill/>
                </a:ln>
                <a:solidFill>
                  <a:srgbClr val="0078D3"/>
                </a:solidFill>
                <a:effectLst/>
                <a:uLnTx/>
                <a:uFillTx/>
                <a:latin typeface="Segoe UI Semibold"/>
                <a:ea typeface="+mn-ea"/>
                <a:cs typeface="Segoe UI" panose="020B0502040204020203" pitchFamily="34" charset="0"/>
              </a:rPr>
              <a:t>Standard HDD</a:t>
            </a:r>
          </a:p>
        </p:txBody>
      </p:sp>
      <p:sp>
        <p:nvSpPr>
          <p:cNvPr id="333" name="TextBox 332">
            <a:extLst>
              <a:ext uri="{FF2B5EF4-FFF2-40B4-BE49-F238E27FC236}">
                <a16:creationId xmlns:a16="http://schemas.microsoft.com/office/drawing/2014/main" id="{2E5033C0-CEF0-47C0-B85F-CA96E8D7A474}"/>
              </a:ext>
            </a:extLst>
          </p:cNvPr>
          <p:cNvSpPr txBox="1"/>
          <p:nvPr/>
        </p:nvSpPr>
        <p:spPr>
          <a:xfrm>
            <a:off x="5082047" y="2662298"/>
            <a:ext cx="1667350" cy="259963"/>
          </a:xfrm>
          <a:prstGeom prst="rect">
            <a:avLst/>
          </a:prstGeom>
          <a:noFill/>
        </p:spPr>
        <p:txBody>
          <a:bodyPr wrap="square" lIns="0" tIns="0" rIns="0" bIns="0" rtlCol="0" anchor="ctr" anchorCtr="0">
            <a:no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a:ln>
                  <a:noFill/>
                </a:ln>
                <a:solidFill>
                  <a:srgbClr val="0078D3"/>
                </a:solidFill>
                <a:effectLst/>
                <a:uLnTx/>
                <a:uFillTx/>
                <a:latin typeface="Segoe UI Semibold"/>
                <a:ea typeface="+mn-ea"/>
                <a:cs typeface="Segoe UI" panose="020B0502040204020203" pitchFamily="34" charset="0"/>
              </a:rPr>
              <a:t>Standard SSD</a:t>
            </a:r>
          </a:p>
        </p:txBody>
      </p:sp>
      <p:sp>
        <p:nvSpPr>
          <p:cNvPr id="334" name="TextBox 333">
            <a:extLst>
              <a:ext uri="{FF2B5EF4-FFF2-40B4-BE49-F238E27FC236}">
                <a16:creationId xmlns:a16="http://schemas.microsoft.com/office/drawing/2014/main" id="{DC91D019-7888-44DB-BB53-408D5784377A}"/>
              </a:ext>
            </a:extLst>
          </p:cNvPr>
          <p:cNvSpPr txBox="1"/>
          <p:nvPr/>
        </p:nvSpPr>
        <p:spPr>
          <a:xfrm>
            <a:off x="6992673" y="2662298"/>
            <a:ext cx="1694243" cy="259963"/>
          </a:xfrm>
          <a:prstGeom prst="rect">
            <a:avLst/>
          </a:prstGeom>
          <a:noFill/>
        </p:spPr>
        <p:txBody>
          <a:bodyPr wrap="square" lIns="0" tIns="0" rIns="0" bIns="0" rtlCol="0" anchor="ctr" anchorCtr="0">
            <a:no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a:ln>
                  <a:noFill/>
                </a:ln>
                <a:solidFill>
                  <a:srgbClr val="0078D3"/>
                </a:solidFill>
                <a:effectLst/>
                <a:uLnTx/>
                <a:uFillTx/>
                <a:latin typeface="Segoe UI Semibold"/>
                <a:ea typeface="+mn-ea"/>
                <a:cs typeface="Segoe UI" panose="020B0502040204020203" pitchFamily="34" charset="0"/>
              </a:rPr>
              <a:t>Premium SSD</a:t>
            </a:r>
          </a:p>
        </p:txBody>
      </p:sp>
      <p:grpSp>
        <p:nvGrpSpPr>
          <p:cNvPr id="335" name="Group 334">
            <a:extLst>
              <a:ext uri="{FF2B5EF4-FFF2-40B4-BE49-F238E27FC236}">
                <a16:creationId xmlns:a16="http://schemas.microsoft.com/office/drawing/2014/main" id="{FF419428-F372-4804-BAEC-2425FDF976A9}"/>
              </a:ext>
            </a:extLst>
          </p:cNvPr>
          <p:cNvGrpSpPr/>
          <p:nvPr/>
        </p:nvGrpSpPr>
        <p:grpSpPr>
          <a:xfrm>
            <a:off x="1220259" y="2992348"/>
            <a:ext cx="7711419" cy="1779696"/>
            <a:chOff x="1244728" y="3381375"/>
            <a:chExt cx="7589520" cy="1815383"/>
          </a:xfrm>
        </p:grpSpPr>
        <p:cxnSp>
          <p:nvCxnSpPr>
            <p:cNvPr id="336" name="Straight Connector 335">
              <a:extLst>
                <a:ext uri="{FF2B5EF4-FFF2-40B4-BE49-F238E27FC236}">
                  <a16:creationId xmlns:a16="http://schemas.microsoft.com/office/drawing/2014/main" id="{C3B7D53A-E92B-4314-A6F6-3E056B2ECD1C}"/>
                </a:ext>
              </a:extLst>
            </p:cNvPr>
            <p:cNvCxnSpPr/>
            <p:nvPr/>
          </p:nvCxnSpPr>
          <p:spPr>
            <a:xfrm>
              <a:off x="1244728" y="4626966"/>
              <a:ext cx="7589520" cy="0"/>
            </a:xfrm>
            <a:prstGeom prst="line">
              <a:avLst/>
            </a:prstGeom>
            <a:noFill/>
            <a:ln w="12700" cap="flat" cmpd="sng" algn="ctr">
              <a:solidFill>
                <a:srgbClr val="EBEBEB"/>
              </a:solidFill>
              <a:prstDash val="solid"/>
              <a:headEnd type="none"/>
              <a:tailEnd type="none"/>
            </a:ln>
            <a:effectLst/>
          </p:spPr>
        </p:cxnSp>
        <p:cxnSp>
          <p:nvCxnSpPr>
            <p:cNvPr id="337" name="Straight Connector 336">
              <a:extLst>
                <a:ext uri="{FF2B5EF4-FFF2-40B4-BE49-F238E27FC236}">
                  <a16:creationId xmlns:a16="http://schemas.microsoft.com/office/drawing/2014/main" id="{7FC5D218-3714-4F65-9CEA-83BD97485C31}"/>
                </a:ext>
              </a:extLst>
            </p:cNvPr>
            <p:cNvCxnSpPr/>
            <p:nvPr/>
          </p:nvCxnSpPr>
          <p:spPr>
            <a:xfrm>
              <a:off x="1244728" y="5196758"/>
              <a:ext cx="7589520" cy="0"/>
            </a:xfrm>
            <a:prstGeom prst="line">
              <a:avLst/>
            </a:prstGeom>
            <a:noFill/>
            <a:ln w="12700" cap="flat" cmpd="sng" algn="ctr">
              <a:solidFill>
                <a:srgbClr val="EBEBEB"/>
              </a:solidFill>
              <a:prstDash val="solid"/>
              <a:headEnd type="none"/>
              <a:tailEnd type="none"/>
            </a:ln>
            <a:effectLst/>
          </p:spPr>
        </p:cxnSp>
        <p:cxnSp>
          <p:nvCxnSpPr>
            <p:cNvPr id="338" name="Straight Connector 337">
              <a:extLst>
                <a:ext uri="{FF2B5EF4-FFF2-40B4-BE49-F238E27FC236}">
                  <a16:creationId xmlns:a16="http://schemas.microsoft.com/office/drawing/2014/main" id="{16B01CF2-1F3A-4B5A-B57E-5D3181AF63C9}"/>
                </a:ext>
              </a:extLst>
            </p:cNvPr>
            <p:cNvCxnSpPr>
              <a:cxnSpLocks/>
            </p:cNvCxnSpPr>
            <p:nvPr/>
          </p:nvCxnSpPr>
          <p:spPr>
            <a:xfrm>
              <a:off x="1244728" y="3381375"/>
              <a:ext cx="7589520" cy="0"/>
            </a:xfrm>
            <a:prstGeom prst="line">
              <a:avLst/>
            </a:prstGeom>
            <a:noFill/>
            <a:ln w="12700" cap="flat" cmpd="sng" algn="ctr">
              <a:solidFill>
                <a:srgbClr val="EBEBEB"/>
              </a:solidFill>
              <a:prstDash val="solid"/>
              <a:headEnd type="none"/>
              <a:tailEnd type="none"/>
            </a:ln>
            <a:effectLst/>
          </p:spPr>
        </p:cxnSp>
        <p:cxnSp>
          <p:nvCxnSpPr>
            <p:cNvPr id="339" name="Straight Connector 338">
              <a:extLst>
                <a:ext uri="{FF2B5EF4-FFF2-40B4-BE49-F238E27FC236}">
                  <a16:creationId xmlns:a16="http://schemas.microsoft.com/office/drawing/2014/main" id="{F90F4D7B-E942-4770-BFA0-F849D7CF1407}"/>
                </a:ext>
              </a:extLst>
            </p:cNvPr>
            <p:cNvCxnSpPr/>
            <p:nvPr/>
          </p:nvCxnSpPr>
          <p:spPr>
            <a:xfrm>
              <a:off x="1244728" y="4047657"/>
              <a:ext cx="7589520" cy="0"/>
            </a:xfrm>
            <a:prstGeom prst="line">
              <a:avLst/>
            </a:prstGeom>
            <a:noFill/>
            <a:ln w="12700" cap="flat" cmpd="sng" algn="ctr">
              <a:solidFill>
                <a:srgbClr val="EBEBEB"/>
              </a:solidFill>
              <a:prstDash val="solid"/>
              <a:headEnd type="none"/>
              <a:tailEnd type="none"/>
            </a:ln>
            <a:effectLst/>
          </p:spPr>
        </p:cxnSp>
      </p:grpSp>
      <p:sp>
        <p:nvSpPr>
          <p:cNvPr id="341" name="TextBox 340">
            <a:extLst>
              <a:ext uri="{FF2B5EF4-FFF2-40B4-BE49-F238E27FC236}">
                <a16:creationId xmlns:a16="http://schemas.microsoft.com/office/drawing/2014/main" id="{66AFC184-95CA-4459-B34F-F77A80A40FB3}"/>
              </a:ext>
            </a:extLst>
          </p:cNvPr>
          <p:cNvSpPr txBox="1"/>
          <p:nvPr/>
        </p:nvSpPr>
        <p:spPr>
          <a:xfrm>
            <a:off x="9172833" y="3247390"/>
            <a:ext cx="1676314" cy="259963"/>
          </a:xfrm>
          <a:prstGeom prst="rect">
            <a:avLst/>
          </a:prstGeom>
          <a:noFill/>
        </p:spPr>
        <p:txBody>
          <a:bodyPr wrap="square" lIns="0" tIns="0" rIns="0" bIns="0" rtlCol="0" anchor="ctr" anchorCtr="0">
            <a:no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3"/>
                </a:solidFill>
                <a:effectLst/>
                <a:uLnTx/>
                <a:uFillTx/>
                <a:latin typeface="Segoe UI"/>
                <a:ea typeface="+mn-ea"/>
                <a:cs typeface="Segoe UI" panose="020B0502040204020203" pitchFamily="34" charset="0"/>
              </a:rPr>
              <a:t>Sub-millisecond latency</a:t>
            </a:r>
          </a:p>
        </p:txBody>
      </p:sp>
      <p:sp>
        <p:nvSpPr>
          <p:cNvPr id="342" name="TextBox 341">
            <a:extLst>
              <a:ext uri="{FF2B5EF4-FFF2-40B4-BE49-F238E27FC236}">
                <a16:creationId xmlns:a16="http://schemas.microsoft.com/office/drawing/2014/main" id="{A15BBD22-B620-476E-BA7C-199199B1E007}"/>
              </a:ext>
            </a:extLst>
          </p:cNvPr>
          <p:cNvSpPr txBox="1"/>
          <p:nvPr/>
        </p:nvSpPr>
        <p:spPr>
          <a:xfrm>
            <a:off x="9172833" y="3804175"/>
            <a:ext cx="1676314" cy="259963"/>
          </a:xfrm>
          <a:prstGeom prst="rect">
            <a:avLst/>
          </a:prstGeom>
          <a:noFill/>
        </p:spPr>
        <p:txBody>
          <a:bodyPr wrap="square" lIns="0" tIns="0" rIns="0" bIns="0" rtlCol="0" anchor="ctr" anchorCtr="0">
            <a:no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solidFill>
                  <a:schemeClr val="accent3"/>
                </a:solidFill>
                <a:effectLst/>
                <a:uLnTx/>
                <a:uFillTx/>
                <a:latin typeface="+mj-lt"/>
                <a:cs typeface="Segoe UI" panose="020B0502040204020203" pitchFamily="34" charset="0"/>
              </a:defRPr>
            </a:lvl1pPr>
          </a:lstStyle>
          <a:p>
            <a:pPr marL="0" marR="0" lvl="0" indent="0" algn="l" defTabSz="896354" rtl="0" eaLnBrk="1" fontAlgn="base" latinLnBrk="0" hangingPunct="1">
              <a:lnSpc>
                <a:spcPct val="90000"/>
              </a:lnSpc>
              <a:spcBef>
                <a:spcPts val="0"/>
              </a:spcBef>
              <a:spcAft>
                <a:spcPts val="288"/>
              </a:spcAft>
              <a:buClrTx/>
              <a:buSzTx/>
              <a:buFontTx/>
              <a:buNone/>
              <a:tabLst/>
              <a:defRPr/>
            </a:pPr>
            <a:r>
              <a:rPr kumimoji="0" lang="en-US" sz="1176" b="0" i="0" u="none" strike="noStrike" kern="1200" cap="none" spc="0" normalizeH="0" baseline="0" noProof="0">
                <a:ln>
                  <a:noFill/>
                </a:ln>
                <a:solidFill>
                  <a:srgbClr val="000041"/>
                </a:solidFill>
                <a:effectLst/>
                <a:uLnTx/>
                <a:uFillTx/>
                <a:latin typeface="Segoe UI Semibold"/>
                <a:ea typeface="+mn-ea"/>
                <a:cs typeface="Segoe UI" panose="020B0502040204020203" pitchFamily="34" charset="0"/>
              </a:rPr>
              <a:t>64 </a:t>
            </a:r>
            <a:r>
              <a:rPr kumimoji="0" lang="en-US" sz="1176" b="0" i="0" u="none" strike="noStrike" kern="1200" cap="none" spc="0" normalizeH="0" baseline="0" noProof="0" err="1">
                <a:ln>
                  <a:noFill/>
                </a:ln>
                <a:solidFill>
                  <a:srgbClr val="000041"/>
                </a:solidFill>
                <a:effectLst/>
                <a:uLnTx/>
                <a:uFillTx/>
                <a:latin typeface="Segoe UI Semibold"/>
                <a:ea typeface="+mn-ea"/>
                <a:cs typeface="Segoe UI" panose="020B0502040204020203" pitchFamily="34" charset="0"/>
              </a:rPr>
              <a:t>TiB</a:t>
            </a:r>
            <a:endParaRPr kumimoji="0" lang="en-US" sz="1176" b="0" i="0" u="none" strike="noStrike" kern="1200" cap="none" spc="0" normalizeH="0" baseline="0" noProof="0">
              <a:ln>
                <a:noFill/>
              </a:ln>
              <a:solidFill>
                <a:srgbClr val="000041"/>
              </a:solidFill>
              <a:effectLst/>
              <a:uLnTx/>
              <a:uFillTx/>
              <a:latin typeface="Segoe UI Semibold"/>
              <a:ea typeface="+mn-ea"/>
              <a:cs typeface="Segoe UI" panose="020B0502040204020203" pitchFamily="34" charset="0"/>
            </a:endParaRPr>
          </a:p>
        </p:txBody>
      </p:sp>
      <p:sp>
        <p:nvSpPr>
          <p:cNvPr id="343" name="TextBox 342">
            <a:extLst>
              <a:ext uri="{FF2B5EF4-FFF2-40B4-BE49-F238E27FC236}">
                <a16:creationId xmlns:a16="http://schemas.microsoft.com/office/drawing/2014/main" id="{DDC092EB-3066-42C8-A71C-A08072C69B5E}"/>
              </a:ext>
            </a:extLst>
          </p:cNvPr>
          <p:cNvSpPr txBox="1"/>
          <p:nvPr/>
        </p:nvSpPr>
        <p:spPr>
          <a:xfrm>
            <a:off x="9172833" y="4362766"/>
            <a:ext cx="1676314" cy="259963"/>
          </a:xfrm>
          <a:prstGeom prst="rect">
            <a:avLst/>
          </a:prstGeom>
          <a:noFill/>
        </p:spPr>
        <p:txBody>
          <a:bodyPr wrap="square" lIns="0" tIns="0" rIns="0" bIns="0" rtlCol="0" anchor="ctr" anchorCtr="0">
            <a:no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solidFill>
                  <a:schemeClr val="accent3"/>
                </a:solidFill>
                <a:effectLst/>
                <a:uLnTx/>
                <a:uFillTx/>
                <a:latin typeface="+mj-lt"/>
                <a:cs typeface="Segoe UI" panose="020B0502040204020203" pitchFamily="34" charset="0"/>
              </a:defRPr>
            </a:lvl1pPr>
          </a:lstStyle>
          <a:p>
            <a:pPr marL="0" marR="0" lvl="0" indent="0" algn="l" defTabSz="896354" rtl="0" eaLnBrk="1" fontAlgn="base" latinLnBrk="0" hangingPunct="1">
              <a:lnSpc>
                <a:spcPct val="90000"/>
              </a:lnSpc>
              <a:spcBef>
                <a:spcPts val="0"/>
              </a:spcBef>
              <a:spcAft>
                <a:spcPts val="288"/>
              </a:spcAft>
              <a:buClrTx/>
              <a:buSzTx/>
              <a:buFontTx/>
              <a:buNone/>
              <a:tabLst/>
              <a:defRPr/>
            </a:pPr>
            <a:r>
              <a:rPr kumimoji="0" lang="en-US" sz="1176" b="0" i="0" u="none" strike="noStrike" kern="1200" cap="none" spc="0" normalizeH="0" baseline="0" noProof="0" dirty="0">
                <a:ln>
                  <a:noFill/>
                </a:ln>
                <a:solidFill>
                  <a:srgbClr val="000041"/>
                </a:solidFill>
                <a:effectLst/>
                <a:uLnTx/>
                <a:uFillTx/>
                <a:latin typeface="Segoe UI Semibold"/>
                <a:ea typeface="+mn-ea"/>
                <a:cs typeface="Segoe UI" panose="020B0502040204020203" pitchFamily="34" charset="0"/>
              </a:rPr>
              <a:t>160,000</a:t>
            </a:r>
          </a:p>
        </p:txBody>
      </p:sp>
      <p:sp>
        <p:nvSpPr>
          <p:cNvPr id="344" name="TextBox 343">
            <a:extLst>
              <a:ext uri="{FF2B5EF4-FFF2-40B4-BE49-F238E27FC236}">
                <a16:creationId xmlns:a16="http://schemas.microsoft.com/office/drawing/2014/main" id="{76987A88-48D3-42C8-BDEB-F1A245CFD3E0}"/>
              </a:ext>
            </a:extLst>
          </p:cNvPr>
          <p:cNvSpPr txBox="1"/>
          <p:nvPr/>
        </p:nvSpPr>
        <p:spPr>
          <a:xfrm>
            <a:off x="9172833" y="4921358"/>
            <a:ext cx="1676314" cy="259963"/>
          </a:xfrm>
          <a:prstGeom prst="rect">
            <a:avLst/>
          </a:prstGeom>
          <a:noFill/>
        </p:spPr>
        <p:txBody>
          <a:bodyPr wrap="square" lIns="0" tIns="0" rIns="0" bIns="0" rtlCol="0" anchor="ctr" anchorCtr="0">
            <a:no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solidFill>
                  <a:schemeClr val="accent3"/>
                </a:solidFill>
                <a:effectLst/>
                <a:uLnTx/>
                <a:uFillTx/>
                <a:latin typeface="+mj-lt"/>
                <a:cs typeface="Segoe UI" panose="020B0502040204020203" pitchFamily="34" charset="0"/>
              </a:defRPr>
            </a:lvl1pPr>
          </a:lstStyle>
          <a:p>
            <a:pPr marL="0" marR="0" lvl="0" indent="0" algn="l" defTabSz="896354" rtl="0" eaLnBrk="1" fontAlgn="base" latinLnBrk="0" hangingPunct="1">
              <a:lnSpc>
                <a:spcPct val="90000"/>
              </a:lnSpc>
              <a:spcBef>
                <a:spcPts val="0"/>
              </a:spcBef>
              <a:spcAft>
                <a:spcPts val="288"/>
              </a:spcAft>
              <a:buClrTx/>
              <a:buSzTx/>
              <a:buFontTx/>
              <a:buNone/>
              <a:tabLst/>
              <a:defRPr/>
            </a:pPr>
            <a:r>
              <a:rPr kumimoji="0" lang="en-US" sz="1176" b="0" i="0" u="none" strike="noStrike" kern="1200" cap="none" spc="0" normalizeH="0" baseline="0" noProof="0">
                <a:ln>
                  <a:noFill/>
                </a:ln>
                <a:solidFill>
                  <a:srgbClr val="000041"/>
                </a:solidFill>
                <a:effectLst/>
                <a:uLnTx/>
                <a:uFillTx/>
                <a:latin typeface="Segoe UI Semibold"/>
                <a:ea typeface="+mn-ea"/>
                <a:cs typeface="Segoe UI" panose="020B0502040204020203" pitchFamily="34" charset="0"/>
              </a:rPr>
              <a:t>2,000 </a:t>
            </a:r>
            <a:r>
              <a:rPr kumimoji="0" lang="en-US" sz="1176" b="0" i="0" u="none" strike="noStrike" kern="1200" cap="none" spc="0" normalizeH="0" baseline="0" noProof="0" err="1">
                <a:ln>
                  <a:noFill/>
                </a:ln>
                <a:solidFill>
                  <a:srgbClr val="000041"/>
                </a:solidFill>
                <a:effectLst/>
                <a:uLnTx/>
                <a:uFillTx/>
                <a:latin typeface="Segoe UI Semibold"/>
                <a:ea typeface="+mn-ea"/>
                <a:cs typeface="Segoe UI" panose="020B0502040204020203" pitchFamily="34" charset="0"/>
              </a:rPr>
              <a:t>MBps</a:t>
            </a:r>
            <a:endParaRPr kumimoji="0" lang="en-US" sz="1176" b="0" i="0" u="none" strike="noStrike" kern="1200" cap="none" spc="0" normalizeH="0" baseline="0" noProof="0">
              <a:ln>
                <a:noFill/>
              </a:ln>
              <a:solidFill>
                <a:srgbClr val="000041"/>
              </a:solidFill>
              <a:effectLst/>
              <a:uLnTx/>
              <a:uFillTx/>
              <a:latin typeface="Segoe UI Semibold"/>
              <a:ea typeface="+mn-ea"/>
              <a:cs typeface="Segoe UI" panose="020B0502040204020203" pitchFamily="34" charset="0"/>
            </a:endParaRPr>
          </a:p>
        </p:txBody>
      </p:sp>
      <p:grpSp>
        <p:nvGrpSpPr>
          <p:cNvPr id="345" name="Group 344">
            <a:extLst>
              <a:ext uri="{FF2B5EF4-FFF2-40B4-BE49-F238E27FC236}">
                <a16:creationId xmlns:a16="http://schemas.microsoft.com/office/drawing/2014/main" id="{AAF01E76-F2C4-4C07-816D-4CA1CF23D505}"/>
              </a:ext>
            </a:extLst>
          </p:cNvPr>
          <p:cNvGrpSpPr/>
          <p:nvPr/>
        </p:nvGrpSpPr>
        <p:grpSpPr>
          <a:xfrm>
            <a:off x="8943109" y="4213452"/>
            <a:ext cx="2151420" cy="558591"/>
            <a:chOff x="4603878" y="4439135"/>
            <a:chExt cx="7045353" cy="569792"/>
          </a:xfrm>
        </p:grpSpPr>
        <p:cxnSp>
          <p:nvCxnSpPr>
            <p:cNvPr id="346" name="Straight Connector 345">
              <a:extLst>
                <a:ext uri="{FF2B5EF4-FFF2-40B4-BE49-F238E27FC236}">
                  <a16:creationId xmlns:a16="http://schemas.microsoft.com/office/drawing/2014/main" id="{0D676732-6B22-49B2-B33F-1B17688A42F1}"/>
                </a:ext>
              </a:extLst>
            </p:cNvPr>
            <p:cNvCxnSpPr/>
            <p:nvPr/>
          </p:nvCxnSpPr>
          <p:spPr>
            <a:xfrm>
              <a:off x="4603878" y="4439135"/>
              <a:ext cx="7045353" cy="0"/>
            </a:xfrm>
            <a:prstGeom prst="line">
              <a:avLst/>
            </a:prstGeom>
            <a:noFill/>
            <a:ln w="12700" cap="flat" cmpd="sng" algn="ctr">
              <a:solidFill>
                <a:srgbClr val="EBEBEB"/>
              </a:solidFill>
              <a:prstDash val="solid"/>
              <a:headEnd type="none"/>
              <a:tailEnd type="none"/>
            </a:ln>
            <a:effectLst/>
          </p:spPr>
        </p:cxnSp>
        <p:cxnSp>
          <p:nvCxnSpPr>
            <p:cNvPr id="347" name="Straight Connector 346">
              <a:extLst>
                <a:ext uri="{FF2B5EF4-FFF2-40B4-BE49-F238E27FC236}">
                  <a16:creationId xmlns:a16="http://schemas.microsoft.com/office/drawing/2014/main" id="{2F955F16-0002-4A62-8751-6BA51EF5C833}"/>
                </a:ext>
              </a:extLst>
            </p:cNvPr>
            <p:cNvCxnSpPr/>
            <p:nvPr/>
          </p:nvCxnSpPr>
          <p:spPr>
            <a:xfrm>
              <a:off x="4603878" y="5008927"/>
              <a:ext cx="7045353" cy="0"/>
            </a:xfrm>
            <a:prstGeom prst="line">
              <a:avLst/>
            </a:prstGeom>
            <a:noFill/>
            <a:ln w="12700" cap="flat" cmpd="sng" algn="ctr">
              <a:solidFill>
                <a:srgbClr val="EBEBEB"/>
              </a:solidFill>
              <a:prstDash val="solid"/>
              <a:headEnd type="none"/>
              <a:tailEnd type="none"/>
            </a:ln>
            <a:effectLst/>
          </p:spPr>
        </p:cxnSp>
      </p:grpSp>
      <p:sp>
        <p:nvSpPr>
          <p:cNvPr id="348" name="TextBox 347">
            <a:extLst>
              <a:ext uri="{FF2B5EF4-FFF2-40B4-BE49-F238E27FC236}">
                <a16:creationId xmlns:a16="http://schemas.microsoft.com/office/drawing/2014/main" id="{6B2CC9A4-1DE8-4CD3-BAA3-319A3A6672EA}"/>
              </a:ext>
            </a:extLst>
          </p:cNvPr>
          <p:cNvSpPr txBox="1"/>
          <p:nvPr/>
        </p:nvSpPr>
        <p:spPr>
          <a:xfrm>
            <a:off x="9172833" y="2662298"/>
            <a:ext cx="1676314" cy="259963"/>
          </a:xfrm>
          <a:prstGeom prst="rect">
            <a:avLst/>
          </a:prstGeom>
          <a:noFill/>
        </p:spPr>
        <p:txBody>
          <a:bodyPr wrap="square" lIns="0" tIns="0" rIns="0" bIns="0" rtlCol="0" anchor="ctr" anchorCtr="0">
            <a:no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a:ln>
                  <a:noFill/>
                </a:ln>
                <a:solidFill>
                  <a:srgbClr val="0078D3"/>
                </a:solidFill>
                <a:effectLst/>
                <a:uLnTx/>
                <a:uFillTx/>
                <a:latin typeface="Segoe UI Semibold"/>
                <a:ea typeface="+mn-ea"/>
                <a:cs typeface="Segoe UI" panose="020B0502040204020203" pitchFamily="34" charset="0"/>
              </a:rPr>
              <a:t>Ultra Disk</a:t>
            </a:r>
          </a:p>
        </p:txBody>
      </p:sp>
      <p:grpSp>
        <p:nvGrpSpPr>
          <p:cNvPr id="349" name="Group 348">
            <a:extLst>
              <a:ext uri="{FF2B5EF4-FFF2-40B4-BE49-F238E27FC236}">
                <a16:creationId xmlns:a16="http://schemas.microsoft.com/office/drawing/2014/main" id="{FEE373D8-2FC0-4AEA-8385-80F01705101C}"/>
              </a:ext>
            </a:extLst>
          </p:cNvPr>
          <p:cNvGrpSpPr/>
          <p:nvPr/>
        </p:nvGrpSpPr>
        <p:grpSpPr>
          <a:xfrm>
            <a:off x="8938882" y="2992347"/>
            <a:ext cx="2151420" cy="653184"/>
            <a:chOff x="3351824" y="3381375"/>
            <a:chExt cx="7589520" cy="666282"/>
          </a:xfrm>
        </p:grpSpPr>
        <p:cxnSp>
          <p:nvCxnSpPr>
            <p:cNvPr id="350" name="Straight Connector 349">
              <a:extLst>
                <a:ext uri="{FF2B5EF4-FFF2-40B4-BE49-F238E27FC236}">
                  <a16:creationId xmlns:a16="http://schemas.microsoft.com/office/drawing/2014/main" id="{0075D970-7ABE-43C6-9694-803D25369065}"/>
                </a:ext>
              </a:extLst>
            </p:cNvPr>
            <p:cNvCxnSpPr>
              <a:cxnSpLocks/>
            </p:cNvCxnSpPr>
            <p:nvPr/>
          </p:nvCxnSpPr>
          <p:spPr>
            <a:xfrm>
              <a:off x="3351824" y="3381375"/>
              <a:ext cx="7589520" cy="0"/>
            </a:xfrm>
            <a:prstGeom prst="line">
              <a:avLst/>
            </a:prstGeom>
            <a:noFill/>
            <a:ln w="12700" cap="flat" cmpd="sng" algn="ctr">
              <a:solidFill>
                <a:srgbClr val="EBEBEB"/>
              </a:solidFill>
              <a:prstDash val="solid"/>
              <a:headEnd type="none"/>
              <a:tailEnd type="none"/>
            </a:ln>
            <a:effectLst/>
          </p:spPr>
        </p:cxnSp>
        <p:cxnSp>
          <p:nvCxnSpPr>
            <p:cNvPr id="351" name="Straight Connector 350">
              <a:extLst>
                <a:ext uri="{FF2B5EF4-FFF2-40B4-BE49-F238E27FC236}">
                  <a16:creationId xmlns:a16="http://schemas.microsoft.com/office/drawing/2014/main" id="{F6C9B1F0-425F-4CC5-A436-71F8C2BA9EA2}"/>
                </a:ext>
              </a:extLst>
            </p:cNvPr>
            <p:cNvCxnSpPr/>
            <p:nvPr/>
          </p:nvCxnSpPr>
          <p:spPr>
            <a:xfrm>
              <a:off x="3351824" y="4047657"/>
              <a:ext cx="7589520" cy="0"/>
            </a:xfrm>
            <a:prstGeom prst="line">
              <a:avLst/>
            </a:prstGeom>
            <a:noFill/>
            <a:ln w="12700" cap="flat" cmpd="sng" algn="ctr">
              <a:solidFill>
                <a:srgbClr val="EBEBEB"/>
              </a:solidFill>
              <a:prstDash val="solid"/>
              <a:headEnd type="none"/>
              <a:tailEnd type="none"/>
            </a:ln>
            <a:effectLst/>
          </p:spPr>
        </p:cxnSp>
      </p:grpSp>
      <p:grpSp>
        <p:nvGrpSpPr>
          <p:cNvPr id="352" name="Group 351">
            <a:extLst>
              <a:ext uri="{FF2B5EF4-FFF2-40B4-BE49-F238E27FC236}">
                <a16:creationId xmlns:a16="http://schemas.microsoft.com/office/drawing/2014/main" id="{9BBB28B0-22F1-40E0-913F-8B913D8F6662}"/>
              </a:ext>
            </a:extLst>
          </p:cNvPr>
          <p:cNvGrpSpPr/>
          <p:nvPr/>
        </p:nvGrpSpPr>
        <p:grpSpPr>
          <a:xfrm>
            <a:off x="9181597" y="2033670"/>
            <a:ext cx="1402315" cy="570475"/>
            <a:chOff x="9365707" y="2403475"/>
            <a:chExt cx="1430434" cy="581914"/>
          </a:xfrm>
        </p:grpSpPr>
        <p:grpSp>
          <p:nvGrpSpPr>
            <p:cNvPr id="353" name="Group 352">
              <a:extLst>
                <a:ext uri="{FF2B5EF4-FFF2-40B4-BE49-F238E27FC236}">
                  <a16:creationId xmlns:a16="http://schemas.microsoft.com/office/drawing/2014/main" id="{81310D5E-2DEB-41A2-951B-8B428FA636CC}"/>
                </a:ext>
              </a:extLst>
            </p:cNvPr>
            <p:cNvGrpSpPr/>
            <p:nvPr/>
          </p:nvGrpSpPr>
          <p:grpSpPr>
            <a:xfrm>
              <a:off x="10284869" y="2403475"/>
              <a:ext cx="511272" cy="581914"/>
              <a:chOff x="9365707" y="2403475"/>
              <a:chExt cx="511272" cy="581914"/>
            </a:xfrm>
          </p:grpSpPr>
          <p:grpSp>
            <p:nvGrpSpPr>
              <p:cNvPr id="390" name="Group 389">
                <a:extLst>
                  <a:ext uri="{FF2B5EF4-FFF2-40B4-BE49-F238E27FC236}">
                    <a16:creationId xmlns:a16="http://schemas.microsoft.com/office/drawing/2014/main" id="{6AA013F5-948F-4372-82A7-F6DEA7DDE3EF}"/>
                  </a:ext>
                </a:extLst>
              </p:cNvPr>
              <p:cNvGrpSpPr>
                <a:grpSpLocks noChangeAspect="1"/>
              </p:cNvGrpSpPr>
              <p:nvPr/>
            </p:nvGrpSpPr>
            <p:grpSpPr>
              <a:xfrm>
                <a:off x="9365707" y="2403475"/>
                <a:ext cx="365760" cy="435864"/>
                <a:chOff x="5477764" y="5013499"/>
                <a:chExt cx="268565" cy="320040"/>
              </a:xfrm>
            </p:grpSpPr>
            <p:grpSp>
              <p:nvGrpSpPr>
                <p:cNvPr id="396" name="Group 395">
                  <a:extLst>
                    <a:ext uri="{FF2B5EF4-FFF2-40B4-BE49-F238E27FC236}">
                      <a16:creationId xmlns:a16="http://schemas.microsoft.com/office/drawing/2014/main" id="{E6150E08-C422-495D-A435-F8E20B8D5514}"/>
                    </a:ext>
                  </a:extLst>
                </p:cNvPr>
                <p:cNvGrpSpPr/>
                <p:nvPr/>
              </p:nvGrpSpPr>
              <p:grpSpPr>
                <a:xfrm>
                  <a:off x="5477764" y="5013499"/>
                  <a:ext cx="268565" cy="320040"/>
                  <a:chOff x="5477764" y="5010341"/>
                  <a:chExt cx="268565" cy="320040"/>
                </a:xfrm>
              </p:grpSpPr>
              <p:sp>
                <p:nvSpPr>
                  <p:cNvPr id="401" name="Freeform 5">
                    <a:extLst>
                      <a:ext uri="{FF2B5EF4-FFF2-40B4-BE49-F238E27FC236}">
                        <a16:creationId xmlns:a16="http://schemas.microsoft.com/office/drawing/2014/main" id="{2A740D0B-CEDB-49D9-A349-482CB866DFB5}"/>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rgbClr val="FFFFFF"/>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402" name="Group 401">
                    <a:extLst>
                      <a:ext uri="{FF2B5EF4-FFF2-40B4-BE49-F238E27FC236}">
                        <a16:creationId xmlns:a16="http://schemas.microsoft.com/office/drawing/2014/main" id="{E169F607-9948-4ECC-9608-B1C1D380D02D}"/>
                      </a:ext>
                    </a:extLst>
                  </p:cNvPr>
                  <p:cNvGrpSpPr/>
                  <p:nvPr/>
                </p:nvGrpSpPr>
                <p:grpSpPr>
                  <a:xfrm>
                    <a:off x="5518161" y="5046557"/>
                    <a:ext cx="187770" cy="208407"/>
                    <a:chOff x="5513643" y="5046557"/>
                    <a:chExt cx="187770" cy="208407"/>
                  </a:xfrm>
                  <a:solidFill>
                    <a:srgbClr val="0078D3"/>
                  </a:solidFill>
                </p:grpSpPr>
                <p:sp>
                  <p:nvSpPr>
                    <p:cNvPr id="403" name="Oval 402">
                      <a:extLst>
                        <a:ext uri="{FF2B5EF4-FFF2-40B4-BE49-F238E27FC236}">
                          <a16:creationId xmlns:a16="http://schemas.microsoft.com/office/drawing/2014/main" id="{5D33A333-0B7F-4926-A9A7-503D4DA7143B}"/>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4" name="Oval 403">
                      <a:extLst>
                        <a:ext uri="{FF2B5EF4-FFF2-40B4-BE49-F238E27FC236}">
                          <a16:creationId xmlns:a16="http://schemas.microsoft.com/office/drawing/2014/main" id="{D2F9D3CD-8EAD-486E-8ED7-85E198FBD0C1}"/>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5" name="Oval 404">
                      <a:extLst>
                        <a:ext uri="{FF2B5EF4-FFF2-40B4-BE49-F238E27FC236}">
                          <a16:creationId xmlns:a16="http://schemas.microsoft.com/office/drawing/2014/main" id="{7ADBBA9F-1861-4688-BE41-516F1C9D7AC2}"/>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6" name="Oval 405">
                      <a:extLst>
                        <a:ext uri="{FF2B5EF4-FFF2-40B4-BE49-F238E27FC236}">
                          <a16:creationId xmlns:a16="http://schemas.microsoft.com/office/drawing/2014/main" id="{38EC7CC5-E61E-42C6-848A-3AD62117C373}"/>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97" name="Group 396">
                  <a:extLst>
                    <a:ext uri="{FF2B5EF4-FFF2-40B4-BE49-F238E27FC236}">
                      <a16:creationId xmlns:a16="http://schemas.microsoft.com/office/drawing/2014/main" id="{F655566F-ABC6-4A13-B476-5928217F1425}"/>
                    </a:ext>
                  </a:extLst>
                </p:cNvPr>
                <p:cNvGrpSpPr/>
                <p:nvPr/>
              </p:nvGrpSpPr>
              <p:grpSpPr>
                <a:xfrm>
                  <a:off x="5571787" y="5284616"/>
                  <a:ext cx="80519" cy="48923"/>
                  <a:chOff x="5884568" y="5297481"/>
                  <a:chExt cx="80519" cy="48923"/>
                </a:xfrm>
              </p:grpSpPr>
              <p:sp>
                <p:nvSpPr>
                  <p:cNvPr id="398" name="Line 7">
                    <a:extLst>
                      <a:ext uri="{FF2B5EF4-FFF2-40B4-BE49-F238E27FC236}">
                        <a16:creationId xmlns:a16="http://schemas.microsoft.com/office/drawing/2014/main" id="{62A993B2-C74C-4A27-B7D5-64362DBA2B0E}"/>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99" name="Line 8">
                    <a:extLst>
                      <a:ext uri="{FF2B5EF4-FFF2-40B4-BE49-F238E27FC236}">
                        <a16:creationId xmlns:a16="http://schemas.microsoft.com/office/drawing/2014/main" id="{724431EC-D508-47C1-9141-BFB9B354B016}"/>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400" name="Line 9">
                    <a:extLst>
                      <a:ext uri="{FF2B5EF4-FFF2-40B4-BE49-F238E27FC236}">
                        <a16:creationId xmlns:a16="http://schemas.microsoft.com/office/drawing/2014/main" id="{CEEC859F-AB59-4777-8930-0ACACE91A23E}"/>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391" name="Group 390">
                <a:extLst>
                  <a:ext uri="{FF2B5EF4-FFF2-40B4-BE49-F238E27FC236}">
                    <a16:creationId xmlns:a16="http://schemas.microsoft.com/office/drawing/2014/main" id="{17172FA9-5824-4A18-A15E-5BCDC6D4D04B}"/>
                  </a:ext>
                </a:extLst>
              </p:cNvPr>
              <p:cNvGrpSpPr/>
              <p:nvPr/>
            </p:nvGrpSpPr>
            <p:grpSpPr>
              <a:xfrm>
                <a:off x="9483884" y="2693289"/>
                <a:ext cx="393095" cy="292100"/>
                <a:chOff x="9483884" y="2693289"/>
                <a:chExt cx="393095" cy="292100"/>
              </a:xfrm>
            </p:grpSpPr>
            <p:sp>
              <p:nvSpPr>
                <p:cNvPr id="392" name="Rectangle: Rounded Corners 391">
                  <a:extLst>
                    <a:ext uri="{FF2B5EF4-FFF2-40B4-BE49-F238E27FC236}">
                      <a16:creationId xmlns:a16="http://schemas.microsoft.com/office/drawing/2014/main" id="{EF98A7A1-E779-46BA-8452-5E2330B2FF6E}"/>
                    </a:ext>
                  </a:extLst>
                </p:cNvPr>
                <p:cNvSpPr/>
                <p:nvPr/>
              </p:nvSpPr>
              <p:spPr bwMode="auto">
                <a:xfrm>
                  <a:off x="9483884" y="2693289"/>
                  <a:ext cx="393095" cy="292100"/>
                </a:xfrm>
                <a:prstGeom prst="round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3" name="Group 392">
                  <a:extLst>
                    <a:ext uri="{FF2B5EF4-FFF2-40B4-BE49-F238E27FC236}">
                      <a16:creationId xmlns:a16="http://schemas.microsoft.com/office/drawing/2014/main" id="{AE799475-BE02-4382-B8E8-0BC0F7DF29BC}"/>
                    </a:ext>
                  </a:extLst>
                </p:cNvPr>
                <p:cNvGrpSpPr/>
                <p:nvPr/>
              </p:nvGrpSpPr>
              <p:grpSpPr>
                <a:xfrm>
                  <a:off x="9544505" y="2756136"/>
                  <a:ext cx="271853" cy="187577"/>
                  <a:chOff x="9525948" y="2756136"/>
                  <a:chExt cx="271853" cy="187577"/>
                </a:xfrm>
              </p:grpSpPr>
              <p:sp>
                <p:nvSpPr>
                  <p:cNvPr id="394" name="Freeform 1018">
                    <a:extLst>
                      <a:ext uri="{FF2B5EF4-FFF2-40B4-BE49-F238E27FC236}">
                        <a16:creationId xmlns:a16="http://schemas.microsoft.com/office/drawing/2014/main" id="{C2256B22-ED2C-40DB-A499-D9DF97E00020}"/>
                      </a:ext>
                    </a:extLst>
                  </p:cNvPr>
                  <p:cNvSpPr>
                    <a:spLocks/>
                  </p:cNvSpPr>
                  <p:nvPr/>
                </p:nvSpPr>
                <p:spPr bwMode="auto">
                  <a:xfrm>
                    <a:off x="9664060"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395" name="Freeform 1018">
                    <a:extLst>
                      <a:ext uri="{FF2B5EF4-FFF2-40B4-BE49-F238E27FC236}">
                        <a16:creationId xmlns:a16="http://schemas.microsoft.com/office/drawing/2014/main" id="{34EB4F30-4CC0-40DC-B852-17D28ACC7BD8}"/>
                      </a:ext>
                    </a:extLst>
                  </p:cNvPr>
                  <p:cNvSpPr>
                    <a:spLocks/>
                  </p:cNvSpPr>
                  <p:nvPr/>
                </p:nvSpPr>
                <p:spPr bwMode="auto">
                  <a:xfrm>
                    <a:off x="9525948"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354" name="Group 353">
              <a:extLst>
                <a:ext uri="{FF2B5EF4-FFF2-40B4-BE49-F238E27FC236}">
                  <a16:creationId xmlns:a16="http://schemas.microsoft.com/office/drawing/2014/main" id="{4E078676-4366-4D4C-B20E-63AC8291BEE2}"/>
                </a:ext>
              </a:extLst>
            </p:cNvPr>
            <p:cNvGrpSpPr/>
            <p:nvPr/>
          </p:nvGrpSpPr>
          <p:grpSpPr>
            <a:xfrm>
              <a:off x="9822907" y="2403475"/>
              <a:ext cx="511272" cy="581914"/>
              <a:chOff x="9365707" y="2403475"/>
              <a:chExt cx="511272" cy="581914"/>
            </a:xfrm>
          </p:grpSpPr>
          <p:grpSp>
            <p:nvGrpSpPr>
              <p:cNvPr id="373" name="Group 372">
                <a:extLst>
                  <a:ext uri="{FF2B5EF4-FFF2-40B4-BE49-F238E27FC236}">
                    <a16:creationId xmlns:a16="http://schemas.microsoft.com/office/drawing/2014/main" id="{41A518DA-5CDE-4F1C-92CD-D45273FEA50D}"/>
                  </a:ext>
                </a:extLst>
              </p:cNvPr>
              <p:cNvGrpSpPr>
                <a:grpSpLocks noChangeAspect="1"/>
              </p:cNvGrpSpPr>
              <p:nvPr/>
            </p:nvGrpSpPr>
            <p:grpSpPr>
              <a:xfrm>
                <a:off x="9365707" y="2403475"/>
                <a:ext cx="365760" cy="435864"/>
                <a:chOff x="5477764" y="5013499"/>
                <a:chExt cx="268565" cy="320040"/>
              </a:xfrm>
            </p:grpSpPr>
            <p:grpSp>
              <p:nvGrpSpPr>
                <p:cNvPr id="379" name="Group 378">
                  <a:extLst>
                    <a:ext uri="{FF2B5EF4-FFF2-40B4-BE49-F238E27FC236}">
                      <a16:creationId xmlns:a16="http://schemas.microsoft.com/office/drawing/2014/main" id="{B5E18E5D-FC58-4A93-8388-163C2B6D2CE7}"/>
                    </a:ext>
                  </a:extLst>
                </p:cNvPr>
                <p:cNvGrpSpPr/>
                <p:nvPr/>
              </p:nvGrpSpPr>
              <p:grpSpPr>
                <a:xfrm>
                  <a:off x="5477764" y="5013499"/>
                  <a:ext cx="268565" cy="320040"/>
                  <a:chOff x="5477764" y="5010341"/>
                  <a:chExt cx="268565" cy="320040"/>
                </a:xfrm>
              </p:grpSpPr>
              <p:sp>
                <p:nvSpPr>
                  <p:cNvPr id="384" name="Freeform 5">
                    <a:extLst>
                      <a:ext uri="{FF2B5EF4-FFF2-40B4-BE49-F238E27FC236}">
                        <a16:creationId xmlns:a16="http://schemas.microsoft.com/office/drawing/2014/main" id="{C5768A88-FBB7-4169-B7BA-25EF7F3E1919}"/>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rgbClr val="FFFFFF"/>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385" name="Group 384">
                    <a:extLst>
                      <a:ext uri="{FF2B5EF4-FFF2-40B4-BE49-F238E27FC236}">
                        <a16:creationId xmlns:a16="http://schemas.microsoft.com/office/drawing/2014/main" id="{B6648480-053E-4A1C-A1DF-C2DDDA50329B}"/>
                      </a:ext>
                    </a:extLst>
                  </p:cNvPr>
                  <p:cNvGrpSpPr/>
                  <p:nvPr/>
                </p:nvGrpSpPr>
                <p:grpSpPr>
                  <a:xfrm>
                    <a:off x="5518161" y="5046557"/>
                    <a:ext cx="187770" cy="208407"/>
                    <a:chOff x="5513643" y="5046557"/>
                    <a:chExt cx="187770" cy="208407"/>
                  </a:xfrm>
                  <a:solidFill>
                    <a:srgbClr val="0078D3"/>
                  </a:solidFill>
                </p:grpSpPr>
                <p:sp>
                  <p:nvSpPr>
                    <p:cNvPr id="386" name="Oval 385">
                      <a:extLst>
                        <a:ext uri="{FF2B5EF4-FFF2-40B4-BE49-F238E27FC236}">
                          <a16:creationId xmlns:a16="http://schemas.microsoft.com/office/drawing/2014/main" id="{0D34EF4F-8B0B-4932-AE3D-6809104ACD9A}"/>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2B05C440-99EC-4F3D-92B5-CCECA7D19FE6}"/>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8" name="Oval 387">
                      <a:extLst>
                        <a:ext uri="{FF2B5EF4-FFF2-40B4-BE49-F238E27FC236}">
                          <a16:creationId xmlns:a16="http://schemas.microsoft.com/office/drawing/2014/main" id="{298C9E18-1D69-4852-A6A2-59794720109D}"/>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9" name="Oval 388">
                      <a:extLst>
                        <a:ext uri="{FF2B5EF4-FFF2-40B4-BE49-F238E27FC236}">
                          <a16:creationId xmlns:a16="http://schemas.microsoft.com/office/drawing/2014/main" id="{34AA44DE-DCB9-44D0-ABD6-7303A761420E}"/>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80" name="Group 379">
                  <a:extLst>
                    <a:ext uri="{FF2B5EF4-FFF2-40B4-BE49-F238E27FC236}">
                      <a16:creationId xmlns:a16="http://schemas.microsoft.com/office/drawing/2014/main" id="{9B341727-FA9A-4353-B399-449CDCE781C9}"/>
                    </a:ext>
                  </a:extLst>
                </p:cNvPr>
                <p:cNvGrpSpPr/>
                <p:nvPr/>
              </p:nvGrpSpPr>
              <p:grpSpPr>
                <a:xfrm>
                  <a:off x="5571787" y="5284616"/>
                  <a:ext cx="80519" cy="48923"/>
                  <a:chOff x="5884568" y="5297481"/>
                  <a:chExt cx="80519" cy="48923"/>
                </a:xfrm>
              </p:grpSpPr>
              <p:sp>
                <p:nvSpPr>
                  <p:cNvPr id="381" name="Line 7">
                    <a:extLst>
                      <a:ext uri="{FF2B5EF4-FFF2-40B4-BE49-F238E27FC236}">
                        <a16:creationId xmlns:a16="http://schemas.microsoft.com/office/drawing/2014/main" id="{E6478EDB-87B5-4A2E-8FC4-14C509009399}"/>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82" name="Line 8">
                    <a:extLst>
                      <a:ext uri="{FF2B5EF4-FFF2-40B4-BE49-F238E27FC236}">
                        <a16:creationId xmlns:a16="http://schemas.microsoft.com/office/drawing/2014/main" id="{57B832A7-7512-4343-AF4C-EA9516DCD47B}"/>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83" name="Line 9">
                    <a:extLst>
                      <a:ext uri="{FF2B5EF4-FFF2-40B4-BE49-F238E27FC236}">
                        <a16:creationId xmlns:a16="http://schemas.microsoft.com/office/drawing/2014/main" id="{FD0AD2AD-7C1E-41E2-A4F2-ACDDAD644556}"/>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374" name="Group 373">
                <a:extLst>
                  <a:ext uri="{FF2B5EF4-FFF2-40B4-BE49-F238E27FC236}">
                    <a16:creationId xmlns:a16="http://schemas.microsoft.com/office/drawing/2014/main" id="{97F53AEB-1986-4FEB-A667-76909273D047}"/>
                  </a:ext>
                </a:extLst>
              </p:cNvPr>
              <p:cNvGrpSpPr/>
              <p:nvPr/>
            </p:nvGrpSpPr>
            <p:grpSpPr>
              <a:xfrm>
                <a:off x="9483884" y="2693289"/>
                <a:ext cx="393095" cy="292100"/>
                <a:chOff x="9483884" y="2693289"/>
                <a:chExt cx="393095" cy="292100"/>
              </a:xfrm>
            </p:grpSpPr>
            <p:sp>
              <p:nvSpPr>
                <p:cNvPr id="375" name="Rectangle: Rounded Corners 374">
                  <a:extLst>
                    <a:ext uri="{FF2B5EF4-FFF2-40B4-BE49-F238E27FC236}">
                      <a16:creationId xmlns:a16="http://schemas.microsoft.com/office/drawing/2014/main" id="{BF51FC39-706F-4331-B5FA-AA827ABFF6B3}"/>
                    </a:ext>
                  </a:extLst>
                </p:cNvPr>
                <p:cNvSpPr/>
                <p:nvPr/>
              </p:nvSpPr>
              <p:spPr bwMode="auto">
                <a:xfrm>
                  <a:off x="9483884" y="2693289"/>
                  <a:ext cx="393095" cy="292100"/>
                </a:xfrm>
                <a:prstGeom prst="round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6" name="Group 375">
                  <a:extLst>
                    <a:ext uri="{FF2B5EF4-FFF2-40B4-BE49-F238E27FC236}">
                      <a16:creationId xmlns:a16="http://schemas.microsoft.com/office/drawing/2014/main" id="{184F29E1-DE65-4561-AE1C-882F70C5C849}"/>
                    </a:ext>
                  </a:extLst>
                </p:cNvPr>
                <p:cNvGrpSpPr/>
                <p:nvPr/>
              </p:nvGrpSpPr>
              <p:grpSpPr>
                <a:xfrm>
                  <a:off x="9544505" y="2756136"/>
                  <a:ext cx="271853" cy="187577"/>
                  <a:chOff x="9525948" y="2756136"/>
                  <a:chExt cx="271853" cy="187577"/>
                </a:xfrm>
              </p:grpSpPr>
              <p:sp>
                <p:nvSpPr>
                  <p:cNvPr id="377" name="Freeform 1018">
                    <a:extLst>
                      <a:ext uri="{FF2B5EF4-FFF2-40B4-BE49-F238E27FC236}">
                        <a16:creationId xmlns:a16="http://schemas.microsoft.com/office/drawing/2014/main" id="{DC4066E5-8D3A-43C2-87C2-CD731C6DD38C}"/>
                      </a:ext>
                    </a:extLst>
                  </p:cNvPr>
                  <p:cNvSpPr>
                    <a:spLocks/>
                  </p:cNvSpPr>
                  <p:nvPr/>
                </p:nvSpPr>
                <p:spPr bwMode="auto">
                  <a:xfrm>
                    <a:off x="9664060"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378" name="Freeform 1018">
                    <a:extLst>
                      <a:ext uri="{FF2B5EF4-FFF2-40B4-BE49-F238E27FC236}">
                        <a16:creationId xmlns:a16="http://schemas.microsoft.com/office/drawing/2014/main" id="{9CCEBE22-88C4-4B50-B057-7034562B1018}"/>
                      </a:ext>
                    </a:extLst>
                  </p:cNvPr>
                  <p:cNvSpPr>
                    <a:spLocks/>
                  </p:cNvSpPr>
                  <p:nvPr/>
                </p:nvSpPr>
                <p:spPr bwMode="auto">
                  <a:xfrm>
                    <a:off x="9525948"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355" name="Group 354">
              <a:extLst>
                <a:ext uri="{FF2B5EF4-FFF2-40B4-BE49-F238E27FC236}">
                  <a16:creationId xmlns:a16="http://schemas.microsoft.com/office/drawing/2014/main" id="{6033C87B-4A78-44B2-8E99-E67C45671117}"/>
                </a:ext>
              </a:extLst>
            </p:cNvPr>
            <p:cNvGrpSpPr/>
            <p:nvPr/>
          </p:nvGrpSpPr>
          <p:grpSpPr>
            <a:xfrm>
              <a:off x="9365707" y="2403475"/>
              <a:ext cx="511272" cy="581914"/>
              <a:chOff x="9365707" y="2403475"/>
              <a:chExt cx="511272" cy="581914"/>
            </a:xfrm>
          </p:grpSpPr>
          <p:grpSp>
            <p:nvGrpSpPr>
              <p:cNvPr id="356" name="Group 355">
                <a:extLst>
                  <a:ext uri="{FF2B5EF4-FFF2-40B4-BE49-F238E27FC236}">
                    <a16:creationId xmlns:a16="http://schemas.microsoft.com/office/drawing/2014/main" id="{D28DB9F4-F2D4-4155-85FE-D4896657EC96}"/>
                  </a:ext>
                </a:extLst>
              </p:cNvPr>
              <p:cNvGrpSpPr>
                <a:grpSpLocks noChangeAspect="1"/>
              </p:cNvGrpSpPr>
              <p:nvPr/>
            </p:nvGrpSpPr>
            <p:grpSpPr>
              <a:xfrm>
                <a:off x="9365707" y="2403475"/>
                <a:ext cx="365760" cy="435864"/>
                <a:chOff x="5477764" y="5013499"/>
                <a:chExt cx="268565" cy="320040"/>
              </a:xfrm>
            </p:grpSpPr>
            <p:grpSp>
              <p:nvGrpSpPr>
                <p:cNvPr id="362" name="Group 361">
                  <a:extLst>
                    <a:ext uri="{FF2B5EF4-FFF2-40B4-BE49-F238E27FC236}">
                      <a16:creationId xmlns:a16="http://schemas.microsoft.com/office/drawing/2014/main" id="{2E15FEB9-4E48-43E1-8BC0-F69298F0B2B0}"/>
                    </a:ext>
                  </a:extLst>
                </p:cNvPr>
                <p:cNvGrpSpPr/>
                <p:nvPr/>
              </p:nvGrpSpPr>
              <p:grpSpPr>
                <a:xfrm>
                  <a:off x="5477764" y="5013499"/>
                  <a:ext cx="268565" cy="320040"/>
                  <a:chOff x="5477764" y="5010341"/>
                  <a:chExt cx="268565" cy="320040"/>
                </a:xfrm>
              </p:grpSpPr>
              <p:sp>
                <p:nvSpPr>
                  <p:cNvPr id="367" name="Freeform 5">
                    <a:extLst>
                      <a:ext uri="{FF2B5EF4-FFF2-40B4-BE49-F238E27FC236}">
                        <a16:creationId xmlns:a16="http://schemas.microsoft.com/office/drawing/2014/main" id="{0FC6BA86-2280-4B54-8387-11E5E9D3E08C}"/>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rgbClr val="FFFFFF"/>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368" name="Group 367">
                    <a:extLst>
                      <a:ext uri="{FF2B5EF4-FFF2-40B4-BE49-F238E27FC236}">
                        <a16:creationId xmlns:a16="http://schemas.microsoft.com/office/drawing/2014/main" id="{22BEBDD0-F726-4B5F-8933-92B89F53FA18}"/>
                      </a:ext>
                    </a:extLst>
                  </p:cNvPr>
                  <p:cNvGrpSpPr/>
                  <p:nvPr/>
                </p:nvGrpSpPr>
                <p:grpSpPr>
                  <a:xfrm>
                    <a:off x="5518161" y="5046557"/>
                    <a:ext cx="187770" cy="208407"/>
                    <a:chOff x="5513643" y="5046557"/>
                    <a:chExt cx="187770" cy="208407"/>
                  </a:xfrm>
                  <a:solidFill>
                    <a:srgbClr val="0078D3"/>
                  </a:solidFill>
                </p:grpSpPr>
                <p:sp>
                  <p:nvSpPr>
                    <p:cNvPr id="369" name="Oval 368">
                      <a:extLst>
                        <a:ext uri="{FF2B5EF4-FFF2-40B4-BE49-F238E27FC236}">
                          <a16:creationId xmlns:a16="http://schemas.microsoft.com/office/drawing/2014/main" id="{9BB85DE8-E6C0-4C81-A25D-41592B0E52E9}"/>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0" name="Oval 369">
                      <a:extLst>
                        <a:ext uri="{FF2B5EF4-FFF2-40B4-BE49-F238E27FC236}">
                          <a16:creationId xmlns:a16="http://schemas.microsoft.com/office/drawing/2014/main" id="{F4A5F550-03CE-4651-AC78-28074DCBE084}"/>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1" name="Oval 370">
                      <a:extLst>
                        <a:ext uri="{FF2B5EF4-FFF2-40B4-BE49-F238E27FC236}">
                          <a16:creationId xmlns:a16="http://schemas.microsoft.com/office/drawing/2014/main" id="{ADBA516A-2530-4B87-B92C-A3AA72353593}"/>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2" name="Oval 371">
                      <a:extLst>
                        <a:ext uri="{FF2B5EF4-FFF2-40B4-BE49-F238E27FC236}">
                          <a16:creationId xmlns:a16="http://schemas.microsoft.com/office/drawing/2014/main" id="{F7C8952B-A491-40FB-AFEB-7513BE4BA43A}"/>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63" name="Group 362">
                  <a:extLst>
                    <a:ext uri="{FF2B5EF4-FFF2-40B4-BE49-F238E27FC236}">
                      <a16:creationId xmlns:a16="http://schemas.microsoft.com/office/drawing/2014/main" id="{E68EF426-9E88-406F-8C11-546E7830E1BF}"/>
                    </a:ext>
                  </a:extLst>
                </p:cNvPr>
                <p:cNvGrpSpPr/>
                <p:nvPr/>
              </p:nvGrpSpPr>
              <p:grpSpPr>
                <a:xfrm>
                  <a:off x="5571787" y="5284616"/>
                  <a:ext cx="80519" cy="48923"/>
                  <a:chOff x="5884568" y="5297481"/>
                  <a:chExt cx="80519" cy="48923"/>
                </a:xfrm>
              </p:grpSpPr>
              <p:sp>
                <p:nvSpPr>
                  <p:cNvPr id="364" name="Line 7">
                    <a:extLst>
                      <a:ext uri="{FF2B5EF4-FFF2-40B4-BE49-F238E27FC236}">
                        <a16:creationId xmlns:a16="http://schemas.microsoft.com/office/drawing/2014/main" id="{AB412568-7AA3-4A81-8EF1-7D77D406E421}"/>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65" name="Line 8">
                    <a:extLst>
                      <a:ext uri="{FF2B5EF4-FFF2-40B4-BE49-F238E27FC236}">
                        <a16:creationId xmlns:a16="http://schemas.microsoft.com/office/drawing/2014/main" id="{7CD7EFEC-0638-48C0-9911-AD770E304F7B}"/>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66" name="Line 9">
                    <a:extLst>
                      <a:ext uri="{FF2B5EF4-FFF2-40B4-BE49-F238E27FC236}">
                        <a16:creationId xmlns:a16="http://schemas.microsoft.com/office/drawing/2014/main" id="{13D2E764-7BFF-42F3-A231-286F85C5F1FE}"/>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357" name="Group 356">
                <a:extLst>
                  <a:ext uri="{FF2B5EF4-FFF2-40B4-BE49-F238E27FC236}">
                    <a16:creationId xmlns:a16="http://schemas.microsoft.com/office/drawing/2014/main" id="{DB71965A-C77B-40B4-8515-D7CB2297BDFF}"/>
                  </a:ext>
                </a:extLst>
              </p:cNvPr>
              <p:cNvGrpSpPr/>
              <p:nvPr/>
            </p:nvGrpSpPr>
            <p:grpSpPr>
              <a:xfrm>
                <a:off x="9483884" y="2693289"/>
                <a:ext cx="393095" cy="292100"/>
                <a:chOff x="9483884" y="2693289"/>
                <a:chExt cx="393095" cy="292100"/>
              </a:xfrm>
            </p:grpSpPr>
            <p:sp>
              <p:nvSpPr>
                <p:cNvPr id="358" name="Rectangle: Rounded Corners 357">
                  <a:extLst>
                    <a:ext uri="{FF2B5EF4-FFF2-40B4-BE49-F238E27FC236}">
                      <a16:creationId xmlns:a16="http://schemas.microsoft.com/office/drawing/2014/main" id="{A0FD341C-A3CE-4A1C-B6BD-C622D75F27C3}"/>
                    </a:ext>
                  </a:extLst>
                </p:cNvPr>
                <p:cNvSpPr/>
                <p:nvPr/>
              </p:nvSpPr>
              <p:spPr bwMode="auto">
                <a:xfrm>
                  <a:off x="9483884" y="2693289"/>
                  <a:ext cx="393095" cy="292100"/>
                </a:xfrm>
                <a:prstGeom prst="round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9" name="Group 358">
                  <a:extLst>
                    <a:ext uri="{FF2B5EF4-FFF2-40B4-BE49-F238E27FC236}">
                      <a16:creationId xmlns:a16="http://schemas.microsoft.com/office/drawing/2014/main" id="{5838BDA9-FC71-49B8-97CF-7648C9F64247}"/>
                    </a:ext>
                  </a:extLst>
                </p:cNvPr>
                <p:cNvGrpSpPr/>
                <p:nvPr/>
              </p:nvGrpSpPr>
              <p:grpSpPr>
                <a:xfrm>
                  <a:off x="9544505" y="2756136"/>
                  <a:ext cx="271853" cy="187577"/>
                  <a:chOff x="9525948" y="2756136"/>
                  <a:chExt cx="271853" cy="187577"/>
                </a:xfrm>
              </p:grpSpPr>
              <p:sp>
                <p:nvSpPr>
                  <p:cNvPr id="360" name="Freeform 1018">
                    <a:extLst>
                      <a:ext uri="{FF2B5EF4-FFF2-40B4-BE49-F238E27FC236}">
                        <a16:creationId xmlns:a16="http://schemas.microsoft.com/office/drawing/2014/main" id="{2442E62E-BCAC-455C-820D-D6E1FBB80AA1}"/>
                      </a:ext>
                    </a:extLst>
                  </p:cNvPr>
                  <p:cNvSpPr>
                    <a:spLocks/>
                  </p:cNvSpPr>
                  <p:nvPr/>
                </p:nvSpPr>
                <p:spPr bwMode="auto">
                  <a:xfrm>
                    <a:off x="9664060"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361" name="Freeform 1018">
                    <a:extLst>
                      <a:ext uri="{FF2B5EF4-FFF2-40B4-BE49-F238E27FC236}">
                        <a16:creationId xmlns:a16="http://schemas.microsoft.com/office/drawing/2014/main" id="{B90FC3BE-204F-4085-994C-8CBE39CD8915}"/>
                      </a:ext>
                    </a:extLst>
                  </p:cNvPr>
                  <p:cNvSpPr>
                    <a:spLocks/>
                  </p:cNvSpPr>
                  <p:nvPr/>
                </p:nvSpPr>
                <p:spPr bwMode="auto">
                  <a:xfrm>
                    <a:off x="9525948"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grpSp>
      <p:cxnSp>
        <p:nvCxnSpPr>
          <p:cNvPr id="407" name="Straight Connector 406">
            <a:extLst>
              <a:ext uri="{FF2B5EF4-FFF2-40B4-BE49-F238E27FC236}">
                <a16:creationId xmlns:a16="http://schemas.microsoft.com/office/drawing/2014/main" id="{5474AAD7-8BC8-460A-8214-1F0A0B06499E}"/>
              </a:ext>
            </a:extLst>
          </p:cNvPr>
          <p:cNvCxnSpPr>
            <a:cxnSpLocks/>
          </p:cNvCxnSpPr>
          <p:nvPr/>
        </p:nvCxnSpPr>
        <p:spPr>
          <a:xfrm>
            <a:off x="1198296" y="5352882"/>
            <a:ext cx="738416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408" name="Straight Connector 407">
            <a:extLst>
              <a:ext uri="{FF2B5EF4-FFF2-40B4-BE49-F238E27FC236}">
                <a16:creationId xmlns:a16="http://schemas.microsoft.com/office/drawing/2014/main" id="{FFE4C642-D358-41ED-A833-008175CA1F84}"/>
              </a:ext>
            </a:extLst>
          </p:cNvPr>
          <p:cNvCxnSpPr>
            <a:cxnSpLocks/>
          </p:cNvCxnSpPr>
          <p:nvPr/>
        </p:nvCxnSpPr>
        <p:spPr>
          <a:xfrm>
            <a:off x="8239973" y="5353696"/>
            <a:ext cx="2852523" cy="0"/>
          </a:xfrm>
          <a:prstGeom prst="line">
            <a:avLst/>
          </a:prstGeom>
          <a:noFill/>
          <a:ln w="9525" cap="flat" cmpd="sng" algn="ctr">
            <a:solidFill>
              <a:srgbClr val="FFFFFF">
                <a:lumMod val="85000"/>
              </a:srgbClr>
            </a:solidFill>
            <a:prstDash val="solid"/>
            <a:headEnd type="none" w="lg" len="med"/>
            <a:tailEnd type="none" w="lg" len="med"/>
          </a:ln>
          <a:effectLst/>
        </p:spPr>
      </p:cxnSp>
      <p:sp>
        <p:nvSpPr>
          <p:cNvPr id="409" name="Rectangle 408">
            <a:extLst>
              <a:ext uri="{FF2B5EF4-FFF2-40B4-BE49-F238E27FC236}">
                <a16:creationId xmlns:a16="http://schemas.microsoft.com/office/drawing/2014/main" id="{2C9F776B-34B3-4BC3-813C-F606A7CDD5E7}"/>
              </a:ext>
            </a:extLst>
          </p:cNvPr>
          <p:cNvSpPr/>
          <p:nvPr/>
        </p:nvSpPr>
        <p:spPr>
          <a:xfrm>
            <a:off x="1133489" y="5563320"/>
            <a:ext cx="920445" cy="273280"/>
          </a:xfrm>
          <a:prstGeom prst="rect">
            <a:avLst/>
          </a:prstGeom>
        </p:spPr>
        <p:txBody>
          <a:bodyPr wrap="none">
            <a:spAutoFit/>
          </a:bodyPr>
          <a:lstStyle/>
          <a:p>
            <a:pPr marL="0" marR="0" lvl="0" indent="0" algn="l" defTabSz="914192" rtl="0" eaLnBrk="1" fontAlgn="auto" latinLnBrk="0" hangingPunct="1">
              <a:lnSpc>
                <a:spcPct val="100000"/>
              </a:lnSpc>
              <a:spcBef>
                <a:spcPts val="588"/>
              </a:spcBef>
              <a:spcAft>
                <a:spcPts val="588"/>
              </a:spcAft>
              <a:buClrTx/>
              <a:buSzTx/>
              <a:buFontTx/>
              <a:buNone/>
              <a:tabLst/>
              <a:defRPr/>
            </a:pPr>
            <a:r>
              <a:rPr kumimoji="0" lang="en-US" sz="1176"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Workloads</a:t>
            </a:r>
          </a:p>
        </p:txBody>
      </p:sp>
      <p:sp>
        <p:nvSpPr>
          <p:cNvPr id="410" name="TextBox 409">
            <a:extLst>
              <a:ext uri="{FF2B5EF4-FFF2-40B4-BE49-F238E27FC236}">
                <a16:creationId xmlns:a16="http://schemas.microsoft.com/office/drawing/2014/main" id="{14792E55-1318-4565-B0C8-3CC52D28C2DB}"/>
              </a:ext>
            </a:extLst>
          </p:cNvPr>
          <p:cNvSpPr txBox="1"/>
          <p:nvPr/>
        </p:nvSpPr>
        <p:spPr>
          <a:xfrm>
            <a:off x="9181597" y="5548593"/>
            <a:ext cx="2060601" cy="332402"/>
          </a:xfrm>
          <a:prstGeom prst="rect">
            <a:avLst/>
          </a:prstGeom>
          <a:noFill/>
          <a:ln>
            <a:noFill/>
          </a:ln>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solidFill>
                  <a:schemeClr val="accent3"/>
                </a:solidFill>
                <a:effectLst/>
                <a:uLnTx/>
                <a:uFillTx/>
                <a:latin typeface="+mj-lt"/>
                <a:cs typeface="Segoe UI" panose="020B0502040204020203" pitchFamily="34" charset="0"/>
              </a:defRPr>
            </a:lvl1pPr>
          </a:lstStyle>
          <a:p>
            <a:pPr marL="0" marR="0" lvl="0" indent="0" algn="l" defTabSz="914192" rtl="0" eaLnBrk="1" fontAlgn="base" latinLnBrk="0" hangingPunct="1">
              <a:lnSpc>
                <a:spcPct val="90000"/>
              </a:lnSpc>
              <a:spcBef>
                <a:spcPts val="0"/>
              </a:spcBef>
              <a:spcAft>
                <a:spcPts val="294"/>
              </a:spcAft>
              <a:buClrTx/>
              <a:buSzTx/>
              <a:buFontTx/>
              <a:buNone/>
              <a:tabLst/>
              <a:defRPr/>
            </a:pPr>
            <a:r>
              <a:rPr kumimoji="0" lang="en-US" sz="12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SAP HANA, SAN, Tier-1 workloads</a:t>
            </a:r>
          </a:p>
        </p:txBody>
      </p:sp>
      <p:sp>
        <p:nvSpPr>
          <p:cNvPr id="411" name="TextBox 410">
            <a:extLst>
              <a:ext uri="{FF2B5EF4-FFF2-40B4-BE49-F238E27FC236}">
                <a16:creationId xmlns:a16="http://schemas.microsoft.com/office/drawing/2014/main" id="{D4D67FEE-861A-4D42-BE6F-1EF4F7C98B3B}"/>
              </a:ext>
            </a:extLst>
          </p:cNvPr>
          <p:cNvSpPr txBox="1"/>
          <p:nvPr/>
        </p:nvSpPr>
        <p:spPr>
          <a:xfrm>
            <a:off x="6989312" y="5519521"/>
            <a:ext cx="2060601" cy="498598"/>
          </a:xfrm>
          <a:prstGeom prst="rect">
            <a:avLst/>
          </a:prstGeom>
          <a:noFill/>
          <a:ln>
            <a:noFill/>
          </a:ln>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solidFill>
                  <a:schemeClr val="accent3"/>
                </a:solidFill>
                <a:effectLst/>
                <a:uLnTx/>
                <a:uFillTx/>
                <a:latin typeface="+mj-lt"/>
                <a:cs typeface="Segoe UI" panose="020B0502040204020203" pitchFamily="34" charset="0"/>
              </a:defRPr>
            </a:lvl1pPr>
          </a:lstStyle>
          <a:p>
            <a:pPr marL="0" marR="0" lvl="0" indent="0" algn="l" defTabSz="914192" rtl="0" eaLnBrk="1" fontAlgn="base" latinLnBrk="0" hangingPunct="1">
              <a:lnSpc>
                <a:spcPct val="90000"/>
              </a:lnSpc>
              <a:spcBef>
                <a:spcPts val="0"/>
              </a:spcBef>
              <a:spcAft>
                <a:spcPts val="294"/>
              </a:spcAft>
              <a:buClrTx/>
              <a:buSzTx/>
              <a:buFontTx/>
              <a:buNone/>
              <a:tabLst/>
              <a:defRPr/>
            </a:pPr>
            <a:r>
              <a:rPr kumimoji="0" lang="en-US" sz="12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Databases, enterprise production, container volumes</a:t>
            </a:r>
          </a:p>
        </p:txBody>
      </p:sp>
      <p:sp>
        <p:nvSpPr>
          <p:cNvPr id="412" name="TextBox 411">
            <a:extLst>
              <a:ext uri="{FF2B5EF4-FFF2-40B4-BE49-F238E27FC236}">
                <a16:creationId xmlns:a16="http://schemas.microsoft.com/office/drawing/2014/main" id="{C1C5464B-5A14-4ACA-996E-6A170C999608}"/>
              </a:ext>
            </a:extLst>
          </p:cNvPr>
          <p:cNvSpPr txBox="1"/>
          <p:nvPr/>
        </p:nvSpPr>
        <p:spPr>
          <a:xfrm>
            <a:off x="5078684" y="5563320"/>
            <a:ext cx="2060601" cy="332402"/>
          </a:xfrm>
          <a:prstGeom prst="rect">
            <a:avLst/>
          </a:prstGeom>
          <a:noFill/>
          <a:ln>
            <a:noFill/>
          </a:ln>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solidFill>
                  <a:schemeClr val="accent3"/>
                </a:solidFill>
                <a:effectLst/>
                <a:uLnTx/>
                <a:uFillTx/>
                <a:latin typeface="+mj-lt"/>
                <a:cs typeface="Segoe UI" panose="020B0502040204020203" pitchFamily="34" charset="0"/>
              </a:defRPr>
            </a:lvl1pPr>
          </a:lstStyle>
          <a:p>
            <a:pPr marL="0" marR="0" lvl="0" indent="0" algn="l" defTabSz="914192" rtl="0" eaLnBrk="1" fontAlgn="base" latinLnBrk="0" hangingPunct="1">
              <a:lnSpc>
                <a:spcPct val="90000"/>
              </a:lnSpc>
              <a:spcBef>
                <a:spcPts val="0"/>
              </a:spcBef>
              <a:spcAft>
                <a:spcPts val="294"/>
              </a:spcAft>
              <a:buClrTx/>
              <a:buSzTx/>
              <a:buFontTx/>
              <a:buNone/>
              <a:tabLst/>
              <a:defRPr/>
            </a:pPr>
            <a:r>
              <a:rPr kumimoji="0" lang="en-US" sz="12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Big Data, entry-level</a:t>
            </a:r>
            <a:br>
              <a:rPr kumimoji="0" lang="en-US" sz="12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Web Servers</a:t>
            </a:r>
          </a:p>
        </p:txBody>
      </p:sp>
      <p:sp>
        <p:nvSpPr>
          <p:cNvPr id="413" name="TextBox 412">
            <a:extLst>
              <a:ext uri="{FF2B5EF4-FFF2-40B4-BE49-F238E27FC236}">
                <a16:creationId xmlns:a16="http://schemas.microsoft.com/office/drawing/2014/main" id="{D00AA030-5D08-4645-BF8C-B01168F8B41C}"/>
              </a:ext>
            </a:extLst>
          </p:cNvPr>
          <p:cNvSpPr txBox="1"/>
          <p:nvPr/>
        </p:nvSpPr>
        <p:spPr>
          <a:xfrm>
            <a:off x="3150376" y="5538919"/>
            <a:ext cx="2060601" cy="332402"/>
          </a:xfrm>
          <a:prstGeom prst="rect">
            <a:avLst/>
          </a:prstGeom>
          <a:noFill/>
          <a:ln>
            <a:noFill/>
          </a:ln>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solidFill>
                  <a:schemeClr val="accent3"/>
                </a:solidFill>
                <a:effectLst/>
                <a:uLnTx/>
                <a:uFillTx/>
                <a:latin typeface="+mj-lt"/>
                <a:cs typeface="Segoe UI" panose="020B0502040204020203" pitchFamily="34" charset="0"/>
              </a:defRPr>
            </a:lvl1pPr>
          </a:lstStyle>
          <a:p>
            <a:pPr marL="0" marR="0" lvl="0" indent="0" algn="l" defTabSz="914192" rtl="0" eaLnBrk="1" fontAlgn="base" latinLnBrk="0" hangingPunct="1">
              <a:lnSpc>
                <a:spcPct val="90000"/>
              </a:lnSpc>
              <a:spcBef>
                <a:spcPts val="0"/>
              </a:spcBef>
              <a:spcAft>
                <a:spcPts val="294"/>
              </a:spcAft>
              <a:buClrTx/>
              <a:buSzTx/>
              <a:buFontTx/>
              <a:buNone/>
              <a:tabLst/>
              <a:defRPr/>
            </a:pPr>
            <a:r>
              <a:rPr kumimoji="0" lang="en-US" sz="12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Backups, low end </a:t>
            </a:r>
            <a:br>
              <a:rPr kumimoji="0" lang="en-US" sz="12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file server</a:t>
            </a:r>
          </a:p>
        </p:txBody>
      </p:sp>
      <p:sp>
        <p:nvSpPr>
          <p:cNvPr id="415" name="Rectangle 414">
            <a:extLst>
              <a:ext uri="{FF2B5EF4-FFF2-40B4-BE49-F238E27FC236}">
                <a16:creationId xmlns:a16="http://schemas.microsoft.com/office/drawing/2014/main" id="{A6965F63-272C-447B-8AA9-D61A304CC900}"/>
              </a:ext>
            </a:extLst>
          </p:cNvPr>
          <p:cNvSpPr/>
          <p:nvPr/>
        </p:nvSpPr>
        <p:spPr>
          <a:xfrm>
            <a:off x="0" y="6611779"/>
            <a:ext cx="1604927"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hlinkClick r:id="rId3"/>
              </a:rPr>
              <a:t>http://aka.ms/azuredisks</a:t>
            </a:r>
            <a:r>
              <a:rPr kumimoji="0" lang="en-US" sz="1000" b="0" i="0" u="none" strike="noStrike" kern="1200" cap="none" spc="0" normalizeH="0" baseline="0" noProof="0">
                <a:ln>
                  <a:noFill/>
                </a:ln>
                <a:solidFill>
                  <a:srgbClr val="3C3C41"/>
                </a:solidFill>
                <a:effectLst/>
                <a:uLnTx/>
                <a:uFillTx/>
                <a:latin typeface="Segoe UI"/>
                <a:ea typeface="+mn-ea"/>
                <a:cs typeface="+mn-cs"/>
              </a:rPr>
              <a:t> </a:t>
            </a:r>
          </a:p>
        </p:txBody>
      </p:sp>
    </p:spTree>
    <p:extLst>
      <p:ext uri="{BB962C8B-B14F-4D97-AF65-F5344CB8AC3E}">
        <p14:creationId xmlns:p14="http://schemas.microsoft.com/office/powerpoint/2010/main" val="178291969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6C9A-DED2-4FB8-B8C2-C89F6EDFEC21}"/>
              </a:ext>
            </a:extLst>
          </p:cNvPr>
          <p:cNvSpPr>
            <a:spLocks noGrp="1"/>
          </p:cNvSpPr>
          <p:nvPr>
            <p:ph type="title"/>
          </p:nvPr>
        </p:nvSpPr>
        <p:spPr/>
        <p:txBody>
          <a:bodyPr/>
          <a:lstStyle/>
          <a:p>
            <a:r>
              <a:rPr lang="en-US" dirty="0"/>
              <a:t>Managed Disks: Improve Availability</a:t>
            </a:r>
          </a:p>
        </p:txBody>
      </p:sp>
      <p:sp>
        <p:nvSpPr>
          <p:cNvPr id="3" name="Rounded Rectangle 37">
            <a:extLst>
              <a:ext uri="{FF2B5EF4-FFF2-40B4-BE49-F238E27FC236}">
                <a16:creationId xmlns:a16="http://schemas.microsoft.com/office/drawing/2014/main" id="{A5E6B874-1E42-4B31-A699-78D68DAF4093}"/>
              </a:ext>
            </a:extLst>
          </p:cNvPr>
          <p:cNvSpPr/>
          <p:nvPr/>
        </p:nvSpPr>
        <p:spPr bwMode="auto">
          <a:xfrm>
            <a:off x="309274" y="1778920"/>
            <a:ext cx="11882726" cy="536407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248" rtl="0" eaLnBrk="1" fontAlgn="auto" latinLnBrk="0" hangingPunct="1">
              <a:lnSpc>
                <a:spcPct val="90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2917">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 name="Rectangle 3">
            <a:extLst>
              <a:ext uri="{FF2B5EF4-FFF2-40B4-BE49-F238E27FC236}">
                <a16:creationId xmlns:a16="http://schemas.microsoft.com/office/drawing/2014/main" id="{C10A0A5C-DD18-4B55-A215-EBDA69D9D33F}"/>
              </a:ext>
            </a:extLst>
          </p:cNvPr>
          <p:cNvSpPr/>
          <p:nvPr/>
        </p:nvSpPr>
        <p:spPr>
          <a:xfrm>
            <a:off x="620302" y="4125388"/>
            <a:ext cx="4970602" cy="184880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 name="Text Box 5">
            <a:extLst>
              <a:ext uri="{FF2B5EF4-FFF2-40B4-BE49-F238E27FC236}">
                <a16:creationId xmlns:a16="http://schemas.microsoft.com/office/drawing/2014/main" id="{2AC3EF98-373B-4BE1-A27D-A8257314C8E0}"/>
              </a:ext>
            </a:extLst>
          </p:cNvPr>
          <p:cNvSpPr txBox="1"/>
          <p:nvPr/>
        </p:nvSpPr>
        <p:spPr>
          <a:xfrm>
            <a:off x="2502580" y="5959180"/>
            <a:ext cx="1206044" cy="316469"/>
          </a:xfrm>
          <a:prstGeom prst="rect">
            <a:avLst/>
          </a:prstGeom>
          <a:noFill/>
          <a:ln w="6350">
            <a:noFill/>
          </a:ln>
        </p:spPr>
        <p:txBody>
          <a:bodyPr rot="0" spcFirstLastPara="0" vert="horz" wrap="none" lIns="93260" tIns="46630" rIns="93260" bIns="4663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5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100000">
                      <a:srgbClr val="505050"/>
                    </a:gs>
                  </a:gsLst>
                  <a:lin ang="5400000" scaled="0"/>
                </a:gradFill>
                <a:effectLst/>
                <a:uLnTx/>
                <a:uFillTx/>
                <a:latin typeface="Segoe UI Semibold" panose="020B0702040204020203" pitchFamily="34" charset="0"/>
                <a:ea typeface="+mn-ea"/>
                <a:cs typeface="+mn-cs"/>
              </a:rPr>
              <a:t>Storage Stamp 0</a:t>
            </a:r>
          </a:p>
        </p:txBody>
      </p:sp>
      <p:sp>
        <p:nvSpPr>
          <p:cNvPr id="6" name="TextBox 5">
            <a:extLst>
              <a:ext uri="{FF2B5EF4-FFF2-40B4-BE49-F238E27FC236}">
                <a16:creationId xmlns:a16="http://schemas.microsoft.com/office/drawing/2014/main" id="{61E21D00-6AEC-400C-AA47-B31C342EC6BE}"/>
              </a:ext>
            </a:extLst>
          </p:cNvPr>
          <p:cNvSpPr txBox="1"/>
          <p:nvPr/>
        </p:nvSpPr>
        <p:spPr>
          <a:xfrm>
            <a:off x="1188991" y="5328856"/>
            <a:ext cx="1070306" cy="478442"/>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Storage account </a:t>
            </a:r>
            <a:r>
              <a:rPr kumimoji="0" lang="en-US" altLang="zh-CN"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0</a:t>
            </a:r>
            <a:endPar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endParaRPr>
          </a:p>
        </p:txBody>
      </p:sp>
      <p:sp>
        <p:nvSpPr>
          <p:cNvPr id="7" name="TextBox 6">
            <a:extLst>
              <a:ext uri="{FF2B5EF4-FFF2-40B4-BE49-F238E27FC236}">
                <a16:creationId xmlns:a16="http://schemas.microsoft.com/office/drawing/2014/main" id="{41E83F75-7426-4D10-88C3-113068D9B4CE}"/>
              </a:ext>
            </a:extLst>
          </p:cNvPr>
          <p:cNvSpPr txBox="1"/>
          <p:nvPr/>
        </p:nvSpPr>
        <p:spPr>
          <a:xfrm>
            <a:off x="2454308" y="5326025"/>
            <a:ext cx="1131564"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Storage account </a:t>
            </a:r>
            <a:r>
              <a:rPr kumimoji="0" lang="en-US" altLang="zh-CN"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1</a:t>
            </a:r>
            <a:endPar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endParaRPr>
          </a:p>
        </p:txBody>
      </p:sp>
      <p:sp>
        <p:nvSpPr>
          <p:cNvPr id="8" name="TextBox 7">
            <a:extLst>
              <a:ext uri="{FF2B5EF4-FFF2-40B4-BE49-F238E27FC236}">
                <a16:creationId xmlns:a16="http://schemas.microsoft.com/office/drawing/2014/main" id="{DC383797-2823-4F59-820B-363DE8922C20}"/>
              </a:ext>
            </a:extLst>
          </p:cNvPr>
          <p:cNvSpPr txBox="1"/>
          <p:nvPr/>
        </p:nvSpPr>
        <p:spPr>
          <a:xfrm>
            <a:off x="3668824" y="5347839"/>
            <a:ext cx="1263613"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Storage account </a:t>
            </a:r>
            <a:r>
              <a:rPr kumimoji="0" lang="en-US" altLang="zh-CN"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2</a:t>
            </a:r>
            <a:endPar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endParaRPr>
          </a:p>
        </p:txBody>
      </p:sp>
      <p:sp>
        <p:nvSpPr>
          <p:cNvPr id="9" name="Text Box 5">
            <a:extLst>
              <a:ext uri="{FF2B5EF4-FFF2-40B4-BE49-F238E27FC236}">
                <a16:creationId xmlns:a16="http://schemas.microsoft.com/office/drawing/2014/main" id="{4E5141CE-B1EF-4465-8372-48EA51FADE10}"/>
              </a:ext>
            </a:extLst>
          </p:cNvPr>
          <p:cNvSpPr txBox="1"/>
          <p:nvPr/>
        </p:nvSpPr>
        <p:spPr>
          <a:xfrm>
            <a:off x="239744" y="6217719"/>
            <a:ext cx="5643853" cy="572464"/>
          </a:xfrm>
          <a:prstGeom prst="rect">
            <a:avLst/>
          </a:prstGeom>
          <a:noFill/>
        </p:spPr>
        <p:txBody>
          <a:bodyPr wrap="none" lIns="182880" tIns="146304" rIns="182880" bIns="146304" rtlCol="0">
            <a:spAutoFit/>
          </a:bodyPr>
          <a:lstStyle>
            <a:defPPr>
              <a:defRPr lang="en-US"/>
            </a:defPPr>
            <a:lvl1pPr>
              <a:lnSpc>
                <a:spcPct val="90000"/>
              </a:lnSpc>
              <a:spcAft>
                <a:spcPts val="600"/>
              </a:spcAft>
              <a:defRPr sz="2400">
                <a:gradFill>
                  <a:gsLst>
                    <a:gs pos="2917">
                      <a:schemeClr val="tx1"/>
                    </a:gs>
                    <a:gs pos="30000">
                      <a:schemeClr val="tx1"/>
                    </a:gs>
                  </a:gsLst>
                  <a:lin ang="5400000" scaled="0"/>
                </a:gradFill>
              </a:defRPr>
            </a:lvl1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VMs susceptible to single storage stamp failures</a:t>
            </a:r>
          </a:p>
        </p:txBody>
      </p:sp>
      <p:grpSp>
        <p:nvGrpSpPr>
          <p:cNvPr id="10" name="Group 9">
            <a:extLst>
              <a:ext uri="{FF2B5EF4-FFF2-40B4-BE49-F238E27FC236}">
                <a16:creationId xmlns:a16="http://schemas.microsoft.com/office/drawing/2014/main" id="{8E87679D-EE3B-4464-A782-EB50222BD96D}"/>
              </a:ext>
            </a:extLst>
          </p:cNvPr>
          <p:cNvGrpSpPr/>
          <p:nvPr/>
        </p:nvGrpSpPr>
        <p:grpSpPr>
          <a:xfrm>
            <a:off x="620303" y="1690688"/>
            <a:ext cx="5055969" cy="2004551"/>
            <a:chOff x="623852" y="1397751"/>
            <a:chExt cx="5055969" cy="2004551"/>
          </a:xfrm>
        </p:grpSpPr>
        <p:sp>
          <p:nvSpPr>
            <p:cNvPr id="11" name="Rounded Rectangle 55">
              <a:extLst>
                <a:ext uri="{FF2B5EF4-FFF2-40B4-BE49-F238E27FC236}">
                  <a16:creationId xmlns:a16="http://schemas.microsoft.com/office/drawing/2014/main" id="{AB90F2F6-EA9F-40A7-B888-3056E6247D79}"/>
                </a:ext>
              </a:extLst>
            </p:cNvPr>
            <p:cNvSpPr/>
            <p:nvPr/>
          </p:nvSpPr>
          <p:spPr>
            <a:xfrm>
              <a:off x="623852" y="2105637"/>
              <a:ext cx="4970601" cy="1296665"/>
            </a:xfrm>
            <a:prstGeom prst="roundRect">
              <a:avLst>
                <a:gd name="adj" fmla="val 7213"/>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41C54C4-EBB1-4A88-9EA1-158C1A34C075}"/>
                </a:ext>
              </a:extLst>
            </p:cNvPr>
            <p:cNvSpPr txBox="1"/>
            <p:nvPr/>
          </p:nvSpPr>
          <p:spPr>
            <a:xfrm>
              <a:off x="980008" y="1397751"/>
              <a:ext cx="4699813" cy="627864"/>
            </a:xfrm>
            <a:prstGeom prst="rect">
              <a:avLst/>
            </a:prstGeom>
            <a:noFill/>
          </p:spPr>
          <p:txBody>
            <a:bodyPr wrap="none" lIns="182880" tIns="146304" rIns="182880" bIns="146304" rtlCol="0">
              <a:spAutoFit/>
            </a:bodyPr>
            <a:lstStyle>
              <a:defPPr>
                <a:defRPr lang="en-US"/>
              </a:defPPr>
              <a:lvl1pPr>
                <a:lnSpc>
                  <a:spcPct val="90000"/>
                </a:lnSpc>
                <a:spcAft>
                  <a:spcPts val="600"/>
                </a:spcAft>
                <a:defRPr sz="2400">
                  <a:gradFill>
                    <a:gsLst>
                      <a:gs pos="2917">
                        <a:schemeClr val="tx1"/>
                      </a:gs>
                      <a:gs pos="30000">
                        <a:schemeClr val="tx1"/>
                      </a:gs>
                    </a:gsLst>
                    <a:lin ang="5400000" scaled="0"/>
                  </a:gradFill>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Unmanaged ARM Availability Set</a:t>
              </a:r>
            </a:p>
          </p:txBody>
        </p:sp>
        <p:grpSp>
          <p:nvGrpSpPr>
            <p:cNvPr id="13" name="Group 12">
              <a:extLst>
                <a:ext uri="{FF2B5EF4-FFF2-40B4-BE49-F238E27FC236}">
                  <a16:creationId xmlns:a16="http://schemas.microsoft.com/office/drawing/2014/main" id="{09F3F18A-0C87-4DEB-9CB3-5FBF8AF932F7}"/>
                </a:ext>
              </a:extLst>
            </p:cNvPr>
            <p:cNvGrpSpPr/>
            <p:nvPr/>
          </p:nvGrpSpPr>
          <p:grpSpPr>
            <a:xfrm>
              <a:off x="1329319" y="2298267"/>
              <a:ext cx="796751" cy="862529"/>
              <a:chOff x="1357806" y="2206463"/>
              <a:chExt cx="796751" cy="862529"/>
            </a:xfrm>
            <a:solidFill>
              <a:srgbClr val="0079D6"/>
            </a:solidFill>
          </p:grpSpPr>
          <p:sp>
            <p:nvSpPr>
              <p:cNvPr id="22" name="Rectangle: Rounded Corners 21">
                <a:extLst>
                  <a:ext uri="{FF2B5EF4-FFF2-40B4-BE49-F238E27FC236}">
                    <a16:creationId xmlns:a16="http://schemas.microsoft.com/office/drawing/2014/main" id="{3CCF86C2-308F-47D2-BB3D-3E4924B79CE8}"/>
                  </a:ext>
                </a:extLst>
              </p:cNvPr>
              <p:cNvSpPr/>
              <p:nvPr/>
            </p:nvSpPr>
            <p:spPr bwMode="auto">
              <a:xfrm>
                <a:off x="1357806" y="2206463"/>
                <a:ext cx="796751" cy="861293"/>
              </a:xfrm>
              <a:prstGeom prst="roundRect">
                <a:avLst>
                  <a:gd name="adj" fmla="val 595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3" name="Picture 22">
                <a:extLst>
                  <a:ext uri="{FF2B5EF4-FFF2-40B4-BE49-F238E27FC236}">
                    <a16:creationId xmlns:a16="http://schemas.microsoft.com/office/drawing/2014/main" id="{9E732461-E803-44AB-8BD4-F84107E51A6F}"/>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1513829" y="2293153"/>
                <a:ext cx="484704" cy="484704"/>
              </a:xfrm>
              <a:prstGeom prst="rect">
                <a:avLst/>
              </a:prstGeom>
              <a:grpFill/>
            </p:spPr>
          </p:pic>
          <p:sp>
            <p:nvSpPr>
              <p:cNvPr id="24" name="Text Box 5">
                <a:extLst>
                  <a:ext uri="{FF2B5EF4-FFF2-40B4-BE49-F238E27FC236}">
                    <a16:creationId xmlns:a16="http://schemas.microsoft.com/office/drawing/2014/main" id="{22A33357-4FD5-46F7-88FA-AF4D4EACC0B3}"/>
                  </a:ext>
                </a:extLst>
              </p:cNvPr>
              <p:cNvSpPr txBox="1"/>
              <p:nvPr/>
            </p:nvSpPr>
            <p:spPr>
              <a:xfrm>
                <a:off x="1557032" y="2778849"/>
                <a:ext cx="398299" cy="290143"/>
              </a:xfrm>
              <a:prstGeom prst="rect">
                <a:avLst/>
              </a:prstGeom>
              <a:grpFill/>
              <a:ln w="6350">
                <a:noFill/>
              </a:ln>
            </p:spPr>
            <p:txBody>
              <a:bodyPr rot="0" spcFirstLastPara="0" vert="horz" wrap="none" lIns="93260" tIns="46630" rIns="93260" bIns="4663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5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FD0</a:t>
                </a:r>
              </a:p>
            </p:txBody>
          </p:sp>
        </p:grpSp>
        <p:grpSp>
          <p:nvGrpSpPr>
            <p:cNvPr id="14" name="Group 13">
              <a:extLst>
                <a:ext uri="{FF2B5EF4-FFF2-40B4-BE49-F238E27FC236}">
                  <a16:creationId xmlns:a16="http://schemas.microsoft.com/office/drawing/2014/main" id="{3AFA4807-4FDF-45F1-9FED-915F04BAAD8C}"/>
                </a:ext>
              </a:extLst>
            </p:cNvPr>
            <p:cNvGrpSpPr/>
            <p:nvPr/>
          </p:nvGrpSpPr>
          <p:grpSpPr>
            <a:xfrm>
              <a:off x="2612596" y="2298267"/>
              <a:ext cx="796751" cy="861293"/>
              <a:chOff x="1357806" y="2206463"/>
              <a:chExt cx="796751" cy="861293"/>
            </a:xfrm>
            <a:solidFill>
              <a:srgbClr val="0079D6"/>
            </a:solidFill>
          </p:grpSpPr>
          <p:sp>
            <p:nvSpPr>
              <p:cNvPr id="19" name="Rectangle: Rounded Corners 18">
                <a:extLst>
                  <a:ext uri="{FF2B5EF4-FFF2-40B4-BE49-F238E27FC236}">
                    <a16:creationId xmlns:a16="http://schemas.microsoft.com/office/drawing/2014/main" id="{C8CE0B7B-CECD-4777-BD0B-933901CA12B8}"/>
                  </a:ext>
                </a:extLst>
              </p:cNvPr>
              <p:cNvSpPr/>
              <p:nvPr/>
            </p:nvSpPr>
            <p:spPr bwMode="auto">
              <a:xfrm>
                <a:off x="1357806" y="2206463"/>
                <a:ext cx="796751" cy="861293"/>
              </a:xfrm>
              <a:prstGeom prst="roundRect">
                <a:avLst>
                  <a:gd name="adj" fmla="val 595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0" name="Picture 19">
                <a:extLst>
                  <a:ext uri="{FF2B5EF4-FFF2-40B4-BE49-F238E27FC236}">
                    <a16:creationId xmlns:a16="http://schemas.microsoft.com/office/drawing/2014/main" id="{70729513-6F3C-42BA-BA25-D9F33A764D1F}"/>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1513829" y="2293153"/>
                <a:ext cx="484704" cy="484704"/>
              </a:xfrm>
              <a:prstGeom prst="rect">
                <a:avLst/>
              </a:prstGeom>
              <a:grpFill/>
            </p:spPr>
          </p:pic>
          <p:sp>
            <p:nvSpPr>
              <p:cNvPr id="21" name="Text Box 5">
                <a:extLst>
                  <a:ext uri="{FF2B5EF4-FFF2-40B4-BE49-F238E27FC236}">
                    <a16:creationId xmlns:a16="http://schemas.microsoft.com/office/drawing/2014/main" id="{782A33F8-5FAE-44FC-A7FC-1FD31E6F5A57}"/>
                  </a:ext>
                </a:extLst>
              </p:cNvPr>
              <p:cNvSpPr txBox="1"/>
              <p:nvPr/>
            </p:nvSpPr>
            <p:spPr>
              <a:xfrm>
                <a:off x="1557032" y="2769017"/>
                <a:ext cx="398299" cy="290143"/>
              </a:xfrm>
              <a:prstGeom prst="rect">
                <a:avLst/>
              </a:prstGeom>
              <a:grpFill/>
              <a:ln w="6350">
                <a:noFill/>
              </a:ln>
            </p:spPr>
            <p:txBody>
              <a:bodyPr rot="0" spcFirstLastPara="0" vert="horz" wrap="none" lIns="93260" tIns="46630" rIns="93260" bIns="4663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5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FD1</a:t>
                </a:r>
              </a:p>
            </p:txBody>
          </p:sp>
        </p:grpSp>
        <p:grpSp>
          <p:nvGrpSpPr>
            <p:cNvPr id="15" name="Group 14">
              <a:extLst>
                <a:ext uri="{FF2B5EF4-FFF2-40B4-BE49-F238E27FC236}">
                  <a16:creationId xmlns:a16="http://schemas.microsoft.com/office/drawing/2014/main" id="{F2C5A772-B457-44F6-B8B7-5FFA61F59F84}"/>
                </a:ext>
              </a:extLst>
            </p:cNvPr>
            <p:cNvGrpSpPr/>
            <p:nvPr/>
          </p:nvGrpSpPr>
          <p:grpSpPr>
            <a:xfrm>
              <a:off x="3895873" y="2298267"/>
              <a:ext cx="796751" cy="861293"/>
              <a:chOff x="1357806" y="2206463"/>
              <a:chExt cx="796751" cy="861293"/>
            </a:xfrm>
          </p:grpSpPr>
          <p:sp>
            <p:nvSpPr>
              <p:cNvPr id="16" name="Rectangle: Rounded Corners 15">
                <a:extLst>
                  <a:ext uri="{FF2B5EF4-FFF2-40B4-BE49-F238E27FC236}">
                    <a16:creationId xmlns:a16="http://schemas.microsoft.com/office/drawing/2014/main" id="{79A958E5-1847-404B-90A7-95B7F0857F7D}"/>
                  </a:ext>
                </a:extLst>
              </p:cNvPr>
              <p:cNvSpPr/>
              <p:nvPr/>
            </p:nvSpPr>
            <p:spPr bwMode="auto">
              <a:xfrm>
                <a:off x="1357806" y="2206463"/>
                <a:ext cx="796751" cy="861293"/>
              </a:xfrm>
              <a:prstGeom prst="roundRect">
                <a:avLst>
                  <a:gd name="adj" fmla="val 5954"/>
                </a:avLst>
              </a:prstGeom>
              <a:solidFill>
                <a:srgbClr val="0079D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7" name="Picture 16">
                <a:extLst>
                  <a:ext uri="{FF2B5EF4-FFF2-40B4-BE49-F238E27FC236}">
                    <a16:creationId xmlns:a16="http://schemas.microsoft.com/office/drawing/2014/main" id="{07EA4622-2C22-4C92-B780-10106A296946}"/>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1513829" y="2293153"/>
                <a:ext cx="484704" cy="484704"/>
              </a:xfrm>
              <a:prstGeom prst="rect">
                <a:avLst/>
              </a:prstGeom>
            </p:spPr>
          </p:pic>
          <p:sp>
            <p:nvSpPr>
              <p:cNvPr id="18" name="Text Box 5">
                <a:extLst>
                  <a:ext uri="{FF2B5EF4-FFF2-40B4-BE49-F238E27FC236}">
                    <a16:creationId xmlns:a16="http://schemas.microsoft.com/office/drawing/2014/main" id="{704EBE3E-F1F2-4774-B6AF-08BF7DC393B2}"/>
                  </a:ext>
                </a:extLst>
              </p:cNvPr>
              <p:cNvSpPr txBox="1"/>
              <p:nvPr/>
            </p:nvSpPr>
            <p:spPr>
              <a:xfrm>
                <a:off x="1557032" y="2769017"/>
                <a:ext cx="398299" cy="290143"/>
              </a:xfrm>
              <a:prstGeom prst="rect">
                <a:avLst/>
              </a:prstGeom>
              <a:noFill/>
              <a:ln w="6350">
                <a:noFill/>
              </a:ln>
            </p:spPr>
            <p:txBody>
              <a:bodyPr rot="0" spcFirstLastPara="0" vert="horz" wrap="none" lIns="93260" tIns="46630" rIns="93260" bIns="4663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5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FD2</a:t>
                </a:r>
              </a:p>
            </p:txBody>
          </p:sp>
        </p:grpSp>
      </p:grpSp>
      <p:pic>
        <p:nvPicPr>
          <p:cNvPr id="25" name="Picture 24">
            <a:extLst>
              <a:ext uri="{FF2B5EF4-FFF2-40B4-BE49-F238E27FC236}">
                <a16:creationId xmlns:a16="http://schemas.microsoft.com/office/drawing/2014/main" id="{AD2E6F42-D40C-4FFF-A3CE-58BAAA682C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7545" y="4670159"/>
            <a:ext cx="620652" cy="620652"/>
          </a:xfrm>
          <a:prstGeom prst="rect">
            <a:avLst/>
          </a:prstGeom>
        </p:spPr>
      </p:pic>
      <p:sp>
        <p:nvSpPr>
          <p:cNvPr id="26" name="Rectangle 25">
            <a:extLst>
              <a:ext uri="{FF2B5EF4-FFF2-40B4-BE49-F238E27FC236}">
                <a16:creationId xmlns:a16="http://schemas.microsoft.com/office/drawing/2014/main" id="{3BE91DBC-9223-43FF-BE7F-B5BF5D2F191A}"/>
              </a:ext>
            </a:extLst>
          </p:cNvPr>
          <p:cNvSpPr/>
          <p:nvPr/>
        </p:nvSpPr>
        <p:spPr bwMode="auto">
          <a:xfrm>
            <a:off x="3930438" y="4593422"/>
            <a:ext cx="740279" cy="774074"/>
          </a:xfrm>
          <a:prstGeom prst="rect">
            <a:avLst/>
          </a:prstGeom>
          <a:noFill/>
          <a:ln w="38100">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E28FB8A2-BC80-4D0D-B879-C8146DEE9FE9}"/>
              </a:ext>
            </a:extLst>
          </p:cNvPr>
          <p:cNvCxnSpPr>
            <a:stCxn id="28" idx="0"/>
          </p:cNvCxnSpPr>
          <p:nvPr/>
        </p:nvCxnSpPr>
        <p:spPr>
          <a:xfrm flipV="1">
            <a:off x="3055033" y="3452498"/>
            <a:ext cx="6638" cy="12176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B7983D0F-A363-4F44-8E71-69F286FF4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4707" y="4670159"/>
            <a:ext cx="620652" cy="620652"/>
          </a:xfrm>
          <a:prstGeom prst="rect">
            <a:avLst/>
          </a:prstGeom>
        </p:spPr>
      </p:pic>
      <p:sp>
        <p:nvSpPr>
          <p:cNvPr id="29" name="Rectangle 28">
            <a:extLst>
              <a:ext uri="{FF2B5EF4-FFF2-40B4-BE49-F238E27FC236}">
                <a16:creationId xmlns:a16="http://schemas.microsoft.com/office/drawing/2014/main" id="{8DF26EAE-20EA-4FE1-A942-6F7B055991A7}"/>
              </a:ext>
            </a:extLst>
          </p:cNvPr>
          <p:cNvSpPr/>
          <p:nvPr/>
        </p:nvSpPr>
        <p:spPr bwMode="auto">
          <a:xfrm>
            <a:off x="2688795" y="4593422"/>
            <a:ext cx="740279" cy="774074"/>
          </a:xfrm>
          <a:prstGeom prst="rect">
            <a:avLst/>
          </a:prstGeom>
          <a:noFill/>
          <a:ln w="38100">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0" name="Picture 29">
            <a:extLst>
              <a:ext uri="{FF2B5EF4-FFF2-40B4-BE49-F238E27FC236}">
                <a16:creationId xmlns:a16="http://schemas.microsoft.com/office/drawing/2014/main" id="{952801F9-1E8B-46F0-B88E-9E2B804B83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7251" y="4666387"/>
            <a:ext cx="620652" cy="620652"/>
          </a:xfrm>
          <a:prstGeom prst="rect">
            <a:avLst/>
          </a:prstGeom>
        </p:spPr>
      </p:pic>
      <p:sp>
        <p:nvSpPr>
          <p:cNvPr id="31" name="Rectangle 30">
            <a:extLst>
              <a:ext uri="{FF2B5EF4-FFF2-40B4-BE49-F238E27FC236}">
                <a16:creationId xmlns:a16="http://schemas.microsoft.com/office/drawing/2014/main" id="{0E403859-39D4-479E-AAA0-D91BF840A82F}"/>
              </a:ext>
            </a:extLst>
          </p:cNvPr>
          <p:cNvSpPr/>
          <p:nvPr/>
        </p:nvSpPr>
        <p:spPr bwMode="auto">
          <a:xfrm>
            <a:off x="1361339" y="4589650"/>
            <a:ext cx="740279" cy="774074"/>
          </a:xfrm>
          <a:prstGeom prst="rect">
            <a:avLst/>
          </a:prstGeom>
          <a:noFill/>
          <a:ln w="38100">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EE601C87-29F9-437A-90A5-D9EDC27F083F}"/>
              </a:ext>
            </a:extLst>
          </p:cNvPr>
          <p:cNvCxnSpPr>
            <a:cxnSpLocks/>
          </p:cNvCxnSpPr>
          <p:nvPr/>
        </p:nvCxnSpPr>
        <p:spPr>
          <a:xfrm>
            <a:off x="6251891" y="2264636"/>
            <a:ext cx="0" cy="4523715"/>
          </a:xfrm>
          <a:prstGeom prst="line">
            <a:avLst/>
          </a:prstGeom>
          <a:solidFill>
            <a:schemeClr val="bg2"/>
          </a:solidFill>
          <a:ln w="12700" cap="flat" cmpd="sng" algn="ctr">
            <a:solidFill>
              <a:schemeClr val="tx1"/>
            </a:solidFill>
            <a:prstDash val="solid"/>
            <a:headEnd type="none" w="med" len="med"/>
            <a:tailEnd type="none" w="med" len="med"/>
          </a:ln>
          <a:effectLst/>
        </p:spPr>
      </p:cxnSp>
      <p:sp>
        <p:nvSpPr>
          <p:cNvPr id="33" name="TextBox 32">
            <a:extLst>
              <a:ext uri="{FF2B5EF4-FFF2-40B4-BE49-F238E27FC236}">
                <a16:creationId xmlns:a16="http://schemas.microsoft.com/office/drawing/2014/main" id="{ABBBF84A-E7B9-437F-8427-AFC8B2A97147}"/>
              </a:ext>
            </a:extLst>
          </p:cNvPr>
          <p:cNvSpPr txBox="1"/>
          <p:nvPr/>
        </p:nvSpPr>
        <p:spPr>
          <a:xfrm>
            <a:off x="7257321" y="1711656"/>
            <a:ext cx="4332725" cy="627864"/>
          </a:xfrm>
          <a:prstGeom prst="rect">
            <a:avLst/>
          </a:prstGeom>
          <a:noFill/>
        </p:spPr>
        <p:txBody>
          <a:bodyPr wrap="none" lIns="182880" tIns="146304" rIns="182880" bIns="146304" rtlCol="0">
            <a:spAutoFit/>
          </a:bodyPr>
          <a:lstStyle>
            <a:defPPr>
              <a:defRPr lang="en-US"/>
            </a:defPPr>
            <a:lvl1pPr>
              <a:lnSpc>
                <a:spcPct val="90000"/>
              </a:lnSpc>
              <a:spcAft>
                <a:spcPts val="600"/>
              </a:spcAft>
              <a:defRPr sz="2400" b="1">
                <a:gradFill>
                  <a:gsLst>
                    <a:gs pos="2917">
                      <a:schemeClr val="tx1"/>
                    </a:gs>
                    <a:gs pos="30000">
                      <a:schemeClr val="tx1"/>
                    </a:gs>
                  </a:gsLst>
                  <a:lin ang="5400000" scaled="0"/>
                </a:gradFill>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Managed ARM Availability Set</a:t>
            </a:r>
          </a:p>
        </p:txBody>
      </p:sp>
      <p:sp>
        <p:nvSpPr>
          <p:cNvPr id="34" name="TextBox 33">
            <a:extLst>
              <a:ext uri="{FF2B5EF4-FFF2-40B4-BE49-F238E27FC236}">
                <a16:creationId xmlns:a16="http://schemas.microsoft.com/office/drawing/2014/main" id="{7E30E0F7-6465-47C5-BEA6-3D77E1F79D44}"/>
              </a:ext>
            </a:extLst>
          </p:cNvPr>
          <p:cNvSpPr txBox="1"/>
          <p:nvPr/>
        </p:nvSpPr>
        <p:spPr>
          <a:xfrm>
            <a:off x="5100653" y="1895304"/>
            <a:ext cx="2307377" cy="369332"/>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rPr>
              <a:t>VS</a:t>
            </a:r>
          </a:p>
        </p:txBody>
      </p:sp>
      <p:sp>
        <p:nvSpPr>
          <p:cNvPr id="35" name="Rectangle 34">
            <a:extLst>
              <a:ext uri="{FF2B5EF4-FFF2-40B4-BE49-F238E27FC236}">
                <a16:creationId xmlns:a16="http://schemas.microsoft.com/office/drawing/2014/main" id="{26DAC1FB-0093-4D6C-A8CB-27A9E682C391}"/>
              </a:ext>
            </a:extLst>
          </p:cNvPr>
          <p:cNvSpPr/>
          <p:nvPr/>
        </p:nvSpPr>
        <p:spPr>
          <a:xfrm>
            <a:off x="7273528" y="4129975"/>
            <a:ext cx="1137204" cy="18488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TextBox 35">
            <a:extLst>
              <a:ext uri="{FF2B5EF4-FFF2-40B4-BE49-F238E27FC236}">
                <a16:creationId xmlns:a16="http://schemas.microsoft.com/office/drawing/2014/main" id="{4CAFBADC-7A90-452B-949A-2CC3A760B51C}"/>
              </a:ext>
            </a:extLst>
          </p:cNvPr>
          <p:cNvSpPr txBox="1"/>
          <p:nvPr/>
        </p:nvSpPr>
        <p:spPr>
          <a:xfrm>
            <a:off x="7169323" y="5974189"/>
            <a:ext cx="1399323"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Storage Stamp 0</a:t>
            </a:r>
          </a:p>
        </p:txBody>
      </p:sp>
      <p:sp>
        <p:nvSpPr>
          <p:cNvPr id="37" name="Rectangle 36">
            <a:extLst>
              <a:ext uri="{FF2B5EF4-FFF2-40B4-BE49-F238E27FC236}">
                <a16:creationId xmlns:a16="http://schemas.microsoft.com/office/drawing/2014/main" id="{89D2FC81-604E-4E36-81DA-8081064D5A2C}"/>
              </a:ext>
            </a:extLst>
          </p:cNvPr>
          <p:cNvSpPr/>
          <p:nvPr/>
        </p:nvSpPr>
        <p:spPr>
          <a:xfrm>
            <a:off x="10085497" y="4124969"/>
            <a:ext cx="1137204" cy="18342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TextBox 37">
            <a:extLst>
              <a:ext uri="{FF2B5EF4-FFF2-40B4-BE49-F238E27FC236}">
                <a16:creationId xmlns:a16="http://schemas.microsoft.com/office/drawing/2014/main" id="{EBE84E4F-C9E6-4365-9168-83114AD53B09}"/>
              </a:ext>
            </a:extLst>
          </p:cNvPr>
          <p:cNvSpPr txBox="1"/>
          <p:nvPr/>
        </p:nvSpPr>
        <p:spPr>
          <a:xfrm>
            <a:off x="8638176" y="5974188"/>
            <a:ext cx="1342975"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Storage Stamp 1</a:t>
            </a:r>
          </a:p>
        </p:txBody>
      </p:sp>
      <p:grpSp>
        <p:nvGrpSpPr>
          <p:cNvPr id="39" name="Group 38">
            <a:extLst>
              <a:ext uri="{FF2B5EF4-FFF2-40B4-BE49-F238E27FC236}">
                <a16:creationId xmlns:a16="http://schemas.microsoft.com/office/drawing/2014/main" id="{5871D4B2-2868-48F6-98AE-E7FC918CFCD9}"/>
              </a:ext>
            </a:extLst>
          </p:cNvPr>
          <p:cNvGrpSpPr/>
          <p:nvPr/>
        </p:nvGrpSpPr>
        <p:grpSpPr>
          <a:xfrm>
            <a:off x="6876557" y="2381020"/>
            <a:ext cx="4970601" cy="1314219"/>
            <a:chOff x="6880106" y="2088083"/>
            <a:chExt cx="4970601" cy="1314219"/>
          </a:xfrm>
        </p:grpSpPr>
        <p:sp>
          <p:nvSpPr>
            <p:cNvPr id="40" name="Rounded Rectangle 55">
              <a:extLst>
                <a:ext uri="{FF2B5EF4-FFF2-40B4-BE49-F238E27FC236}">
                  <a16:creationId xmlns:a16="http://schemas.microsoft.com/office/drawing/2014/main" id="{2B7A3526-75B7-439F-A319-D68AFA1498AD}"/>
                </a:ext>
              </a:extLst>
            </p:cNvPr>
            <p:cNvSpPr/>
            <p:nvPr/>
          </p:nvSpPr>
          <p:spPr>
            <a:xfrm>
              <a:off x="6880106" y="2088083"/>
              <a:ext cx="4970601" cy="1314219"/>
            </a:xfrm>
            <a:prstGeom prst="roundRect">
              <a:avLst>
                <a:gd name="adj" fmla="val 7213"/>
              </a:avLst>
            </a:prstGeom>
            <a:solidFill>
              <a:srgbClr val="00B050"/>
            </a:solidFill>
            <a:ln>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4491F00F-3B20-4903-A271-651A110B4A3C}"/>
                </a:ext>
              </a:extLst>
            </p:cNvPr>
            <p:cNvGrpSpPr/>
            <p:nvPr/>
          </p:nvGrpSpPr>
          <p:grpSpPr>
            <a:xfrm>
              <a:off x="7438239" y="2314277"/>
              <a:ext cx="796751" cy="862529"/>
              <a:chOff x="1357806" y="2206463"/>
              <a:chExt cx="796751" cy="862529"/>
            </a:xfrm>
            <a:solidFill>
              <a:srgbClr val="0079D6"/>
            </a:solidFill>
          </p:grpSpPr>
          <p:sp>
            <p:nvSpPr>
              <p:cNvPr id="50" name="Rectangle: Rounded Corners 49">
                <a:extLst>
                  <a:ext uri="{FF2B5EF4-FFF2-40B4-BE49-F238E27FC236}">
                    <a16:creationId xmlns:a16="http://schemas.microsoft.com/office/drawing/2014/main" id="{EE5AB992-E317-488D-92C7-58EDEDDE4F98}"/>
                  </a:ext>
                </a:extLst>
              </p:cNvPr>
              <p:cNvSpPr/>
              <p:nvPr/>
            </p:nvSpPr>
            <p:spPr bwMode="auto">
              <a:xfrm>
                <a:off x="1357806" y="2206463"/>
                <a:ext cx="796751" cy="861293"/>
              </a:xfrm>
              <a:prstGeom prst="roundRect">
                <a:avLst>
                  <a:gd name="adj" fmla="val 595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51" name="Picture 50">
                <a:extLst>
                  <a:ext uri="{FF2B5EF4-FFF2-40B4-BE49-F238E27FC236}">
                    <a16:creationId xmlns:a16="http://schemas.microsoft.com/office/drawing/2014/main" id="{1D05E403-8AC9-4253-9D51-64496234B3CF}"/>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1513829" y="2293153"/>
                <a:ext cx="484704" cy="484704"/>
              </a:xfrm>
              <a:prstGeom prst="rect">
                <a:avLst/>
              </a:prstGeom>
              <a:grpFill/>
            </p:spPr>
          </p:pic>
          <p:sp>
            <p:nvSpPr>
              <p:cNvPr id="52" name="Text Box 5">
                <a:extLst>
                  <a:ext uri="{FF2B5EF4-FFF2-40B4-BE49-F238E27FC236}">
                    <a16:creationId xmlns:a16="http://schemas.microsoft.com/office/drawing/2014/main" id="{31AEAEA3-58DE-4DFC-A6D6-C032BAF91BA6}"/>
                  </a:ext>
                </a:extLst>
              </p:cNvPr>
              <p:cNvSpPr txBox="1"/>
              <p:nvPr/>
            </p:nvSpPr>
            <p:spPr>
              <a:xfrm>
                <a:off x="1557032" y="2778849"/>
                <a:ext cx="398299" cy="290143"/>
              </a:xfrm>
              <a:prstGeom prst="rect">
                <a:avLst/>
              </a:prstGeom>
              <a:grpFill/>
              <a:ln w="6350">
                <a:noFill/>
              </a:ln>
            </p:spPr>
            <p:txBody>
              <a:bodyPr rot="0" spcFirstLastPara="0" vert="horz" wrap="none" lIns="93260" tIns="46630" rIns="93260" bIns="4663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5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FD0</a:t>
                </a:r>
              </a:p>
            </p:txBody>
          </p:sp>
        </p:grpSp>
        <p:grpSp>
          <p:nvGrpSpPr>
            <p:cNvPr id="42" name="Group 41">
              <a:extLst>
                <a:ext uri="{FF2B5EF4-FFF2-40B4-BE49-F238E27FC236}">
                  <a16:creationId xmlns:a16="http://schemas.microsoft.com/office/drawing/2014/main" id="{4635566B-00E1-4707-92E0-09E8D767C213}"/>
                </a:ext>
              </a:extLst>
            </p:cNvPr>
            <p:cNvGrpSpPr/>
            <p:nvPr/>
          </p:nvGrpSpPr>
          <p:grpSpPr>
            <a:xfrm>
              <a:off x="8893849" y="2314277"/>
              <a:ext cx="796751" cy="861293"/>
              <a:chOff x="1344588" y="2206463"/>
              <a:chExt cx="796751" cy="861293"/>
            </a:xfrm>
            <a:solidFill>
              <a:srgbClr val="0079D6"/>
            </a:solidFill>
          </p:grpSpPr>
          <p:sp>
            <p:nvSpPr>
              <p:cNvPr id="47" name="Rectangle: Rounded Corners 46">
                <a:extLst>
                  <a:ext uri="{FF2B5EF4-FFF2-40B4-BE49-F238E27FC236}">
                    <a16:creationId xmlns:a16="http://schemas.microsoft.com/office/drawing/2014/main" id="{3648E579-5401-4757-8DD6-EC8247B7C362}"/>
                  </a:ext>
                </a:extLst>
              </p:cNvPr>
              <p:cNvSpPr/>
              <p:nvPr/>
            </p:nvSpPr>
            <p:spPr bwMode="auto">
              <a:xfrm>
                <a:off x="1344588" y="2206463"/>
                <a:ext cx="796751" cy="861293"/>
              </a:xfrm>
              <a:prstGeom prst="roundRect">
                <a:avLst>
                  <a:gd name="adj" fmla="val 595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48" name="Picture 47">
                <a:extLst>
                  <a:ext uri="{FF2B5EF4-FFF2-40B4-BE49-F238E27FC236}">
                    <a16:creationId xmlns:a16="http://schemas.microsoft.com/office/drawing/2014/main" id="{1F76F162-9BD7-4F2D-AC62-F25F9DADEFFE}"/>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1513829" y="2293153"/>
                <a:ext cx="484704" cy="484704"/>
              </a:xfrm>
              <a:prstGeom prst="rect">
                <a:avLst/>
              </a:prstGeom>
              <a:grpFill/>
            </p:spPr>
          </p:pic>
          <p:sp>
            <p:nvSpPr>
              <p:cNvPr id="49" name="Text Box 5">
                <a:extLst>
                  <a:ext uri="{FF2B5EF4-FFF2-40B4-BE49-F238E27FC236}">
                    <a16:creationId xmlns:a16="http://schemas.microsoft.com/office/drawing/2014/main" id="{EA47987D-C9F0-4CFE-872B-6DB1CCF50566}"/>
                  </a:ext>
                </a:extLst>
              </p:cNvPr>
              <p:cNvSpPr txBox="1"/>
              <p:nvPr/>
            </p:nvSpPr>
            <p:spPr>
              <a:xfrm>
                <a:off x="1557032" y="2769017"/>
                <a:ext cx="398299" cy="290143"/>
              </a:xfrm>
              <a:prstGeom prst="rect">
                <a:avLst/>
              </a:prstGeom>
              <a:grpFill/>
              <a:ln w="6350">
                <a:noFill/>
              </a:ln>
            </p:spPr>
            <p:txBody>
              <a:bodyPr rot="0" spcFirstLastPara="0" vert="horz" wrap="none" lIns="93260" tIns="46630" rIns="93260" bIns="4663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5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FD1</a:t>
                </a:r>
              </a:p>
            </p:txBody>
          </p:sp>
        </p:grpSp>
        <p:grpSp>
          <p:nvGrpSpPr>
            <p:cNvPr id="43" name="Group 42">
              <a:extLst>
                <a:ext uri="{FF2B5EF4-FFF2-40B4-BE49-F238E27FC236}">
                  <a16:creationId xmlns:a16="http://schemas.microsoft.com/office/drawing/2014/main" id="{F748C5EC-B541-4891-BB8B-F55EEE23BA87}"/>
                </a:ext>
              </a:extLst>
            </p:cNvPr>
            <p:cNvGrpSpPr/>
            <p:nvPr/>
          </p:nvGrpSpPr>
          <p:grpSpPr>
            <a:xfrm>
              <a:off x="10290374" y="2298267"/>
              <a:ext cx="796751" cy="861293"/>
              <a:chOff x="1405284" y="2206463"/>
              <a:chExt cx="796751" cy="861293"/>
            </a:xfrm>
            <a:solidFill>
              <a:srgbClr val="0079D6"/>
            </a:solidFill>
          </p:grpSpPr>
          <p:sp>
            <p:nvSpPr>
              <p:cNvPr id="44" name="Rectangle: Rounded Corners 43">
                <a:extLst>
                  <a:ext uri="{FF2B5EF4-FFF2-40B4-BE49-F238E27FC236}">
                    <a16:creationId xmlns:a16="http://schemas.microsoft.com/office/drawing/2014/main" id="{EC5FA8D8-51A1-49FF-AF8A-7B1DA15AE96F}"/>
                  </a:ext>
                </a:extLst>
              </p:cNvPr>
              <p:cNvSpPr/>
              <p:nvPr/>
            </p:nvSpPr>
            <p:spPr bwMode="auto">
              <a:xfrm>
                <a:off x="1405284" y="2206463"/>
                <a:ext cx="796751" cy="861293"/>
              </a:xfrm>
              <a:prstGeom prst="roundRect">
                <a:avLst>
                  <a:gd name="adj" fmla="val 595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45" name="Picture 44">
                <a:extLst>
                  <a:ext uri="{FF2B5EF4-FFF2-40B4-BE49-F238E27FC236}">
                    <a16:creationId xmlns:a16="http://schemas.microsoft.com/office/drawing/2014/main" id="{5F5CB88C-CAE6-427D-8980-602772B6AF5D}"/>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1561307" y="2293153"/>
                <a:ext cx="484704" cy="484704"/>
              </a:xfrm>
              <a:prstGeom prst="rect">
                <a:avLst/>
              </a:prstGeom>
              <a:grpFill/>
            </p:spPr>
          </p:pic>
          <p:sp>
            <p:nvSpPr>
              <p:cNvPr id="46" name="Text Box 5">
                <a:extLst>
                  <a:ext uri="{FF2B5EF4-FFF2-40B4-BE49-F238E27FC236}">
                    <a16:creationId xmlns:a16="http://schemas.microsoft.com/office/drawing/2014/main" id="{781075F4-53FA-4993-B0D3-3EB741DABC5B}"/>
                  </a:ext>
                </a:extLst>
              </p:cNvPr>
              <p:cNvSpPr txBox="1"/>
              <p:nvPr/>
            </p:nvSpPr>
            <p:spPr>
              <a:xfrm>
                <a:off x="1604510" y="2769017"/>
                <a:ext cx="398299" cy="290143"/>
              </a:xfrm>
              <a:prstGeom prst="rect">
                <a:avLst/>
              </a:prstGeom>
              <a:grpFill/>
              <a:ln w="6350">
                <a:noFill/>
              </a:ln>
            </p:spPr>
            <p:txBody>
              <a:bodyPr rot="0" spcFirstLastPara="0" vert="horz" wrap="none" lIns="93260" tIns="46630" rIns="93260" bIns="4663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5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FD2</a:t>
                </a:r>
              </a:p>
            </p:txBody>
          </p:sp>
        </p:grpSp>
      </p:grpSp>
      <p:sp>
        <p:nvSpPr>
          <p:cNvPr id="53" name="Text Box 5">
            <a:extLst>
              <a:ext uri="{FF2B5EF4-FFF2-40B4-BE49-F238E27FC236}">
                <a16:creationId xmlns:a16="http://schemas.microsoft.com/office/drawing/2014/main" id="{265C73A4-5CF6-4B6F-B005-53EEC00A33FF}"/>
              </a:ext>
            </a:extLst>
          </p:cNvPr>
          <p:cNvSpPr txBox="1"/>
          <p:nvPr/>
        </p:nvSpPr>
        <p:spPr>
          <a:xfrm>
            <a:off x="6924299" y="6191442"/>
            <a:ext cx="4875115" cy="849463"/>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Disks on separate storage stamps &amp; aligned with VM fault domains</a:t>
            </a:r>
          </a:p>
        </p:txBody>
      </p:sp>
      <p:pic>
        <p:nvPicPr>
          <p:cNvPr id="54" name="Picture 53">
            <a:extLst>
              <a:ext uri="{FF2B5EF4-FFF2-40B4-BE49-F238E27FC236}">
                <a16:creationId xmlns:a16="http://schemas.microsoft.com/office/drawing/2014/main" id="{88104CBF-1290-439D-9341-B4810FA641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33003" y="4684726"/>
            <a:ext cx="620652" cy="620652"/>
          </a:xfrm>
          <a:prstGeom prst="rect">
            <a:avLst/>
          </a:prstGeom>
        </p:spPr>
      </p:pic>
      <p:pic>
        <p:nvPicPr>
          <p:cNvPr id="55" name="Picture 54">
            <a:extLst>
              <a:ext uri="{FF2B5EF4-FFF2-40B4-BE49-F238E27FC236}">
                <a16:creationId xmlns:a16="http://schemas.microsoft.com/office/drawing/2014/main" id="{24271265-82D0-44F7-AE55-0FEC8A6C5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2882" y="4684726"/>
            <a:ext cx="620652" cy="620652"/>
          </a:xfrm>
          <a:prstGeom prst="rect">
            <a:avLst/>
          </a:prstGeom>
        </p:spPr>
      </p:pic>
      <p:pic>
        <p:nvPicPr>
          <p:cNvPr id="56" name="Picture 55">
            <a:extLst>
              <a:ext uri="{FF2B5EF4-FFF2-40B4-BE49-F238E27FC236}">
                <a16:creationId xmlns:a16="http://schemas.microsoft.com/office/drawing/2014/main" id="{FC208B11-AF4F-437B-9086-95C4B910A1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0018" y="4694623"/>
            <a:ext cx="620652" cy="620652"/>
          </a:xfrm>
          <a:prstGeom prst="rect">
            <a:avLst/>
          </a:prstGeom>
        </p:spPr>
      </p:pic>
      <p:sp>
        <p:nvSpPr>
          <p:cNvPr id="57" name="TextBox 56">
            <a:extLst>
              <a:ext uri="{FF2B5EF4-FFF2-40B4-BE49-F238E27FC236}">
                <a16:creationId xmlns:a16="http://schemas.microsoft.com/office/drawing/2014/main" id="{89EDDBF9-ECE9-49D0-B6F4-5E0FDEAFA8E9}"/>
              </a:ext>
            </a:extLst>
          </p:cNvPr>
          <p:cNvSpPr txBox="1"/>
          <p:nvPr/>
        </p:nvSpPr>
        <p:spPr>
          <a:xfrm>
            <a:off x="10013712" y="5955851"/>
            <a:ext cx="1342975"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Storage Stamp 2</a:t>
            </a:r>
          </a:p>
        </p:txBody>
      </p:sp>
      <p:sp>
        <p:nvSpPr>
          <p:cNvPr id="58" name="Rectangle 57">
            <a:extLst>
              <a:ext uri="{FF2B5EF4-FFF2-40B4-BE49-F238E27FC236}">
                <a16:creationId xmlns:a16="http://schemas.microsoft.com/office/drawing/2014/main" id="{4AFA95DA-23DF-460A-A584-60C53B6C10CA}"/>
              </a:ext>
            </a:extLst>
          </p:cNvPr>
          <p:cNvSpPr/>
          <p:nvPr/>
        </p:nvSpPr>
        <p:spPr>
          <a:xfrm>
            <a:off x="8726163" y="4124969"/>
            <a:ext cx="1137204" cy="18488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59" name="Straight Connector 58">
            <a:extLst>
              <a:ext uri="{FF2B5EF4-FFF2-40B4-BE49-F238E27FC236}">
                <a16:creationId xmlns:a16="http://schemas.microsoft.com/office/drawing/2014/main" id="{1E576004-BCF4-4E43-AA69-CE0A646594F9}"/>
              </a:ext>
            </a:extLst>
          </p:cNvPr>
          <p:cNvCxnSpPr>
            <a:cxnSpLocks/>
          </p:cNvCxnSpPr>
          <p:nvPr/>
        </p:nvCxnSpPr>
        <p:spPr>
          <a:xfrm flipV="1">
            <a:off x="10664246" y="3452496"/>
            <a:ext cx="555" cy="1234440"/>
          </a:xfrm>
          <a:prstGeom prst="line">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4A9A9D-E0CA-4403-9A0F-EADCBCC46D41}"/>
              </a:ext>
            </a:extLst>
          </p:cNvPr>
          <p:cNvCxnSpPr>
            <a:cxnSpLocks/>
            <a:stCxn id="30" idx="0"/>
            <a:endCxn id="24" idx="2"/>
          </p:cNvCxnSpPr>
          <p:nvPr/>
        </p:nvCxnSpPr>
        <p:spPr>
          <a:xfrm flipH="1" flipV="1">
            <a:off x="1724146" y="3453733"/>
            <a:ext cx="3431" cy="1212654"/>
          </a:xfrm>
          <a:prstGeom prst="line">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25F4212-A94B-4AEB-81E5-F2B8F83377CB}"/>
              </a:ext>
            </a:extLst>
          </p:cNvPr>
          <p:cNvCxnSpPr>
            <a:cxnSpLocks/>
            <a:stCxn id="25" idx="0"/>
            <a:endCxn id="18" idx="2"/>
          </p:cNvCxnSpPr>
          <p:nvPr/>
        </p:nvCxnSpPr>
        <p:spPr>
          <a:xfrm flipH="1" flipV="1">
            <a:off x="4290700" y="3443901"/>
            <a:ext cx="7171" cy="1226258"/>
          </a:xfrm>
          <a:prstGeom prst="line">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430C29A-79AD-4192-91C2-9FC671C4DE60}"/>
              </a:ext>
            </a:extLst>
          </p:cNvPr>
          <p:cNvCxnSpPr>
            <a:cxnSpLocks/>
            <a:stCxn id="54" idx="0"/>
            <a:endCxn id="52" idx="2"/>
          </p:cNvCxnSpPr>
          <p:nvPr/>
        </p:nvCxnSpPr>
        <p:spPr>
          <a:xfrm flipH="1" flipV="1">
            <a:off x="7833066" y="3469743"/>
            <a:ext cx="10263" cy="1214983"/>
          </a:xfrm>
          <a:prstGeom prst="line">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9C5896A-FB2C-435A-9C06-E9E15077F099}"/>
              </a:ext>
            </a:extLst>
          </p:cNvPr>
          <p:cNvCxnSpPr>
            <a:cxnSpLocks/>
            <a:stCxn id="55" idx="0"/>
            <a:endCxn id="49" idx="2"/>
          </p:cNvCxnSpPr>
          <p:nvPr/>
        </p:nvCxnSpPr>
        <p:spPr>
          <a:xfrm flipH="1" flipV="1">
            <a:off x="9301894" y="3459911"/>
            <a:ext cx="1314" cy="1224815"/>
          </a:xfrm>
          <a:prstGeom prst="line">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188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p:bldP spid="26" grpId="0" animBg="1"/>
      <p:bldP spid="29" grpId="0" animBg="1"/>
      <p:bldP spid="31" grpId="0" animBg="1"/>
      <p:bldP spid="33" grpId="0"/>
      <p:bldP spid="34" grpId="0"/>
      <p:bldP spid="35" grpId="0" animBg="1"/>
      <p:bldP spid="36" grpId="0"/>
      <p:bldP spid="37" grpId="0" animBg="1"/>
      <p:bldP spid="38" grpId="0"/>
      <p:bldP spid="53" grpId="0"/>
      <p:bldP spid="57" grpId="0"/>
      <p:bldP spid="5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29C0-65DB-4083-ABC8-B0637C2A1A58}"/>
              </a:ext>
            </a:extLst>
          </p:cNvPr>
          <p:cNvSpPr>
            <a:spLocks noGrp="1"/>
          </p:cNvSpPr>
          <p:nvPr>
            <p:ph type="title"/>
          </p:nvPr>
        </p:nvSpPr>
        <p:spPr/>
        <p:txBody>
          <a:bodyPr/>
          <a:lstStyle/>
          <a:p>
            <a:r>
              <a:rPr lang="en-US" dirty="0"/>
              <a:t>Networking</a:t>
            </a:r>
          </a:p>
        </p:txBody>
      </p:sp>
    </p:spTree>
    <p:extLst>
      <p:ext uri="{BB962C8B-B14F-4D97-AF65-F5344CB8AC3E}">
        <p14:creationId xmlns:p14="http://schemas.microsoft.com/office/powerpoint/2010/main" val="16758446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C07878-5A83-4486-A356-38D2DD78EA8F}"/>
              </a:ext>
            </a:extLst>
          </p:cNvPr>
          <p:cNvSpPr/>
          <p:nvPr/>
        </p:nvSpPr>
        <p:spPr>
          <a:xfrm>
            <a:off x="0" y="381000"/>
            <a:ext cx="12192000" cy="5943600"/>
          </a:xfrm>
          <a:prstGeom prst="rect">
            <a:avLst/>
          </a:prstGeom>
          <a:solidFill>
            <a:srgbClr val="E7E6E6">
              <a:lumMod val="90000"/>
            </a:srgbClr>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0955951F-160D-441D-B968-45964048B71A}"/>
              </a:ext>
            </a:extLst>
          </p:cNvPr>
          <p:cNvGrpSpPr/>
          <p:nvPr/>
        </p:nvGrpSpPr>
        <p:grpSpPr>
          <a:xfrm>
            <a:off x="4610782" y="3163983"/>
            <a:ext cx="411799" cy="969097"/>
            <a:chOff x="4571450" y="3848186"/>
            <a:chExt cx="420115" cy="988669"/>
          </a:xfrm>
        </p:grpSpPr>
        <p:cxnSp>
          <p:nvCxnSpPr>
            <p:cNvPr id="6" name="Straight Connector 5">
              <a:extLst>
                <a:ext uri="{FF2B5EF4-FFF2-40B4-BE49-F238E27FC236}">
                  <a16:creationId xmlns:a16="http://schemas.microsoft.com/office/drawing/2014/main" id="{5170BF4A-1BF8-47B9-8746-0827A43D7DA0}"/>
                </a:ext>
              </a:extLst>
            </p:cNvPr>
            <p:cNvCxnSpPr/>
            <p:nvPr/>
          </p:nvCxnSpPr>
          <p:spPr>
            <a:xfrm flipV="1">
              <a:off x="4869043" y="3848186"/>
              <a:ext cx="11954" cy="972495"/>
            </a:xfrm>
            <a:prstGeom prst="line">
              <a:avLst/>
            </a:prstGeom>
            <a:noFill/>
            <a:ln w="76200" cap="flat" cmpd="sng" algn="ctr">
              <a:solidFill>
                <a:srgbClr val="4472C4"/>
              </a:solidFill>
              <a:prstDash val="solid"/>
              <a:miter lim="800000"/>
            </a:ln>
            <a:effectLst/>
          </p:spPr>
        </p:cxnSp>
        <p:cxnSp>
          <p:nvCxnSpPr>
            <p:cNvPr id="7" name="Straight Connector 6">
              <a:extLst>
                <a:ext uri="{FF2B5EF4-FFF2-40B4-BE49-F238E27FC236}">
                  <a16:creationId xmlns:a16="http://schemas.microsoft.com/office/drawing/2014/main" id="{697E9340-A938-47CC-A9FD-F062D17AE040}"/>
                </a:ext>
              </a:extLst>
            </p:cNvPr>
            <p:cNvCxnSpPr/>
            <p:nvPr/>
          </p:nvCxnSpPr>
          <p:spPr>
            <a:xfrm flipV="1">
              <a:off x="4658443" y="3861778"/>
              <a:ext cx="15441" cy="975077"/>
            </a:xfrm>
            <a:prstGeom prst="line">
              <a:avLst/>
            </a:prstGeom>
            <a:noFill/>
            <a:ln w="76200" cap="flat" cmpd="sng" algn="ctr">
              <a:solidFill>
                <a:srgbClr val="4472C4"/>
              </a:solidFill>
              <a:prstDash val="solid"/>
              <a:miter lim="800000"/>
            </a:ln>
            <a:effectLst/>
          </p:spPr>
        </p:cxnSp>
        <p:sp>
          <p:nvSpPr>
            <p:cNvPr id="8" name="TextBox 7">
              <a:extLst>
                <a:ext uri="{FF2B5EF4-FFF2-40B4-BE49-F238E27FC236}">
                  <a16:creationId xmlns:a16="http://schemas.microsoft.com/office/drawing/2014/main" id="{A00DD778-EA00-4A87-A2A2-FAB27DDE8BD6}"/>
                </a:ext>
              </a:extLst>
            </p:cNvPr>
            <p:cNvSpPr txBox="1"/>
            <p:nvPr/>
          </p:nvSpPr>
          <p:spPr>
            <a:xfrm rot="16200000">
              <a:off x="4376966" y="4067308"/>
              <a:ext cx="809083" cy="420115"/>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ts val="0"/>
                </a:spcBef>
                <a:spcAft>
                  <a:spcPts val="588"/>
                </a:spcAft>
                <a:buClrTx/>
                <a:buSzTx/>
                <a:buFontTx/>
                <a:buNone/>
                <a:tabLst/>
                <a:defRPr/>
              </a:pPr>
              <a:r>
                <a:rPr kumimoji="0" lang="en-US" sz="882" b="1" i="0"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MPLS</a:t>
              </a:r>
            </a:p>
          </p:txBody>
        </p:sp>
      </p:grpSp>
      <p:grpSp>
        <p:nvGrpSpPr>
          <p:cNvPr id="9" name="Group 8">
            <a:extLst>
              <a:ext uri="{FF2B5EF4-FFF2-40B4-BE49-F238E27FC236}">
                <a16:creationId xmlns:a16="http://schemas.microsoft.com/office/drawing/2014/main" id="{60EF4DC4-0963-4E12-89B9-0269BF5215CB}"/>
              </a:ext>
            </a:extLst>
          </p:cNvPr>
          <p:cNvGrpSpPr/>
          <p:nvPr/>
        </p:nvGrpSpPr>
        <p:grpSpPr>
          <a:xfrm>
            <a:off x="7323226" y="3163983"/>
            <a:ext cx="411798" cy="969097"/>
            <a:chOff x="4552670" y="3848186"/>
            <a:chExt cx="420115" cy="988669"/>
          </a:xfrm>
        </p:grpSpPr>
        <p:cxnSp>
          <p:nvCxnSpPr>
            <p:cNvPr id="10" name="Straight Connector 9">
              <a:extLst>
                <a:ext uri="{FF2B5EF4-FFF2-40B4-BE49-F238E27FC236}">
                  <a16:creationId xmlns:a16="http://schemas.microsoft.com/office/drawing/2014/main" id="{71B1DDC4-E83A-4665-B991-90B5D25F56C4}"/>
                </a:ext>
              </a:extLst>
            </p:cNvPr>
            <p:cNvCxnSpPr/>
            <p:nvPr/>
          </p:nvCxnSpPr>
          <p:spPr>
            <a:xfrm flipV="1">
              <a:off x="4869043" y="3848186"/>
              <a:ext cx="11954" cy="972495"/>
            </a:xfrm>
            <a:prstGeom prst="line">
              <a:avLst/>
            </a:prstGeom>
            <a:noFill/>
            <a:ln w="76200" cap="flat" cmpd="sng" algn="ctr">
              <a:solidFill>
                <a:srgbClr val="00BCF2"/>
              </a:solidFill>
              <a:prstDash val="solid"/>
              <a:miter lim="800000"/>
            </a:ln>
            <a:effectLst/>
          </p:spPr>
        </p:cxnSp>
        <p:cxnSp>
          <p:nvCxnSpPr>
            <p:cNvPr id="11" name="Straight Connector 10">
              <a:extLst>
                <a:ext uri="{FF2B5EF4-FFF2-40B4-BE49-F238E27FC236}">
                  <a16:creationId xmlns:a16="http://schemas.microsoft.com/office/drawing/2014/main" id="{AFAF9342-F841-45D3-B325-F3B07E9C7917}"/>
                </a:ext>
              </a:extLst>
            </p:cNvPr>
            <p:cNvCxnSpPr/>
            <p:nvPr/>
          </p:nvCxnSpPr>
          <p:spPr>
            <a:xfrm flipV="1">
              <a:off x="4658443" y="3861778"/>
              <a:ext cx="15441" cy="975077"/>
            </a:xfrm>
            <a:prstGeom prst="line">
              <a:avLst/>
            </a:prstGeom>
            <a:noFill/>
            <a:ln w="76200" cap="flat" cmpd="sng" algn="ctr">
              <a:solidFill>
                <a:srgbClr val="00BCF2"/>
              </a:solidFill>
              <a:prstDash val="solid"/>
              <a:miter lim="800000"/>
            </a:ln>
            <a:effectLst/>
          </p:spPr>
        </p:cxnSp>
        <p:sp>
          <p:nvSpPr>
            <p:cNvPr id="12" name="TextBox 11">
              <a:extLst>
                <a:ext uri="{FF2B5EF4-FFF2-40B4-BE49-F238E27FC236}">
                  <a16:creationId xmlns:a16="http://schemas.microsoft.com/office/drawing/2014/main" id="{58A5ACDE-2443-4797-8D75-1148FC3B7865}"/>
                </a:ext>
              </a:extLst>
            </p:cNvPr>
            <p:cNvSpPr txBox="1"/>
            <p:nvPr/>
          </p:nvSpPr>
          <p:spPr>
            <a:xfrm rot="16200000">
              <a:off x="4358186" y="4056199"/>
              <a:ext cx="809083" cy="420115"/>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882" b="1" kern="0" dirty="0">
                  <a:gradFill>
                    <a:gsLst>
                      <a:gs pos="2917">
                        <a:srgbClr val="505050"/>
                      </a:gs>
                      <a:gs pos="30000">
                        <a:srgbClr val="505050"/>
                      </a:gs>
                    </a:gsLst>
                    <a:lin ang="5400000" scaled="0"/>
                  </a:gradFill>
                  <a:latin typeface="Segoe UI"/>
                </a:rPr>
                <a:t>VPN</a:t>
              </a:r>
            </a:p>
          </p:txBody>
        </p:sp>
      </p:grpSp>
      <p:sp>
        <p:nvSpPr>
          <p:cNvPr id="13" name="Rectangle: Rounded Corners 12">
            <a:extLst>
              <a:ext uri="{FF2B5EF4-FFF2-40B4-BE49-F238E27FC236}">
                <a16:creationId xmlns:a16="http://schemas.microsoft.com/office/drawing/2014/main" id="{DC457DFB-CA39-4064-81F0-4740831B63F9}"/>
              </a:ext>
            </a:extLst>
          </p:cNvPr>
          <p:cNvSpPr/>
          <p:nvPr/>
        </p:nvSpPr>
        <p:spPr bwMode="auto">
          <a:xfrm>
            <a:off x="4476012" y="939909"/>
            <a:ext cx="3452369" cy="2353398"/>
          </a:xfrm>
          <a:prstGeom prst="roundRect">
            <a:avLst/>
          </a:prstGeom>
          <a:solidFill>
            <a:sysClr val="window" lastClr="FFFFFF">
              <a:lumMod val="50000"/>
            </a:sysClr>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F40DDC6-786C-43E6-B33E-5ACE606A5BB4}"/>
              </a:ext>
            </a:extLst>
          </p:cNvPr>
          <p:cNvSpPr/>
          <p:nvPr/>
        </p:nvSpPr>
        <p:spPr bwMode="auto">
          <a:xfrm>
            <a:off x="5082963" y="1553128"/>
            <a:ext cx="2220193" cy="1292808"/>
          </a:xfrm>
          <a:prstGeom prst="rect">
            <a:avLst/>
          </a:prstGeom>
          <a:solidFill>
            <a:sysClr val="window" lastClr="FFFFFF"/>
          </a:solidFill>
          <a:ln w="19050" cap="flat" cmpd="sng" algn="ctr">
            <a:solidFill>
              <a:srgbClr val="00B0F0"/>
            </a:solidFill>
            <a:prstDash val="dash"/>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5E279248-F615-42D0-8169-676847CA65F8}"/>
              </a:ext>
            </a:extLst>
          </p:cNvPr>
          <p:cNvSpPr txBox="1"/>
          <p:nvPr/>
        </p:nvSpPr>
        <p:spPr>
          <a:xfrm>
            <a:off x="117590" y="2916299"/>
            <a:ext cx="4460499" cy="3426003"/>
          </a:xfrm>
          <a:prstGeom prst="rect">
            <a:avLst/>
          </a:prstGeom>
          <a:noFill/>
        </p:spPr>
        <p:txBody>
          <a:bodyPr wrap="square" lIns="179237" tIns="143389" rIns="179237" bIns="143389" rtlCol="0">
            <a:noAutofit/>
          </a:bodyPr>
          <a:lstStyle/>
          <a:p>
            <a:pPr defTabSz="914192">
              <a:lnSpc>
                <a:spcPct val="90000"/>
              </a:lnSpc>
              <a:spcBef>
                <a:spcPct val="20000"/>
              </a:spcBef>
              <a:spcAft>
                <a:spcPts val="1175"/>
              </a:spcAft>
              <a:buSzPct val="80000"/>
              <a:defRPr/>
            </a:pPr>
            <a:r>
              <a:rPr lang="en-US" sz="2353" kern="0" dirty="0">
                <a:solidFill>
                  <a:srgbClr val="44546A"/>
                </a:solidFill>
                <a:latin typeface="Segoe UI"/>
              </a:rPr>
              <a:t>Front-End Access</a:t>
            </a:r>
          </a:p>
          <a:p>
            <a:pPr marL="336145" indent="-336145" defTabSz="914192">
              <a:spcAft>
                <a:spcPts val="588"/>
              </a:spcAft>
              <a:buFont typeface="Arial" panose="020B0604020202020204" pitchFamily="34" charset="0"/>
              <a:buChar char="•"/>
              <a:defRPr/>
            </a:pPr>
            <a:r>
              <a:rPr lang="en-US" sz="1765" kern="0" spc="-49" dirty="0">
                <a:solidFill>
                  <a:srgbClr val="44546A"/>
                </a:solidFill>
                <a:latin typeface="Segoe UI"/>
              </a:rPr>
              <a:t>Dynamic/Reserved public IP addresses</a:t>
            </a:r>
          </a:p>
          <a:p>
            <a:pPr marL="336145" indent="-336145" defTabSz="914192">
              <a:spcAft>
                <a:spcPts val="588"/>
              </a:spcAft>
              <a:buFont typeface="Arial" panose="020B0604020202020204" pitchFamily="34" charset="0"/>
              <a:buChar char="•"/>
              <a:defRPr/>
            </a:pPr>
            <a:r>
              <a:rPr lang="en-US" sz="1765" kern="0" spc="-49" dirty="0">
                <a:solidFill>
                  <a:srgbClr val="44546A"/>
                </a:solidFill>
                <a:latin typeface="Segoe UI"/>
              </a:rPr>
              <a:t>Direct VM access, ACLs for security</a:t>
            </a:r>
          </a:p>
          <a:p>
            <a:pPr marL="336145" indent="-336145" defTabSz="914192">
              <a:spcAft>
                <a:spcPts val="588"/>
              </a:spcAft>
              <a:buFont typeface="Arial" panose="020B0604020202020204" pitchFamily="34" charset="0"/>
              <a:buChar char="•"/>
              <a:defRPr/>
            </a:pPr>
            <a:r>
              <a:rPr lang="en-US" sz="1765" kern="0" spc="-49" dirty="0">
                <a:solidFill>
                  <a:srgbClr val="44546A"/>
                </a:solidFill>
                <a:latin typeface="Segoe UI"/>
              </a:rPr>
              <a:t>Load balancing</a:t>
            </a:r>
          </a:p>
          <a:p>
            <a:pPr marL="336145" indent="-336145" defTabSz="914192">
              <a:spcAft>
                <a:spcPts val="588"/>
              </a:spcAft>
              <a:buFont typeface="Arial" panose="020B0604020202020204" pitchFamily="34" charset="0"/>
              <a:buChar char="•"/>
              <a:defRPr/>
            </a:pPr>
            <a:r>
              <a:rPr lang="en-US" sz="1765" kern="0" spc="-49" dirty="0">
                <a:solidFill>
                  <a:srgbClr val="44546A"/>
                </a:solidFill>
                <a:latin typeface="Segoe UI"/>
              </a:rPr>
              <a:t>DNS services: hosting, traffic management</a:t>
            </a:r>
          </a:p>
          <a:p>
            <a:pPr marL="336145" indent="-336145" defTabSz="914192">
              <a:spcAft>
                <a:spcPts val="588"/>
              </a:spcAft>
              <a:buFont typeface="Arial" panose="020B0604020202020204" pitchFamily="34" charset="0"/>
              <a:buChar char="•"/>
              <a:defRPr/>
            </a:pPr>
            <a:r>
              <a:rPr lang="en-US" sz="1765" kern="0" spc="-49" dirty="0">
                <a:solidFill>
                  <a:srgbClr val="44546A"/>
                </a:solidFill>
                <a:latin typeface="Segoe UI"/>
              </a:rPr>
              <a:t>Traffic Manager</a:t>
            </a:r>
          </a:p>
          <a:p>
            <a:pPr marL="336145" indent="-336145" defTabSz="914192">
              <a:spcAft>
                <a:spcPts val="588"/>
              </a:spcAft>
              <a:buFont typeface="Arial" panose="020B0604020202020204" pitchFamily="34" charset="0"/>
              <a:buChar char="•"/>
              <a:defRPr/>
            </a:pPr>
            <a:r>
              <a:rPr lang="en-US" sz="1765" kern="0" spc="-49" dirty="0">
                <a:solidFill>
                  <a:srgbClr val="44546A"/>
                </a:solidFill>
                <a:latin typeface="Segoe UI"/>
              </a:rPr>
              <a:t>DDoS protection</a:t>
            </a:r>
          </a:p>
        </p:txBody>
      </p:sp>
      <p:sp>
        <p:nvSpPr>
          <p:cNvPr id="16" name="TextBox 15">
            <a:extLst>
              <a:ext uri="{FF2B5EF4-FFF2-40B4-BE49-F238E27FC236}">
                <a16:creationId xmlns:a16="http://schemas.microsoft.com/office/drawing/2014/main" id="{56D2D416-AB1B-4464-B017-054C8E7AA212}"/>
              </a:ext>
            </a:extLst>
          </p:cNvPr>
          <p:cNvSpPr txBox="1"/>
          <p:nvPr/>
        </p:nvSpPr>
        <p:spPr>
          <a:xfrm>
            <a:off x="2361427" y="1241364"/>
            <a:ext cx="2424140" cy="1009376"/>
          </a:xfrm>
          <a:prstGeom prst="rect">
            <a:avLst/>
          </a:prstGeom>
          <a:noFill/>
        </p:spPr>
        <p:txBody>
          <a:bodyPr wrap="square" lIns="179211" tIns="143369" rIns="179211" bIns="143369" rtlCol="0">
            <a:spAutoFit/>
          </a:bodyPr>
          <a:lstStyle/>
          <a:p>
            <a:pPr algn="ctr" defTabSz="914192">
              <a:lnSpc>
                <a:spcPct val="90000"/>
              </a:lnSpc>
              <a:defRPr/>
            </a:pPr>
            <a:r>
              <a:rPr lang="en-US" sz="1961" kern="0" spc="-49" dirty="0">
                <a:solidFill>
                  <a:srgbClr val="505050"/>
                </a:solidFill>
                <a:latin typeface="Segoe UI"/>
              </a:rPr>
              <a:t>Users</a:t>
            </a:r>
          </a:p>
          <a:p>
            <a:pPr algn="ctr" defTabSz="914192">
              <a:lnSpc>
                <a:spcPct val="90000"/>
              </a:lnSpc>
              <a:defRPr/>
            </a:pPr>
            <a:endParaRPr lang="en-US" sz="1370" kern="0" spc="-49" dirty="0">
              <a:solidFill>
                <a:srgbClr val="505050"/>
              </a:solidFill>
              <a:latin typeface="Segoe UI"/>
            </a:endParaRPr>
          </a:p>
          <a:p>
            <a:pPr algn="ctr" defTabSz="914192">
              <a:lnSpc>
                <a:spcPct val="90000"/>
              </a:lnSpc>
              <a:defRPr/>
            </a:pPr>
            <a:r>
              <a:rPr lang="en-US" sz="1765" i="1" kern="0" spc="-49" dirty="0">
                <a:solidFill>
                  <a:srgbClr val="505050"/>
                </a:solidFill>
                <a:effectLst>
                  <a:outerShdw blurRad="38100" dist="38100" dir="2700000" algn="tl">
                    <a:srgbClr val="000000">
                      <a:alpha val="43137"/>
                    </a:srgbClr>
                  </a:outerShdw>
                </a:effectLst>
                <a:latin typeface="Segoe UI"/>
              </a:rPr>
              <a:t>Internet</a:t>
            </a:r>
          </a:p>
        </p:txBody>
      </p:sp>
      <p:grpSp>
        <p:nvGrpSpPr>
          <p:cNvPr id="17" name="Group 16">
            <a:extLst>
              <a:ext uri="{FF2B5EF4-FFF2-40B4-BE49-F238E27FC236}">
                <a16:creationId xmlns:a16="http://schemas.microsoft.com/office/drawing/2014/main" id="{87FC98EA-57D9-4395-9AC1-8348D62A59AD}"/>
              </a:ext>
            </a:extLst>
          </p:cNvPr>
          <p:cNvGrpSpPr/>
          <p:nvPr/>
        </p:nvGrpSpPr>
        <p:grpSpPr>
          <a:xfrm>
            <a:off x="869009" y="939910"/>
            <a:ext cx="1613130" cy="1613130"/>
            <a:chOff x="3379883" y="1211263"/>
            <a:chExt cx="2246098" cy="2246098"/>
          </a:xfrm>
        </p:grpSpPr>
        <p:sp>
          <p:nvSpPr>
            <p:cNvPr id="18" name="Oval 17">
              <a:extLst>
                <a:ext uri="{FF2B5EF4-FFF2-40B4-BE49-F238E27FC236}">
                  <a16:creationId xmlns:a16="http://schemas.microsoft.com/office/drawing/2014/main" id="{CC7712F2-278F-432A-98CE-2EF9D24F1E14}"/>
                </a:ext>
              </a:extLst>
            </p:cNvPr>
            <p:cNvSpPr/>
            <p:nvPr/>
          </p:nvSpPr>
          <p:spPr bwMode="auto">
            <a:xfrm>
              <a:off x="3379883" y="1211263"/>
              <a:ext cx="2246098" cy="2246098"/>
            </a:xfrm>
            <a:prstGeom prst="ellipse">
              <a:avLst/>
            </a:prstGeom>
            <a:pattFill prst="ltUpDiag">
              <a:fgClr>
                <a:srgbClr val="CDCDCD"/>
              </a:fgClr>
              <a:bgClr>
                <a:srgbClr val="FFFFFF"/>
              </a:bgClr>
            </a:pattFill>
            <a:ln w="57150" cap="flat" cmpd="sng" algn="ctr">
              <a:solidFill>
                <a:srgbClr val="007DDE"/>
              </a:solidFill>
              <a:prstDash val="solid"/>
              <a:miter lim="800000"/>
              <a:headEnd type="none" w="med" len="med"/>
              <a:tailEnd type="none" w="med" len="med"/>
            </a:ln>
            <a:effectLst/>
          </p:spPr>
          <p:txBody>
            <a:bodyPr rot="0" spcFirstLastPara="0" vertOverflow="overflow" horzOverflow="overflow" vert="horz" wrap="square" lIns="179211" tIns="143369" rIns="179211" bIns="143369" numCol="1" spcCol="0" rtlCol="0" fromWordArt="0" anchor="t" anchorCtr="0" forceAA="0" compatLnSpc="1">
              <a:prstTxWarp prst="textNoShape">
                <a:avLst/>
              </a:prstTxWarp>
              <a:noAutofit/>
            </a:bodyPr>
            <a:lstStyle/>
            <a:p>
              <a:pPr marL="0" marR="0" lvl="0" indent="0" defTabSz="895771" eaLnBrk="1" fontAlgn="base" latinLnBrk="0" hangingPunct="1">
                <a:lnSpc>
                  <a:spcPct val="90000"/>
                </a:lnSpc>
                <a:spcBef>
                  <a:spcPct val="0"/>
                </a:spcBef>
                <a:spcAft>
                  <a:spcPct val="0"/>
                </a:spcAft>
                <a:buClrTx/>
                <a:buSzTx/>
                <a:buFontTx/>
                <a:buNone/>
                <a:tabLst/>
                <a:defRPr/>
              </a:pPr>
              <a:endParaRPr kumimoji="0" lang="en-US" sz="2353" b="0" i="0" u="none" strike="noStrike" kern="0" cap="none" spc="-49" normalizeH="0" baseline="0" noProof="0" dirty="0">
                <a:ln>
                  <a:noFill/>
                </a:ln>
                <a:solidFill>
                  <a:srgbClr val="505050"/>
                </a:solidFill>
                <a:effectLst/>
                <a:uLnTx/>
                <a:uFillTx/>
                <a:latin typeface="Segoe UI"/>
                <a:ea typeface="+mn-ea"/>
                <a:cs typeface="+mn-cs"/>
              </a:endParaRPr>
            </a:p>
          </p:txBody>
        </p:sp>
        <p:grpSp>
          <p:nvGrpSpPr>
            <p:cNvPr id="19" name="Group 740">
              <a:extLst>
                <a:ext uri="{FF2B5EF4-FFF2-40B4-BE49-F238E27FC236}">
                  <a16:creationId xmlns:a16="http://schemas.microsoft.com/office/drawing/2014/main" id="{4F3CAA22-F64C-4D0E-908C-67D647BA0B7B}"/>
                </a:ext>
              </a:extLst>
            </p:cNvPr>
            <p:cNvGrpSpPr>
              <a:grpSpLocks noChangeAspect="1"/>
            </p:cNvGrpSpPr>
            <p:nvPr/>
          </p:nvGrpSpPr>
          <p:grpSpPr bwMode="auto">
            <a:xfrm>
              <a:off x="3688878" y="1636025"/>
              <a:ext cx="1628108" cy="1396574"/>
              <a:chOff x="7349" y="-2816"/>
              <a:chExt cx="661" cy="567"/>
            </a:xfrm>
            <a:solidFill>
              <a:sysClr val="window" lastClr="FFFFFF">
                <a:lumMod val="50000"/>
              </a:sysClr>
            </a:solidFill>
          </p:grpSpPr>
          <p:sp>
            <p:nvSpPr>
              <p:cNvPr id="20" name="Freeform 741">
                <a:extLst>
                  <a:ext uri="{FF2B5EF4-FFF2-40B4-BE49-F238E27FC236}">
                    <a16:creationId xmlns:a16="http://schemas.microsoft.com/office/drawing/2014/main" id="{93127ACA-C7A6-4031-BD04-BC00ACEB6F57}"/>
                  </a:ext>
                </a:extLst>
              </p:cNvPr>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w="9525">
                <a:solidFill>
                  <a:srgbClr val="007DDE"/>
                </a:solidFill>
                <a:round/>
                <a:headEnd/>
                <a:tailEnd/>
              </a:ln>
            </p:spPr>
            <p:txBody>
              <a:bodyPr vert="horz" wrap="square" lIns="89605" tIns="44803" rIns="89605" bIns="44803" numCol="1" anchor="t" anchorCtr="0" compatLnSpc="1">
                <a:prstTxWarp prst="textNoShape">
                  <a:avLst/>
                </a:prstTxWarp>
              </a:bodyPr>
              <a:lstStyle/>
              <a:p>
                <a:pPr marL="0" marR="0" lvl="0" indent="0" defTabSz="896029"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dirty="0">
                  <a:ln>
                    <a:noFill/>
                  </a:ln>
                  <a:solidFill>
                    <a:srgbClr val="505050"/>
                  </a:solidFill>
                  <a:effectLst/>
                  <a:uLnTx/>
                  <a:uFillTx/>
                  <a:latin typeface="Segoe UI"/>
                </a:endParaRPr>
              </a:p>
            </p:txBody>
          </p:sp>
          <p:sp>
            <p:nvSpPr>
              <p:cNvPr id="21" name="Oval 742">
                <a:extLst>
                  <a:ext uri="{FF2B5EF4-FFF2-40B4-BE49-F238E27FC236}">
                    <a16:creationId xmlns:a16="http://schemas.microsoft.com/office/drawing/2014/main" id="{18475C3A-834A-4158-AB4F-A1F8AB01C3E5}"/>
                  </a:ext>
                </a:extLst>
              </p:cNvPr>
              <p:cNvSpPr>
                <a:spLocks noChangeArrowheads="1"/>
              </p:cNvSpPr>
              <p:nvPr/>
            </p:nvSpPr>
            <p:spPr bwMode="auto">
              <a:xfrm>
                <a:off x="7616" y="-2816"/>
                <a:ext cx="127" cy="128"/>
              </a:xfrm>
              <a:prstGeom prst="ellipse">
                <a:avLst/>
              </a:prstGeom>
              <a:grpFill/>
              <a:ln w="9525">
                <a:solidFill>
                  <a:srgbClr val="007DDE"/>
                </a:solidFill>
                <a:round/>
                <a:headEnd/>
                <a:tailEnd/>
              </a:ln>
            </p:spPr>
            <p:txBody>
              <a:bodyPr vert="horz" wrap="square" lIns="89605" tIns="44803" rIns="89605" bIns="44803" numCol="1" anchor="t" anchorCtr="0" compatLnSpc="1">
                <a:prstTxWarp prst="textNoShape">
                  <a:avLst/>
                </a:prstTxWarp>
              </a:bodyPr>
              <a:lstStyle/>
              <a:p>
                <a:pPr marL="0" marR="0" lvl="0" indent="0" defTabSz="896029"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dirty="0">
                  <a:ln>
                    <a:noFill/>
                  </a:ln>
                  <a:solidFill>
                    <a:srgbClr val="505050"/>
                  </a:solidFill>
                  <a:effectLst/>
                  <a:uLnTx/>
                  <a:uFillTx/>
                  <a:latin typeface="Segoe UI"/>
                </a:endParaRPr>
              </a:p>
            </p:txBody>
          </p:sp>
          <p:sp>
            <p:nvSpPr>
              <p:cNvPr id="22" name="Freeform 743">
                <a:extLst>
                  <a:ext uri="{FF2B5EF4-FFF2-40B4-BE49-F238E27FC236}">
                    <a16:creationId xmlns:a16="http://schemas.microsoft.com/office/drawing/2014/main" id="{18A94DCF-0A66-457E-ABCF-516FBA42431A}"/>
                  </a:ext>
                </a:extLst>
              </p:cNvPr>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solidFill>
                  <a:srgbClr val="007DDE"/>
                </a:solidFill>
                <a:round/>
                <a:headEnd/>
                <a:tailEnd/>
              </a:ln>
            </p:spPr>
            <p:txBody>
              <a:bodyPr vert="horz" wrap="square" lIns="89605" tIns="44803" rIns="89605" bIns="44803" numCol="1" anchor="t" anchorCtr="0" compatLnSpc="1">
                <a:prstTxWarp prst="textNoShape">
                  <a:avLst/>
                </a:prstTxWarp>
              </a:bodyPr>
              <a:lstStyle/>
              <a:p>
                <a:pPr marL="0" marR="0" lvl="0" indent="0" defTabSz="896029"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dirty="0">
                  <a:ln>
                    <a:noFill/>
                  </a:ln>
                  <a:solidFill>
                    <a:srgbClr val="505050"/>
                  </a:solidFill>
                  <a:effectLst/>
                  <a:uLnTx/>
                  <a:uFillTx/>
                  <a:latin typeface="Segoe UI"/>
                </a:endParaRPr>
              </a:p>
            </p:txBody>
          </p:sp>
          <p:sp>
            <p:nvSpPr>
              <p:cNvPr id="23" name="Oval 744">
                <a:extLst>
                  <a:ext uri="{FF2B5EF4-FFF2-40B4-BE49-F238E27FC236}">
                    <a16:creationId xmlns:a16="http://schemas.microsoft.com/office/drawing/2014/main" id="{50F8FDA3-ABAB-479B-BFDD-8E1A73CB3D32}"/>
                  </a:ext>
                </a:extLst>
              </p:cNvPr>
              <p:cNvSpPr>
                <a:spLocks noChangeArrowheads="1"/>
              </p:cNvSpPr>
              <p:nvPr/>
            </p:nvSpPr>
            <p:spPr bwMode="auto">
              <a:xfrm>
                <a:off x="7866" y="-2780"/>
                <a:ext cx="109" cy="108"/>
              </a:xfrm>
              <a:prstGeom prst="ellipse">
                <a:avLst/>
              </a:prstGeom>
              <a:grpFill/>
              <a:ln w="9525">
                <a:solidFill>
                  <a:srgbClr val="007DDE"/>
                </a:solidFill>
                <a:round/>
                <a:headEnd/>
                <a:tailEnd/>
              </a:ln>
            </p:spPr>
            <p:txBody>
              <a:bodyPr vert="horz" wrap="square" lIns="89605" tIns="44803" rIns="89605" bIns="44803" numCol="1" anchor="t" anchorCtr="0" compatLnSpc="1">
                <a:prstTxWarp prst="textNoShape">
                  <a:avLst/>
                </a:prstTxWarp>
              </a:bodyPr>
              <a:lstStyle/>
              <a:p>
                <a:pPr marL="0" marR="0" lvl="0" indent="0" defTabSz="896029"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dirty="0">
                  <a:ln>
                    <a:noFill/>
                  </a:ln>
                  <a:solidFill>
                    <a:srgbClr val="505050"/>
                  </a:solidFill>
                  <a:effectLst/>
                  <a:uLnTx/>
                  <a:uFillTx/>
                  <a:latin typeface="Segoe UI"/>
                </a:endParaRPr>
              </a:p>
            </p:txBody>
          </p:sp>
          <p:sp>
            <p:nvSpPr>
              <p:cNvPr id="24" name="Freeform 745">
                <a:extLst>
                  <a:ext uri="{FF2B5EF4-FFF2-40B4-BE49-F238E27FC236}">
                    <a16:creationId xmlns:a16="http://schemas.microsoft.com/office/drawing/2014/main" id="{EE7B56B7-F56F-449D-AC56-79957A8E0B09}"/>
                  </a:ext>
                </a:extLst>
              </p:cNvPr>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solidFill>
                  <a:srgbClr val="007DDE"/>
                </a:solidFill>
                <a:round/>
                <a:headEnd/>
                <a:tailEnd/>
              </a:ln>
            </p:spPr>
            <p:txBody>
              <a:bodyPr vert="horz" wrap="square" lIns="89605" tIns="44803" rIns="89605" bIns="44803" numCol="1" anchor="t" anchorCtr="0" compatLnSpc="1">
                <a:prstTxWarp prst="textNoShape">
                  <a:avLst/>
                </a:prstTxWarp>
              </a:bodyPr>
              <a:lstStyle/>
              <a:p>
                <a:pPr marL="0" marR="0" lvl="0" indent="0" defTabSz="896029"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dirty="0">
                  <a:ln>
                    <a:noFill/>
                  </a:ln>
                  <a:solidFill>
                    <a:srgbClr val="505050"/>
                  </a:solidFill>
                  <a:effectLst/>
                  <a:uLnTx/>
                  <a:uFillTx/>
                  <a:latin typeface="Segoe UI"/>
                </a:endParaRPr>
              </a:p>
            </p:txBody>
          </p:sp>
          <p:sp>
            <p:nvSpPr>
              <p:cNvPr id="25" name="Oval 746">
                <a:extLst>
                  <a:ext uri="{FF2B5EF4-FFF2-40B4-BE49-F238E27FC236}">
                    <a16:creationId xmlns:a16="http://schemas.microsoft.com/office/drawing/2014/main" id="{A1908614-D534-45BD-91BB-C734B2DB2C4C}"/>
                  </a:ext>
                </a:extLst>
              </p:cNvPr>
              <p:cNvSpPr>
                <a:spLocks noChangeArrowheads="1"/>
              </p:cNvSpPr>
              <p:nvPr/>
            </p:nvSpPr>
            <p:spPr bwMode="auto">
              <a:xfrm>
                <a:off x="7384" y="-2780"/>
                <a:ext cx="109" cy="108"/>
              </a:xfrm>
              <a:prstGeom prst="ellipse">
                <a:avLst/>
              </a:prstGeom>
              <a:grpFill/>
              <a:ln w="9525">
                <a:solidFill>
                  <a:srgbClr val="007DDE"/>
                </a:solidFill>
                <a:round/>
                <a:headEnd/>
                <a:tailEnd/>
              </a:ln>
            </p:spPr>
            <p:txBody>
              <a:bodyPr vert="horz" wrap="square" lIns="89605" tIns="44803" rIns="89605" bIns="44803" numCol="1" anchor="t" anchorCtr="0" compatLnSpc="1">
                <a:prstTxWarp prst="textNoShape">
                  <a:avLst/>
                </a:prstTxWarp>
              </a:bodyPr>
              <a:lstStyle/>
              <a:p>
                <a:pPr marL="0" marR="0" lvl="0" indent="0" defTabSz="896029"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dirty="0">
                  <a:ln>
                    <a:noFill/>
                  </a:ln>
                  <a:solidFill>
                    <a:srgbClr val="505050"/>
                  </a:solidFill>
                  <a:effectLst/>
                  <a:uLnTx/>
                  <a:uFillTx/>
                  <a:latin typeface="Segoe UI"/>
                </a:endParaRPr>
              </a:p>
            </p:txBody>
          </p:sp>
        </p:grpSp>
      </p:grpSp>
      <p:cxnSp>
        <p:nvCxnSpPr>
          <p:cNvPr id="26" name="Straight Arrow Connector 25">
            <a:extLst>
              <a:ext uri="{FF2B5EF4-FFF2-40B4-BE49-F238E27FC236}">
                <a16:creationId xmlns:a16="http://schemas.microsoft.com/office/drawing/2014/main" id="{C17627DA-61CC-472F-8132-A10100E29745}"/>
              </a:ext>
            </a:extLst>
          </p:cNvPr>
          <p:cNvCxnSpPr>
            <a:cxnSpLocks/>
            <a:endCxn id="18" idx="6"/>
          </p:cNvCxnSpPr>
          <p:nvPr/>
        </p:nvCxnSpPr>
        <p:spPr>
          <a:xfrm flipH="1">
            <a:off x="2482139" y="1746475"/>
            <a:ext cx="1993873" cy="0"/>
          </a:xfrm>
          <a:prstGeom prst="straightConnector1">
            <a:avLst/>
          </a:prstGeom>
          <a:noFill/>
          <a:ln w="85725" cap="rnd" cmpd="sng" algn="ctr">
            <a:solidFill>
              <a:srgbClr val="FFC000">
                <a:lumMod val="75000"/>
              </a:srgbClr>
            </a:solidFill>
            <a:prstDash val="sysDot"/>
            <a:miter lim="800000"/>
            <a:headEnd type="triangle"/>
            <a:tailEnd type="none"/>
          </a:ln>
          <a:effectLst/>
        </p:spPr>
      </p:cxnSp>
      <p:sp>
        <p:nvSpPr>
          <p:cNvPr id="27" name="TextBox 26">
            <a:extLst>
              <a:ext uri="{FF2B5EF4-FFF2-40B4-BE49-F238E27FC236}">
                <a16:creationId xmlns:a16="http://schemas.microsoft.com/office/drawing/2014/main" id="{0DAA4DF6-79FB-4243-B0BA-0590BB9EE3A7}"/>
              </a:ext>
            </a:extLst>
          </p:cNvPr>
          <p:cNvSpPr txBox="1"/>
          <p:nvPr/>
        </p:nvSpPr>
        <p:spPr>
          <a:xfrm>
            <a:off x="8846101" y="884184"/>
            <a:ext cx="3362915" cy="3068209"/>
          </a:xfrm>
          <a:prstGeom prst="rect">
            <a:avLst/>
          </a:prstGeom>
          <a:noFill/>
        </p:spPr>
        <p:txBody>
          <a:bodyPr wrap="square" lIns="179237" tIns="143389" rIns="179237" bIns="143389" rtlCol="0">
            <a:noAutofit/>
          </a:bodyPr>
          <a:lstStyle/>
          <a:p>
            <a:pPr defTabSz="914192">
              <a:lnSpc>
                <a:spcPct val="90000"/>
              </a:lnSpc>
              <a:spcBef>
                <a:spcPct val="20000"/>
              </a:spcBef>
              <a:spcAft>
                <a:spcPts val="1175"/>
              </a:spcAft>
              <a:buSzPct val="80000"/>
              <a:defRPr/>
            </a:pPr>
            <a:r>
              <a:rPr lang="en-US" sz="2353" kern="0" dirty="0">
                <a:solidFill>
                  <a:srgbClr val="44546A"/>
                </a:solidFill>
                <a:latin typeface="Segoe UI"/>
              </a:rPr>
              <a:t>Virtual Network</a:t>
            </a:r>
          </a:p>
          <a:p>
            <a:pPr marL="336145" indent="-336145" defTabSz="914192">
              <a:spcAft>
                <a:spcPts val="588"/>
              </a:spcAft>
              <a:buFont typeface="Arial" panose="020B0604020202020204" pitchFamily="34" charset="0"/>
              <a:buChar char="•"/>
              <a:defRPr/>
            </a:pPr>
            <a:r>
              <a:rPr lang="en-US" sz="1765" kern="0" spc="-49" dirty="0">
                <a:solidFill>
                  <a:srgbClr val="44546A"/>
                </a:solidFill>
                <a:latin typeface="Segoe UI"/>
              </a:rPr>
              <a:t>Bring your own network</a:t>
            </a:r>
          </a:p>
          <a:p>
            <a:pPr marL="336145" indent="-336145" defTabSz="914192">
              <a:spcAft>
                <a:spcPts val="588"/>
              </a:spcAft>
              <a:buFont typeface="Arial" panose="020B0604020202020204" pitchFamily="34" charset="0"/>
              <a:buChar char="•"/>
              <a:defRPr/>
            </a:pPr>
            <a:r>
              <a:rPr lang="en-US" sz="1765" kern="0" spc="-49" dirty="0">
                <a:solidFill>
                  <a:srgbClr val="44546A"/>
                </a:solidFill>
                <a:latin typeface="Segoe UI"/>
              </a:rPr>
              <a:t>Segment with subnets and security groups</a:t>
            </a:r>
            <a:endParaRPr lang="en-US" sz="686" kern="0" spc="-49" dirty="0">
              <a:solidFill>
                <a:srgbClr val="44546A"/>
              </a:solidFill>
              <a:latin typeface="Segoe UI"/>
            </a:endParaRPr>
          </a:p>
          <a:p>
            <a:pPr marL="336145" indent="-336145" defTabSz="914192">
              <a:spcAft>
                <a:spcPts val="588"/>
              </a:spcAft>
              <a:buFont typeface="Arial" panose="020B0604020202020204" pitchFamily="34" charset="0"/>
              <a:buChar char="•"/>
              <a:defRPr/>
            </a:pPr>
            <a:r>
              <a:rPr lang="en-US" sz="1765" kern="0" spc="-49" dirty="0">
                <a:solidFill>
                  <a:srgbClr val="44546A"/>
                </a:solidFill>
                <a:latin typeface="Segoe UI"/>
              </a:rPr>
              <a:t>Control traffic flow with user defined routes</a:t>
            </a:r>
          </a:p>
        </p:txBody>
      </p:sp>
      <p:sp>
        <p:nvSpPr>
          <p:cNvPr id="28" name="TextBox 27">
            <a:extLst>
              <a:ext uri="{FF2B5EF4-FFF2-40B4-BE49-F238E27FC236}">
                <a16:creationId xmlns:a16="http://schemas.microsoft.com/office/drawing/2014/main" id="{21D53AC4-D21E-4215-862A-967762575A04}"/>
              </a:ext>
            </a:extLst>
          </p:cNvPr>
          <p:cNvSpPr txBox="1"/>
          <p:nvPr/>
        </p:nvSpPr>
        <p:spPr>
          <a:xfrm>
            <a:off x="8818236" y="3039975"/>
            <a:ext cx="3402465" cy="2807207"/>
          </a:xfrm>
          <a:prstGeom prst="rect">
            <a:avLst/>
          </a:prstGeom>
          <a:noFill/>
        </p:spPr>
        <p:txBody>
          <a:bodyPr wrap="square" lIns="179237" tIns="143389" rIns="179237" bIns="143389" rtlCol="0">
            <a:noAutofit/>
          </a:bodyPr>
          <a:lstStyle/>
          <a:p>
            <a:pPr defTabSz="914192">
              <a:lnSpc>
                <a:spcPct val="90000"/>
              </a:lnSpc>
              <a:spcBef>
                <a:spcPct val="20000"/>
              </a:spcBef>
              <a:spcAft>
                <a:spcPts val="1175"/>
              </a:spcAft>
              <a:buSzPct val="80000"/>
              <a:defRPr/>
            </a:pPr>
            <a:r>
              <a:rPr lang="en-US" sz="2353" kern="0" dirty="0">
                <a:solidFill>
                  <a:srgbClr val="44546A"/>
                </a:solidFill>
                <a:latin typeface="Segoe UI"/>
              </a:rPr>
              <a:t>Backend connectivity</a:t>
            </a:r>
          </a:p>
          <a:p>
            <a:pPr marL="336145" indent="-336145" defTabSz="914192">
              <a:spcAft>
                <a:spcPts val="588"/>
              </a:spcAft>
              <a:buFont typeface="Arial" panose="020B0604020202020204" pitchFamily="34" charset="0"/>
              <a:buChar char="•"/>
              <a:defRPr/>
            </a:pPr>
            <a:r>
              <a:rPr lang="en-US" sz="1765" kern="0" spc="-49" dirty="0">
                <a:solidFill>
                  <a:srgbClr val="44546A"/>
                </a:solidFill>
                <a:latin typeface="Segoe UI"/>
              </a:rPr>
              <a:t>Point-to-site for dev/test</a:t>
            </a:r>
          </a:p>
          <a:p>
            <a:pPr marL="336145" indent="-336145" defTabSz="914192">
              <a:spcAft>
                <a:spcPts val="588"/>
              </a:spcAft>
              <a:buFont typeface="Arial" panose="020B0604020202020204" pitchFamily="34" charset="0"/>
              <a:buChar char="•"/>
              <a:defRPr/>
            </a:pPr>
            <a:r>
              <a:rPr lang="en-US" sz="1765" kern="0" spc="-49" dirty="0">
                <a:solidFill>
                  <a:srgbClr val="44546A"/>
                </a:solidFill>
                <a:latin typeface="Segoe UI"/>
              </a:rPr>
              <a:t>VPN Gateways for secure site-to-site connectivity</a:t>
            </a:r>
          </a:p>
          <a:p>
            <a:pPr marL="336145" indent="-336145" defTabSz="914192">
              <a:spcAft>
                <a:spcPts val="588"/>
              </a:spcAft>
              <a:buFont typeface="Arial" panose="020B0604020202020204" pitchFamily="34" charset="0"/>
              <a:buChar char="•"/>
              <a:defRPr/>
            </a:pPr>
            <a:r>
              <a:rPr lang="en-US" sz="1765" kern="0" spc="-49" dirty="0">
                <a:solidFill>
                  <a:srgbClr val="44546A"/>
                </a:solidFill>
                <a:latin typeface="Segoe UI"/>
              </a:rPr>
              <a:t>ExpressRoute for </a:t>
            </a:r>
            <a:br>
              <a:rPr lang="en-US" sz="1765" kern="0" spc="-49" dirty="0">
                <a:solidFill>
                  <a:srgbClr val="44546A"/>
                </a:solidFill>
                <a:latin typeface="Segoe UI"/>
              </a:rPr>
            </a:br>
            <a:r>
              <a:rPr lang="en-US" sz="1765" kern="0" spc="-49" dirty="0">
                <a:solidFill>
                  <a:srgbClr val="44546A"/>
                </a:solidFill>
                <a:latin typeface="Segoe UI"/>
              </a:rPr>
              <a:t>private enterprise </a:t>
            </a:r>
            <a:br>
              <a:rPr lang="en-US" sz="1765" kern="0" spc="-49" dirty="0">
                <a:solidFill>
                  <a:srgbClr val="44546A"/>
                </a:solidFill>
                <a:latin typeface="Segoe UI"/>
              </a:rPr>
            </a:br>
            <a:r>
              <a:rPr lang="en-US" sz="1765" kern="0" spc="-49" dirty="0">
                <a:solidFill>
                  <a:srgbClr val="44546A"/>
                </a:solidFill>
                <a:latin typeface="Segoe UI"/>
              </a:rPr>
              <a:t>grade connectivity</a:t>
            </a:r>
          </a:p>
        </p:txBody>
      </p:sp>
      <p:sp>
        <p:nvSpPr>
          <p:cNvPr id="29" name="TextBox 28">
            <a:extLst>
              <a:ext uri="{FF2B5EF4-FFF2-40B4-BE49-F238E27FC236}">
                <a16:creationId xmlns:a16="http://schemas.microsoft.com/office/drawing/2014/main" id="{4BF5ED64-AB0C-4494-89F5-F8934207E263}"/>
              </a:ext>
            </a:extLst>
          </p:cNvPr>
          <p:cNvSpPr txBox="1"/>
          <p:nvPr/>
        </p:nvSpPr>
        <p:spPr>
          <a:xfrm>
            <a:off x="5533235" y="3309222"/>
            <a:ext cx="1669698" cy="1384995"/>
          </a:xfrm>
          <a:prstGeom prst="rect">
            <a:avLst/>
          </a:prstGeom>
          <a:noFill/>
        </p:spPr>
        <p:txBody>
          <a:bodyPr wrap="square" lIns="0" tIns="0" rIns="0" bIns="0" rtlCol="0">
            <a:spAutoFit/>
          </a:bodyPr>
          <a:lstStyle/>
          <a:p>
            <a:pPr algn="ctr" defTabSz="914192">
              <a:lnSpc>
                <a:spcPct val="90000"/>
              </a:lnSpc>
              <a:defRPr/>
            </a:pPr>
            <a:r>
              <a:rPr lang="en-US" sz="1961" kern="0" spc="-49" dirty="0">
                <a:solidFill>
                  <a:srgbClr val="44546A"/>
                </a:solidFill>
                <a:latin typeface="Segoe UI"/>
              </a:rPr>
              <a:t>Backend connectivity</a:t>
            </a:r>
          </a:p>
          <a:p>
            <a:pPr algn="ctr" defTabSz="914192">
              <a:lnSpc>
                <a:spcPct val="90000"/>
              </a:lnSpc>
              <a:defRPr/>
            </a:pPr>
            <a:endParaRPr lang="en-US" sz="784" kern="0" spc="-49" dirty="0">
              <a:solidFill>
                <a:srgbClr val="44546A"/>
              </a:solidFill>
              <a:latin typeface="Segoe UI"/>
            </a:endParaRPr>
          </a:p>
          <a:p>
            <a:pPr algn="ctr" defTabSz="914192">
              <a:lnSpc>
                <a:spcPct val="90000"/>
              </a:lnSpc>
              <a:defRPr/>
            </a:pPr>
            <a:r>
              <a:rPr lang="en-US" sz="1765" b="1" kern="0" spc="-49" dirty="0">
                <a:solidFill>
                  <a:srgbClr val="44546A"/>
                </a:solidFill>
                <a:latin typeface="Segoe UI"/>
              </a:rPr>
              <a:t>ExpressRoute </a:t>
            </a:r>
          </a:p>
          <a:p>
            <a:pPr algn="ctr" defTabSz="914192">
              <a:lnSpc>
                <a:spcPct val="90000"/>
              </a:lnSpc>
              <a:defRPr/>
            </a:pPr>
            <a:r>
              <a:rPr lang="en-US" sz="1765" b="1" kern="0" spc="-49" dirty="0">
                <a:solidFill>
                  <a:srgbClr val="44546A"/>
                </a:solidFill>
                <a:latin typeface="Segoe UI"/>
              </a:rPr>
              <a:t>and </a:t>
            </a:r>
          </a:p>
          <a:p>
            <a:pPr algn="ctr" defTabSz="914192">
              <a:lnSpc>
                <a:spcPct val="90000"/>
              </a:lnSpc>
              <a:defRPr/>
            </a:pPr>
            <a:r>
              <a:rPr lang="en-US" sz="1765" b="1" kern="0" spc="-49" dirty="0">
                <a:solidFill>
                  <a:srgbClr val="44546A"/>
                </a:solidFill>
                <a:latin typeface="Segoe UI"/>
              </a:rPr>
              <a:t>VPN</a:t>
            </a:r>
          </a:p>
        </p:txBody>
      </p:sp>
      <p:pic>
        <p:nvPicPr>
          <p:cNvPr id="30" name="Picture 29">
            <a:extLst>
              <a:ext uri="{FF2B5EF4-FFF2-40B4-BE49-F238E27FC236}">
                <a16:creationId xmlns:a16="http://schemas.microsoft.com/office/drawing/2014/main" id="{C5145583-0CAB-4FAD-AA27-F20B287C42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7421" y="3349157"/>
            <a:ext cx="459096" cy="461751"/>
          </a:xfrm>
          <a:prstGeom prst="rect">
            <a:avLst/>
          </a:prstGeom>
        </p:spPr>
      </p:pic>
      <p:pic>
        <p:nvPicPr>
          <p:cNvPr id="31" name="Picture 30">
            <a:extLst>
              <a:ext uri="{FF2B5EF4-FFF2-40B4-BE49-F238E27FC236}">
                <a16:creationId xmlns:a16="http://schemas.microsoft.com/office/drawing/2014/main" id="{CE2414EA-C187-40E5-A92A-3E72E90FBD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7431" y="4117224"/>
            <a:ext cx="1918764" cy="1918763"/>
          </a:xfrm>
          <a:prstGeom prst="rect">
            <a:avLst/>
          </a:prstGeom>
        </p:spPr>
      </p:pic>
      <p:pic>
        <p:nvPicPr>
          <p:cNvPr id="32" name="Picture 31">
            <a:extLst>
              <a:ext uri="{FF2B5EF4-FFF2-40B4-BE49-F238E27FC236}">
                <a16:creationId xmlns:a16="http://schemas.microsoft.com/office/drawing/2014/main" id="{A233F346-F0D8-4954-90CE-99E6630276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2742" y="4117224"/>
            <a:ext cx="955337" cy="955337"/>
          </a:xfrm>
          <a:prstGeom prst="rect">
            <a:avLst/>
          </a:prstGeom>
        </p:spPr>
      </p:pic>
      <p:pic>
        <p:nvPicPr>
          <p:cNvPr id="33" name="Picture 32">
            <a:extLst>
              <a:ext uri="{FF2B5EF4-FFF2-40B4-BE49-F238E27FC236}">
                <a16:creationId xmlns:a16="http://schemas.microsoft.com/office/drawing/2014/main" id="{26F52C75-038B-47A9-82FD-B9A8703FDF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29080" y="1661460"/>
            <a:ext cx="500951" cy="500951"/>
          </a:xfrm>
          <a:prstGeom prst="rect">
            <a:avLst/>
          </a:prstGeom>
        </p:spPr>
      </p:pic>
      <p:pic>
        <p:nvPicPr>
          <p:cNvPr id="34" name="Picture 33">
            <a:extLst>
              <a:ext uri="{FF2B5EF4-FFF2-40B4-BE49-F238E27FC236}">
                <a16:creationId xmlns:a16="http://schemas.microsoft.com/office/drawing/2014/main" id="{845FA746-163D-4DF5-8FAC-69B3550580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36126" y="1671885"/>
            <a:ext cx="500951" cy="500951"/>
          </a:xfrm>
          <a:prstGeom prst="rect">
            <a:avLst/>
          </a:prstGeom>
        </p:spPr>
      </p:pic>
      <p:pic>
        <p:nvPicPr>
          <p:cNvPr id="35" name="Picture 34">
            <a:extLst>
              <a:ext uri="{FF2B5EF4-FFF2-40B4-BE49-F238E27FC236}">
                <a16:creationId xmlns:a16="http://schemas.microsoft.com/office/drawing/2014/main" id="{1AE00971-2E52-4221-A3DD-F0399152FC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2990" y="1671885"/>
            <a:ext cx="500951" cy="500951"/>
          </a:xfrm>
          <a:prstGeom prst="rect">
            <a:avLst/>
          </a:prstGeom>
        </p:spPr>
      </p:pic>
      <p:pic>
        <p:nvPicPr>
          <p:cNvPr id="36" name="Picture 35">
            <a:extLst>
              <a:ext uri="{FF2B5EF4-FFF2-40B4-BE49-F238E27FC236}">
                <a16:creationId xmlns:a16="http://schemas.microsoft.com/office/drawing/2014/main" id="{7D1B6F8E-B845-4E16-BDD6-F5263B3CA74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29080" y="2237554"/>
            <a:ext cx="500951" cy="500951"/>
          </a:xfrm>
          <a:prstGeom prst="rect">
            <a:avLst/>
          </a:prstGeom>
        </p:spPr>
      </p:pic>
      <p:pic>
        <p:nvPicPr>
          <p:cNvPr id="37" name="Picture 36">
            <a:extLst>
              <a:ext uri="{FF2B5EF4-FFF2-40B4-BE49-F238E27FC236}">
                <a16:creationId xmlns:a16="http://schemas.microsoft.com/office/drawing/2014/main" id="{7621D0E6-1EDD-4730-AEFA-F4822CD03D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36126" y="2247979"/>
            <a:ext cx="500951" cy="500951"/>
          </a:xfrm>
          <a:prstGeom prst="rect">
            <a:avLst/>
          </a:prstGeom>
        </p:spPr>
      </p:pic>
      <p:pic>
        <p:nvPicPr>
          <p:cNvPr id="38" name="Picture 37">
            <a:extLst>
              <a:ext uri="{FF2B5EF4-FFF2-40B4-BE49-F238E27FC236}">
                <a16:creationId xmlns:a16="http://schemas.microsoft.com/office/drawing/2014/main" id="{28F20B84-7A49-4105-8D26-A08689EFD6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2990" y="2247979"/>
            <a:ext cx="500951" cy="500951"/>
          </a:xfrm>
          <a:prstGeom prst="rect">
            <a:avLst/>
          </a:prstGeom>
        </p:spPr>
      </p:pic>
      <p:pic>
        <p:nvPicPr>
          <p:cNvPr id="39" name="Picture 38">
            <a:extLst>
              <a:ext uri="{FF2B5EF4-FFF2-40B4-BE49-F238E27FC236}">
                <a16:creationId xmlns:a16="http://schemas.microsoft.com/office/drawing/2014/main" id="{91637B30-6835-4659-AFE9-21EE9DD64D81}"/>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172550" y="1088246"/>
            <a:ext cx="493690" cy="496545"/>
          </a:xfrm>
          <a:prstGeom prst="rect">
            <a:avLst/>
          </a:prstGeom>
          <a:ln>
            <a:noFill/>
          </a:ln>
        </p:spPr>
      </p:pic>
      <p:sp>
        <p:nvSpPr>
          <p:cNvPr id="40" name="TextBox 39">
            <a:extLst>
              <a:ext uri="{FF2B5EF4-FFF2-40B4-BE49-F238E27FC236}">
                <a16:creationId xmlns:a16="http://schemas.microsoft.com/office/drawing/2014/main" id="{868B72DA-388D-486D-9389-4CACCAB60A22}"/>
              </a:ext>
            </a:extLst>
          </p:cNvPr>
          <p:cNvSpPr txBox="1"/>
          <p:nvPr/>
        </p:nvSpPr>
        <p:spPr>
          <a:xfrm>
            <a:off x="4977943" y="1089842"/>
            <a:ext cx="2325214" cy="506901"/>
          </a:xfrm>
          <a:prstGeom prst="rect">
            <a:avLst/>
          </a:prstGeom>
          <a:noFill/>
        </p:spPr>
        <p:txBody>
          <a:bodyPr wrap="square" lIns="179285" tIns="143428" rIns="179285" bIns="143428" rtlCol="0">
            <a:spAutoFit/>
          </a:bodyPr>
          <a:lstStyle/>
          <a:p>
            <a:pPr>
              <a:lnSpc>
                <a:spcPct val="90000"/>
              </a:lnSpc>
              <a:spcAft>
                <a:spcPts val="588"/>
              </a:spcAft>
            </a:pPr>
            <a:r>
              <a:rPr lang="en-US" sz="1568" dirty="0">
                <a:solidFill>
                  <a:prstClr val="white"/>
                </a:solidFill>
                <a:latin typeface="Calibri" panose="020F0502020204030204"/>
              </a:rPr>
              <a:t>Azure Virtual Network</a:t>
            </a:r>
          </a:p>
        </p:txBody>
      </p:sp>
    </p:spTree>
    <p:extLst>
      <p:ext uri="{BB962C8B-B14F-4D97-AF65-F5344CB8AC3E}">
        <p14:creationId xmlns:p14="http://schemas.microsoft.com/office/powerpoint/2010/main" val="237301692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36387-96DE-4CA9-ABBD-E70014BF9C58}"/>
              </a:ext>
            </a:extLst>
          </p:cNvPr>
          <p:cNvSpPr>
            <a:spLocks noGrp="1"/>
          </p:cNvSpPr>
          <p:nvPr>
            <p:ph type="title"/>
          </p:nvPr>
        </p:nvSpPr>
        <p:spPr/>
        <p:txBody>
          <a:bodyPr/>
          <a:lstStyle/>
          <a:p>
            <a:r>
              <a:rPr lang="en-US" dirty="0"/>
              <a:t>Azure Networking</a:t>
            </a:r>
          </a:p>
        </p:txBody>
      </p:sp>
      <p:grpSp>
        <p:nvGrpSpPr>
          <p:cNvPr id="5" name="Group 4">
            <a:extLst>
              <a:ext uri="{FF2B5EF4-FFF2-40B4-BE49-F238E27FC236}">
                <a16:creationId xmlns:a16="http://schemas.microsoft.com/office/drawing/2014/main" id="{469330F9-6B63-4B7C-8E6F-757214045B00}"/>
              </a:ext>
            </a:extLst>
          </p:cNvPr>
          <p:cNvGrpSpPr/>
          <p:nvPr/>
        </p:nvGrpSpPr>
        <p:grpSpPr>
          <a:xfrm>
            <a:off x="457580" y="1589791"/>
            <a:ext cx="1645477" cy="1645477"/>
            <a:chOff x="3379883" y="1211263"/>
            <a:chExt cx="2246098" cy="2246098"/>
          </a:xfrm>
        </p:grpSpPr>
        <p:sp>
          <p:nvSpPr>
            <p:cNvPr id="6" name="Oval 5">
              <a:extLst>
                <a:ext uri="{FF2B5EF4-FFF2-40B4-BE49-F238E27FC236}">
                  <a16:creationId xmlns:a16="http://schemas.microsoft.com/office/drawing/2014/main" id="{6406FC2D-2174-43AC-A460-1AA411A06085}"/>
                </a:ext>
              </a:extLst>
            </p:cNvPr>
            <p:cNvSpPr/>
            <p:nvPr/>
          </p:nvSpPr>
          <p:spPr bwMode="auto">
            <a:xfrm>
              <a:off x="3379883" y="1211263"/>
              <a:ext cx="2246098" cy="2246098"/>
            </a:xfrm>
            <a:prstGeom prst="ellipse">
              <a:avLst/>
            </a:prstGeom>
            <a:solidFill>
              <a:schemeClr val="tx1">
                <a:alpha val="20000"/>
              </a:schemeClr>
            </a:solidFill>
            <a:ln>
              <a:noFill/>
            </a:ln>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7" name="Group 740">
              <a:extLst>
                <a:ext uri="{FF2B5EF4-FFF2-40B4-BE49-F238E27FC236}">
                  <a16:creationId xmlns:a16="http://schemas.microsoft.com/office/drawing/2014/main" id="{51617767-3643-48AA-8C51-305D587F59CE}"/>
                </a:ext>
              </a:extLst>
            </p:cNvPr>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8" name="Freeform 741">
                <a:extLst>
                  <a:ext uri="{FF2B5EF4-FFF2-40B4-BE49-F238E27FC236}">
                    <a16:creationId xmlns:a16="http://schemas.microsoft.com/office/drawing/2014/main" id="{65616A25-19F6-4274-9A28-7B6C38A7CA33}"/>
                  </a:ext>
                </a:extLst>
              </p:cNvPr>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accent3"/>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gradFill>
                    <a:gsLst>
                      <a:gs pos="36283">
                        <a:schemeClr val="tx1"/>
                      </a:gs>
                      <a:gs pos="28000">
                        <a:schemeClr val="tx1"/>
                      </a:gs>
                    </a:gsLst>
                    <a:lin ang="5400000" scaled="0"/>
                  </a:gradFill>
                  <a:effectLst/>
                  <a:uLnTx/>
                  <a:uFillTx/>
                </a:endParaRPr>
              </a:p>
            </p:txBody>
          </p:sp>
          <p:sp>
            <p:nvSpPr>
              <p:cNvPr id="9" name="Oval 742">
                <a:extLst>
                  <a:ext uri="{FF2B5EF4-FFF2-40B4-BE49-F238E27FC236}">
                    <a16:creationId xmlns:a16="http://schemas.microsoft.com/office/drawing/2014/main" id="{7F940DCD-E835-4326-890E-E1786770B2C2}"/>
                  </a:ext>
                </a:extLst>
              </p:cNvPr>
              <p:cNvSpPr>
                <a:spLocks noChangeArrowheads="1"/>
              </p:cNvSpPr>
              <p:nvPr/>
            </p:nvSpPr>
            <p:spPr bwMode="auto">
              <a:xfrm>
                <a:off x="7616" y="-2816"/>
                <a:ext cx="127" cy="128"/>
              </a:xfrm>
              <a:prstGeom prst="ellipse">
                <a:avLst/>
              </a:prstGeom>
              <a:solidFill>
                <a:schemeClr val="accent3"/>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gradFill>
                    <a:gsLst>
                      <a:gs pos="36283">
                        <a:schemeClr val="tx1"/>
                      </a:gs>
                      <a:gs pos="28000">
                        <a:schemeClr val="tx1"/>
                      </a:gs>
                    </a:gsLst>
                    <a:lin ang="5400000" scaled="0"/>
                  </a:gradFill>
                  <a:effectLst/>
                  <a:uLnTx/>
                  <a:uFillTx/>
                </a:endParaRPr>
              </a:p>
            </p:txBody>
          </p:sp>
          <p:sp>
            <p:nvSpPr>
              <p:cNvPr id="10" name="Freeform 743">
                <a:extLst>
                  <a:ext uri="{FF2B5EF4-FFF2-40B4-BE49-F238E27FC236}">
                    <a16:creationId xmlns:a16="http://schemas.microsoft.com/office/drawing/2014/main" id="{7FDC76D3-87CD-4276-B57D-8EC50F7408AA}"/>
                  </a:ext>
                </a:extLst>
              </p:cNvPr>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3"/>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gradFill>
                    <a:gsLst>
                      <a:gs pos="36283">
                        <a:schemeClr val="tx1"/>
                      </a:gs>
                      <a:gs pos="28000">
                        <a:schemeClr val="tx1"/>
                      </a:gs>
                    </a:gsLst>
                    <a:lin ang="5400000" scaled="0"/>
                  </a:gradFill>
                  <a:effectLst/>
                  <a:uLnTx/>
                  <a:uFillTx/>
                </a:endParaRPr>
              </a:p>
            </p:txBody>
          </p:sp>
          <p:sp>
            <p:nvSpPr>
              <p:cNvPr id="11" name="Oval 744">
                <a:extLst>
                  <a:ext uri="{FF2B5EF4-FFF2-40B4-BE49-F238E27FC236}">
                    <a16:creationId xmlns:a16="http://schemas.microsoft.com/office/drawing/2014/main" id="{0288B4EC-3CFE-4036-9429-3DFE90D0F8F6}"/>
                  </a:ext>
                </a:extLst>
              </p:cNvPr>
              <p:cNvSpPr>
                <a:spLocks noChangeArrowheads="1"/>
              </p:cNvSpPr>
              <p:nvPr/>
            </p:nvSpPr>
            <p:spPr bwMode="auto">
              <a:xfrm>
                <a:off x="7866" y="-2780"/>
                <a:ext cx="109" cy="108"/>
              </a:xfrm>
              <a:prstGeom prst="ellipse">
                <a:avLst/>
              </a:prstGeom>
              <a:solidFill>
                <a:schemeClr val="accent3"/>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gradFill>
                    <a:gsLst>
                      <a:gs pos="36283">
                        <a:schemeClr val="tx1"/>
                      </a:gs>
                      <a:gs pos="28000">
                        <a:schemeClr val="tx1"/>
                      </a:gs>
                    </a:gsLst>
                    <a:lin ang="5400000" scaled="0"/>
                  </a:gradFill>
                  <a:effectLst/>
                  <a:uLnTx/>
                  <a:uFillTx/>
                </a:endParaRPr>
              </a:p>
            </p:txBody>
          </p:sp>
          <p:sp>
            <p:nvSpPr>
              <p:cNvPr id="12" name="Freeform 745">
                <a:extLst>
                  <a:ext uri="{FF2B5EF4-FFF2-40B4-BE49-F238E27FC236}">
                    <a16:creationId xmlns:a16="http://schemas.microsoft.com/office/drawing/2014/main" id="{A0ED187D-805F-4241-B367-92586A9E4713}"/>
                  </a:ext>
                </a:extLst>
              </p:cNvPr>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3"/>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gradFill>
                    <a:gsLst>
                      <a:gs pos="36283">
                        <a:schemeClr val="tx1"/>
                      </a:gs>
                      <a:gs pos="28000">
                        <a:schemeClr val="tx1"/>
                      </a:gs>
                    </a:gsLst>
                    <a:lin ang="5400000" scaled="0"/>
                  </a:gradFill>
                  <a:effectLst/>
                  <a:uLnTx/>
                  <a:uFillTx/>
                </a:endParaRPr>
              </a:p>
            </p:txBody>
          </p:sp>
          <p:sp>
            <p:nvSpPr>
              <p:cNvPr id="13" name="Oval 746">
                <a:extLst>
                  <a:ext uri="{FF2B5EF4-FFF2-40B4-BE49-F238E27FC236}">
                    <a16:creationId xmlns:a16="http://schemas.microsoft.com/office/drawing/2014/main" id="{976A445D-DCEB-4011-8E48-0CDFF1AE13D1}"/>
                  </a:ext>
                </a:extLst>
              </p:cNvPr>
              <p:cNvSpPr>
                <a:spLocks noChangeArrowheads="1"/>
              </p:cNvSpPr>
              <p:nvPr/>
            </p:nvSpPr>
            <p:spPr bwMode="auto">
              <a:xfrm>
                <a:off x="7384" y="-2780"/>
                <a:ext cx="109" cy="108"/>
              </a:xfrm>
              <a:prstGeom prst="ellipse">
                <a:avLst/>
              </a:prstGeom>
              <a:solidFill>
                <a:schemeClr val="accent3"/>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gradFill>
                    <a:gsLst>
                      <a:gs pos="36283">
                        <a:schemeClr val="tx1"/>
                      </a:gs>
                      <a:gs pos="28000">
                        <a:schemeClr val="tx1"/>
                      </a:gs>
                    </a:gsLst>
                    <a:lin ang="5400000" scaled="0"/>
                  </a:gradFill>
                  <a:effectLst/>
                  <a:uLnTx/>
                  <a:uFillTx/>
                </a:endParaRPr>
              </a:p>
            </p:txBody>
          </p:sp>
        </p:grpSp>
      </p:grpSp>
      <p:sp>
        <p:nvSpPr>
          <p:cNvPr id="15" name="TextBox 14">
            <a:extLst>
              <a:ext uri="{FF2B5EF4-FFF2-40B4-BE49-F238E27FC236}">
                <a16:creationId xmlns:a16="http://schemas.microsoft.com/office/drawing/2014/main" id="{1EE12ECA-CC2B-4943-9C64-EC0B8575DC1C}"/>
              </a:ext>
            </a:extLst>
          </p:cNvPr>
          <p:cNvSpPr txBox="1"/>
          <p:nvPr/>
        </p:nvSpPr>
        <p:spPr>
          <a:xfrm>
            <a:off x="2287749" y="1847069"/>
            <a:ext cx="1463040" cy="683183"/>
          </a:xfrm>
          <a:prstGeom prst="rect">
            <a:avLst/>
          </a:prstGeom>
          <a:noFill/>
        </p:spPr>
        <p:txBody>
          <a:bodyPr wrap="square" lIns="182831" tIns="146264" rIns="182831" bIns="146264" rtlCol="0" anchor="ctr" anchorCtr="0">
            <a:spAutoFit/>
          </a:bodyPr>
          <a:lstStyle>
            <a:defPPr>
              <a:defRPr lang="en-US"/>
            </a:defPPr>
            <a:lvl1pPr defTabSz="932563">
              <a:lnSpc>
                <a:spcPct val="90000"/>
              </a:lnSpc>
              <a:spcBef>
                <a:spcPts val="1200"/>
              </a:spcBef>
              <a:buSzPct val="80000"/>
              <a:defRPr sz="2000">
                <a:gradFill>
                  <a:gsLst>
                    <a:gs pos="100000">
                      <a:schemeClr val="tx1"/>
                    </a:gs>
                    <a:gs pos="0">
                      <a:schemeClr val="tx1"/>
                    </a:gs>
                  </a:gsLst>
                  <a:lin ang="5400000" scaled="0"/>
                </a:gradFill>
                <a:latin typeface="Segoe UI"/>
              </a:defRPr>
            </a:lvl1pPr>
          </a:lstStyle>
          <a:p>
            <a:pPr marL="0" marR="0" lvl="0" indent="0" algn="ctr" defTabSz="932563" eaLnBrk="1" fontAlgn="auto" latinLnBrk="0" hangingPunct="1">
              <a:lnSpc>
                <a:spcPct val="90000"/>
              </a:lnSpc>
              <a:spcBef>
                <a:spcPts val="1800"/>
              </a:spcBef>
              <a:spcAft>
                <a:spcPts val="0"/>
              </a:spcAft>
              <a:buClrTx/>
              <a:buSzPct val="80000"/>
              <a:buFontTx/>
              <a:buNone/>
              <a:tabLst/>
              <a:defRPr/>
            </a:pPr>
            <a:r>
              <a:rPr kumimoji="0" lang="en-US" sz="1400" b="0" i="0" u="none" strike="noStrike" kern="0" cap="none" spc="0" normalizeH="0" baseline="0" noProof="0" dirty="0">
                <a:ln>
                  <a:noFill/>
                </a:ln>
                <a:gradFill>
                  <a:gsLst>
                    <a:gs pos="100000">
                      <a:schemeClr val="tx1"/>
                    </a:gs>
                    <a:gs pos="0">
                      <a:schemeClr val="tx1"/>
                    </a:gs>
                  </a:gsLst>
                  <a:lin ang="5400000" scaled="0"/>
                </a:gradFill>
                <a:effectLst/>
                <a:uLnTx/>
                <a:uFillTx/>
                <a:latin typeface="+mn-lt"/>
              </a:rPr>
              <a:t>Internet access</a:t>
            </a:r>
          </a:p>
        </p:txBody>
      </p:sp>
      <p:cxnSp>
        <p:nvCxnSpPr>
          <p:cNvPr id="16" name="Straight Arrow Connector 15">
            <a:extLst>
              <a:ext uri="{FF2B5EF4-FFF2-40B4-BE49-F238E27FC236}">
                <a16:creationId xmlns:a16="http://schemas.microsoft.com/office/drawing/2014/main" id="{FFF5E253-BB99-4B66-B541-25DC5FC7ECA7}"/>
              </a:ext>
            </a:extLst>
          </p:cNvPr>
          <p:cNvCxnSpPr/>
          <p:nvPr/>
        </p:nvCxnSpPr>
        <p:spPr>
          <a:xfrm flipH="1">
            <a:off x="2194921" y="2412529"/>
            <a:ext cx="2103120" cy="0"/>
          </a:xfrm>
          <a:prstGeom prst="straightConnector1">
            <a:avLst/>
          </a:prstGeom>
          <a:ln w="85725" cap="flat">
            <a:solidFill>
              <a:srgbClr val="F4A113">
                <a:alpha val="69804"/>
              </a:srgbClr>
            </a:solidFill>
            <a:prstDash val="solid"/>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53B326A-F97D-43AB-A119-ADECD877C371}"/>
              </a:ext>
            </a:extLst>
          </p:cNvPr>
          <p:cNvGrpSpPr/>
          <p:nvPr/>
        </p:nvGrpSpPr>
        <p:grpSpPr>
          <a:xfrm>
            <a:off x="3727425" y="1211287"/>
            <a:ext cx="4981624" cy="2743200"/>
            <a:chOff x="3932262" y="1211287"/>
            <a:chExt cx="4981624" cy="2743200"/>
          </a:xfrm>
        </p:grpSpPr>
        <p:sp>
          <p:nvSpPr>
            <p:cNvPr id="18" name="Freeform 128">
              <a:extLst>
                <a:ext uri="{FF2B5EF4-FFF2-40B4-BE49-F238E27FC236}">
                  <a16:creationId xmlns:a16="http://schemas.microsoft.com/office/drawing/2014/main" id="{C0CDDEAC-5313-413A-9163-45999BF2AE80}"/>
                </a:ext>
              </a:extLst>
            </p:cNvPr>
            <p:cNvSpPr>
              <a:spLocks noChangeAspect="1"/>
            </p:cNvSpPr>
            <p:nvPr/>
          </p:nvSpPr>
          <p:spPr bwMode="black">
            <a:xfrm>
              <a:off x="3932262" y="1211287"/>
              <a:ext cx="4981624" cy="274320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alpha val="20000"/>
              </a:schemeClr>
            </a:solidFill>
            <a:ln>
              <a:noFill/>
            </a:ln>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18">
              <a:extLst>
                <a:ext uri="{FF2B5EF4-FFF2-40B4-BE49-F238E27FC236}">
                  <a16:creationId xmlns:a16="http://schemas.microsoft.com/office/drawing/2014/main" id="{8A3AC608-E46B-4402-8AF5-BCFC5A11F5BE}"/>
                </a:ext>
              </a:extLst>
            </p:cNvPr>
            <p:cNvSpPr/>
            <p:nvPr/>
          </p:nvSpPr>
          <p:spPr>
            <a:xfrm>
              <a:off x="4034965" y="2857189"/>
              <a:ext cx="1421687" cy="1043363"/>
            </a:xfrm>
            <a:prstGeom prst="rect">
              <a:avLst/>
            </a:prstGeom>
          </p:spPr>
          <p:txBody>
            <a:bodyPr wrap="square" lIns="182880" tIns="146304" rIns="182880" bIns="146304">
              <a:spAutoFit/>
            </a:bodyPr>
            <a:lstStyle/>
            <a:p>
              <a:pPr marL="0" marR="0" lvl="0" indent="0" defTabSz="932563" eaLnBrk="1" fontAlgn="auto" latinLnBrk="0" hangingPunct="1">
                <a:lnSpc>
                  <a:spcPct val="90000"/>
                </a:lnSpc>
                <a:spcBef>
                  <a:spcPts val="1200"/>
                </a:spcBef>
                <a:spcAft>
                  <a:spcPts val="0"/>
                </a:spcAft>
                <a:buClrTx/>
                <a:buSzPct val="80000"/>
                <a:buFontTx/>
                <a:buNone/>
                <a:tabLst/>
                <a:defRPr/>
              </a:pPr>
              <a:r>
                <a:rPr kumimoji="0" lang="en-US" sz="1800" b="0" i="0" u="none" strike="noStrike" kern="0" cap="none" spc="0" normalizeH="0" baseline="0" noProof="0" dirty="0">
                  <a:ln>
                    <a:noFill/>
                  </a:ln>
                  <a:gradFill>
                    <a:gsLst>
                      <a:gs pos="100000">
                        <a:schemeClr val="tx1"/>
                      </a:gs>
                      <a:gs pos="0">
                        <a:schemeClr val="tx1"/>
                      </a:gs>
                    </a:gsLst>
                    <a:lin ang="5400000" scaled="0"/>
                  </a:gradFill>
                  <a:effectLst/>
                  <a:uLnTx/>
                  <a:uFillTx/>
                  <a:latin typeface="Segoe UI Semibold" panose="020B0702040204020203" pitchFamily="34" charset="0"/>
                  <a:cs typeface="Segoe UI Semibold" panose="020B0702040204020203" pitchFamily="34" charset="0"/>
                </a:rPr>
                <a:t>Azure virtual network</a:t>
              </a:r>
            </a:p>
          </p:txBody>
        </p:sp>
        <p:grpSp>
          <p:nvGrpSpPr>
            <p:cNvPr id="20" name="Group 19">
              <a:extLst>
                <a:ext uri="{FF2B5EF4-FFF2-40B4-BE49-F238E27FC236}">
                  <a16:creationId xmlns:a16="http://schemas.microsoft.com/office/drawing/2014/main" id="{2548D5CE-4C15-4821-947B-EE262071FD98}"/>
                </a:ext>
              </a:extLst>
            </p:cNvPr>
            <p:cNvGrpSpPr>
              <a:grpSpLocks noChangeAspect="1"/>
            </p:cNvGrpSpPr>
            <p:nvPr/>
          </p:nvGrpSpPr>
          <p:grpSpPr>
            <a:xfrm>
              <a:off x="5223672" y="2163607"/>
              <a:ext cx="2849880" cy="1554480"/>
              <a:chOff x="6464687" y="1851342"/>
              <a:chExt cx="3017520" cy="1645920"/>
            </a:xfrm>
          </p:grpSpPr>
          <p:sp>
            <p:nvSpPr>
              <p:cNvPr id="21" name="Rounded Rectangle 31">
                <a:extLst>
                  <a:ext uri="{FF2B5EF4-FFF2-40B4-BE49-F238E27FC236}">
                    <a16:creationId xmlns:a16="http://schemas.microsoft.com/office/drawing/2014/main" id="{82E096EC-ED39-46A0-8519-7A5D79FB30D0}"/>
                  </a:ext>
                </a:extLst>
              </p:cNvPr>
              <p:cNvSpPr/>
              <p:nvPr/>
            </p:nvSpPr>
            <p:spPr bwMode="auto">
              <a:xfrm>
                <a:off x="6464687" y="1851342"/>
                <a:ext cx="3017520" cy="1645920"/>
              </a:xfrm>
              <a:prstGeom prst="roundRect">
                <a:avLst>
                  <a:gd name="adj" fmla="val 5178"/>
                </a:avLst>
              </a:prstGeom>
              <a:solidFill>
                <a:srgbClr val="DFDFDF"/>
              </a:solidFill>
              <a:ln w="57150">
                <a:solidFill>
                  <a:srgbClr val="B9B9B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dirty="0">
                  <a:ln>
                    <a:noFill/>
                  </a:ln>
                  <a:gradFill>
                    <a:gsLst>
                      <a:gs pos="36283">
                        <a:schemeClr val="tx1"/>
                      </a:gs>
                      <a:gs pos="28000">
                        <a:schemeClr val="tx1"/>
                      </a:gs>
                    </a:gsLst>
                    <a:lin ang="5400000" scaled="0"/>
                  </a:gradFill>
                  <a:effectLst/>
                  <a:uLnTx/>
                  <a:uFillTx/>
                </a:endParaRPr>
              </a:p>
            </p:txBody>
          </p:sp>
          <p:grpSp>
            <p:nvGrpSpPr>
              <p:cNvPr id="22" name="Group 21">
                <a:extLst>
                  <a:ext uri="{FF2B5EF4-FFF2-40B4-BE49-F238E27FC236}">
                    <a16:creationId xmlns:a16="http://schemas.microsoft.com/office/drawing/2014/main" id="{10B2C114-6AD7-4EEC-9C0D-A419AD75F736}"/>
                  </a:ext>
                </a:extLst>
              </p:cNvPr>
              <p:cNvGrpSpPr/>
              <p:nvPr/>
            </p:nvGrpSpPr>
            <p:grpSpPr>
              <a:xfrm>
                <a:off x="6647271" y="2034221"/>
                <a:ext cx="2652034" cy="1273084"/>
                <a:chOff x="8183865" y="2034221"/>
                <a:chExt cx="2652034" cy="1273084"/>
              </a:xfrm>
            </p:grpSpPr>
            <p:sp>
              <p:nvSpPr>
                <p:cNvPr id="23" name="Freeform 5">
                  <a:extLst>
                    <a:ext uri="{FF2B5EF4-FFF2-40B4-BE49-F238E27FC236}">
                      <a16:creationId xmlns:a16="http://schemas.microsoft.com/office/drawing/2014/main" id="{1C1A961D-0FC4-4ACE-89E7-0C263884DB21}"/>
                    </a:ext>
                  </a:extLst>
                </p:cNvPr>
                <p:cNvSpPr>
                  <a:spLocks noChangeAspect="1" noEditPoints="1"/>
                </p:cNvSpPr>
                <p:nvPr/>
              </p:nvSpPr>
              <p:spPr bwMode="auto">
                <a:xfrm>
                  <a:off x="8183865" y="203422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35">
                  <a:extLst>
                    <a:ext uri="{FF2B5EF4-FFF2-40B4-BE49-F238E27FC236}">
                      <a16:creationId xmlns:a16="http://schemas.microsoft.com/office/drawing/2014/main" id="{62009A3A-AE55-4029-B0F9-B040DE195925}"/>
                    </a:ext>
                  </a:extLst>
                </p:cNvPr>
                <p:cNvSpPr>
                  <a:spLocks noChangeAspect="1" noEditPoints="1"/>
                </p:cNvSpPr>
                <p:nvPr/>
              </p:nvSpPr>
              <p:spPr bwMode="auto">
                <a:xfrm>
                  <a:off x="9098265" y="203422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36">
                  <a:extLst>
                    <a:ext uri="{FF2B5EF4-FFF2-40B4-BE49-F238E27FC236}">
                      <a16:creationId xmlns:a16="http://schemas.microsoft.com/office/drawing/2014/main" id="{FF5A9634-BE47-4452-A2E6-735B26C7920A}"/>
                    </a:ext>
                  </a:extLst>
                </p:cNvPr>
                <p:cNvSpPr>
                  <a:spLocks noChangeAspect="1" noEditPoints="1"/>
                </p:cNvSpPr>
                <p:nvPr/>
              </p:nvSpPr>
              <p:spPr bwMode="auto">
                <a:xfrm>
                  <a:off x="10012939" y="203422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5">
                  <a:extLst>
                    <a:ext uri="{FF2B5EF4-FFF2-40B4-BE49-F238E27FC236}">
                      <a16:creationId xmlns:a16="http://schemas.microsoft.com/office/drawing/2014/main" id="{ACEF6EBE-B1DA-4714-8D5F-AB8C2E7E9D90}"/>
                    </a:ext>
                  </a:extLst>
                </p:cNvPr>
                <p:cNvSpPr>
                  <a:spLocks noChangeAspect="1" noEditPoints="1"/>
                </p:cNvSpPr>
                <p:nvPr/>
              </p:nvSpPr>
              <p:spPr bwMode="auto">
                <a:xfrm>
                  <a:off x="8183865" y="2491415"/>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38">
                  <a:extLst>
                    <a:ext uri="{FF2B5EF4-FFF2-40B4-BE49-F238E27FC236}">
                      <a16:creationId xmlns:a16="http://schemas.microsoft.com/office/drawing/2014/main" id="{C6BE1930-4C90-444E-9BF2-1C34CBF7BD83}"/>
                    </a:ext>
                  </a:extLst>
                </p:cNvPr>
                <p:cNvSpPr>
                  <a:spLocks noChangeAspect="1" noEditPoints="1"/>
                </p:cNvSpPr>
                <p:nvPr/>
              </p:nvSpPr>
              <p:spPr bwMode="auto">
                <a:xfrm>
                  <a:off x="9098265" y="2491415"/>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39">
                  <a:extLst>
                    <a:ext uri="{FF2B5EF4-FFF2-40B4-BE49-F238E27FC236}">
                      <a16:creationId xmlns:a16="http://schemas.microsoft.com/office/drawing/2014/main" id="{EABF6A6E-C3AB-421F-B3C0-C53CBF4D1034}"/>
                    </a:ext>
                  </a:extLst>
                </p:cNvPr>
                <p:cNvSpPr>
                  <a:spLocks noChangeAspect="1" noEditPoints="1"/>
                </p:cNvSpPr>
                <p:nvPr/>
              </p:nvSpPr>
              <p:spPr bwMode="auto">
                <a:xfrm>
                  <a:off x="10012939" y="2491415"/>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Freeform 41">
                  <a:extLst>
                    <a:ext uri="{FF2B5EF4-FFF2-40B4-BE49-F238E27FC236}">
                      <a16:creationId xmlns:a16="http://schemas.microsoft.com/office/drawing/2014/main" id="{A4EE496E-5123-4519-941F-220E46224159}"/>
                    </a:ext>
                  </a:extLst>
                </p:cNvPr>
                <p:cNvSpPr>
                  <a:spLocks noChangeAspect="1" noEditPoints="1"/>
                </p:cNvSpPr>
                <p:nvPr/>
              </p:nvSpPr>
              <p:spPr bwMode="auto">
                <a:xfrm>
                  <a:off x="9098265" y="2948610"/>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Freeform 42">
                  <a:extLst>
                    <a:ext uri="{FF2B5EF4-FFF2-40B4-BE49-F238E27FC236}">
                      <a16:creationId xmlns:a16="http://schemas.microsoft.com/office/drawing/2014/main" id="{6B5B3A06-7977-47CB-9097-0324ED0C6A95}"/>
                    </a:ext>
                  </a:extLst>
                </p:cNvPr>
                <p:cNvSpPr>
                  <a:spLocks noChangeAspect="1" noEditPoints="1"/>
                </p:cNvSpPr>
                <p:nvPr/>
              </p:nvSpPr>
              <p:spPr bwMode="auto">
                <a:xfrm>
                  <a:off x="10012939" y="2948610"/>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5">
                  <a:extLst>
                    <a:ext uri="{FF2B5EF4-FFF2-40B4-BE49-F238E27FC236}">
                      <a16:creationId xmlns:a16="http://schemas.microsoft.com/office/drawing/2014/main" id="{7DA21C9A-1750-4F5A-9435-2C846D8CD236}"/>
                    </a:ext>
                  </a:extLst>
                </p:cNvPr>
                <p:cNvSpPr>
                  <a:spLocks noChangeAspect="1" noEditPoints="1"/>
                </p:cNvSpPr>
                <p:nvPr/>
              </p:nvSpPr>
              <p:spPr bwMode="auto">
                <a:xfrm>
                  <a:off x="8183865" y="2948610"/>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sp>
        <p:nvSpPr>
          <p:cNvPr id="32" name="TextBox 31">
            <a:extLst>
              <a:ext uri="{FF2B5EF4-FFF2-40B4-BE49-F238E27FC236}">
                <a16:creationId xmlns:a16="http://schemas.microsoft.com/office/drawing/2014/main" id="{A1F897E4-FF83-444D-AFEA-48E65896FDFD}"/>
              </a:ext>
            </a:extLst>
          </p:cNvPr>
          <p:cNvSpPr txBox="1"/>
          <p:nvPr/>
        </p:nvSpPr>
        <p:spPr>
          <a:xfrm>
            <a:off x="8869968" y="1618514"/>
            <a:ext cx="3059457" cy="2335943"/>
          </a:xfrm>
          <a:prstGeom prst="rect">
            <a:avLst/>
          </a:prstGeom>
          <a:noFill/>
        </p:spPr>
        <p:txBody>
          <a:bodyPr wrap="square" lIns="182831" tIns="146264" rIns="182831" bIns="146264" rtlCol="0" anchor="b" anchorCtr="0">
            <a:spAutoFit/>
          </a:bodyPr>
          <a:lstStyle/>
          <a:p>
            <a:pPr marL="0" marR="0" lvl="0" indent="0" defTabSz="932563" eaLnBrk="1" fontAlgn="auto" latinLnBrk="0" hangingPunct="1">
              <a:lnSpc>
                <a:spcPct val="90000"/>
              </a:lnSpc>
              <a:spcBef>
                <a:spcPts val="1200"/>
              </a:spcBef>
              <a:spcAft>
                <a:spcPts val="0"/>
              </a:spcAft>
              <a:buClrTx/>
              <a:buSzPct val="80000"/>
              <a:buFontTx/>
              <a:buNone/>
              <a:tabLst/>
              <a:defRPr/>
            </a:pPr>
            <a:r>
              <a:rPr kumimoji="0" lang="en-US" sz="1800" b="1" i="0" u="none" strike="noStrike" kern="0" cap="none" spc="0" normalizeH="0" baseline="0" noProof="0" dirty="0">
                <a:ln>
                  <a:noFill/>
                </a:ln>
                <a:gradFill>
                  <a:gsLst>
                    <a:gs pos="1250">
                      <a:schemeClr val="accent2"/>
                    </a:gs>
                    <a:gs pos="100000">
                      <a:schemeClr val="accent2"/>
                    </a:gs>
                  </a:gsLst>
                  <a:lin ang="5400000" scaled="0"/>
                </a:gradFill>
                <a:effectLst/>
                <a:uLnTx/>
                <a:uFillTx/>
                <a:latin typeface="Segoe UI Semibold" panose="020B0702040204020203" pitchFamily="34" charset="0"/>
                <a:cs typeface="Segoe UI Semibold" panose="020B0702040204020203" pitchFamily="34" charset="0"/>
              </a:rPr>
              <a:t>Virtual network</a:t>
            </a:r>
          </a:p>
          <a:p>
            <a:pPr marL="228600" marR="0" lvl="0" indent="-228600" defTabSz="932563"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t>Private IP addresses, Network-level isolation</a:t>
            </a:r>
          </a:p>
          <a:p>
            <a:pPr marL="228600" marR="0" lvl="0" indent="-228600" defTabSz="932563"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t>Segment with subnets </a:t>
            </a:r>
            <a:b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br>
            <a: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t>and security groups</a:t>
            </a:r>
          </a:p>
          <a:p>
            <a:pPr marL="228600" marR="0" lvl="0" indent="-228600" defTabSz="932563"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t>Control traffic flow with user-defined routes</a:t>
            </a:r>
          </a:p>
        </p:txBody>
      </p:sp>
      <p:sp>
        <p:nvSpPr>
          <p:cNvPr id="33" name="TextBox 32">
            <a:extLst>
              <a:ext uri="{FF2B5EF4-FFF2-40B4-BE49-F238E27FC236}">
                <a16:creationId xmlns:a16="http://schemas.microsoft.com/office/drawing/2014/main" id="{911DF0DF-08F7-45D4-8FBC-AB0F64CD8C44}"/>
              </a:ext>
            </a:extLst>
          </p:cNvPr>
          <p:cNvSpPr txBox="1"/>
          <p:nvPr/>
        </p:nvSpPr>
        <p:spPr>
          <a:xfrm>
            <a:off x="8853030" y="4175886"/>
            <a:ext cx="3269044" cy="2489832"/>
          </a:xfrm>
          <a:prstGeom prst="rect">
            <a:avLst/>
          </a:prstGeom>
          <a:noFill/>
        </p:spPr>
        <p:txBody>
          <a:bodyPr wrap="square" lIns="182831" tIns="146264" rIns="182831" bIns="146264" rtlCol="0" anchor="b" anchorCtr="0">
            <a:spAutoFit/>
          </a:bodyPr>
          <a:lstStyle/>
          <a:p>
            <a:pPr marL="0" marR="0" lvl="0" indent="0" defTabSz="932563" eaLnBrk="1" fontAlgn="auto" latinLnBrk="0" hangingPunct="1">
              <a:lnSpc>
                <a:spcPct val="90000"/>
              </a:lnSpc>
              <a:spcBef>
                <a:spcPts val="1200"/>
              </a:spcBef>
              <a:spcAft>
                <a:spcPts val="0"/>
              </a:spcAft>
              <a:buClrTx/>
              <a:buSzPct val="80000"/>
              <a:buFontTx/>
              <a:buNone/>
              <a:tabLst/>
              <a:defRPr/>
            </a:pPr>
            <a:r>
              <a:rPr kumimoji="0" lang="en-US" sz="1800" b="1" i="0" u="none" strike="noStrike" kern="0" cap="none" spc="0" normalizeH="0" baseline="0" noProof="0" dirty="0">
                <a:ln>
                  <a:noFill/>
                </a:ln>
                <a:gradFill>
                  <a:gsLst>
                    <a:gs pos="1250">
                      <a:schemeClr val="accent2"/>
                    </a:gs>
                    <a:gs pos="100000">
                      <a:schemeClr val="accent2"/>
                    </a:gs>
                  </a:gsLst>
                  <a:lin ang="5400000" scaled="0"/>
                </a:gradFill>
                <a:effectLst/>
                <a:uLnTx/>
                <a:uFillTx/>
                <a:latin typeface="Segoe UI Semibold" panose="020B0702040204020203" pitchFamily="34" charset="0"/>
                <a:cs typeface="Segoe UI Semibold" panose="020B0702040204020203" pitchFamily="34" charset="0"/>
              </a:rPr>
              <a:t>Hybrid connectivity</a:t>
            </a:r>
          </a:p>
          <a:p>
            <a:pPr marL="228600" marR="0" lvl="0" indent="-228600" defTabSz="932563"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t>Point-to-site for dev/test</a:t>
            </a:r>
          </a:p>
          <a:p>
            <a:pPr marL="228600" marR="0" lvl="0" indent="-228600" defTabSz="932563"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t>VPN gateways for secure </a:t>
            </a:r>
            <a:b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br>
            <a: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t>site-to-site connectivity</a:t>
            </a:r>
          </a:p>
          <a:p>
            <a:pPr marL="228600" marR="0" lvl="0" indent="-228600" defTabSz="932563"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rPr>
              <a:t>ExpressRoute for private enterprise grade connectivity</a:t>
            </a:r>
          </a:p>
          <a:p>
            <a:pPr marL="228600" marR="0" lvl="0" indent="-228600" defTabSz="932563" eaLnBrk="1" fontAlgn="auto" latinLnBrk="0" hangingPunct="1">
              <a:lnSpc>
                <a:spcPct val="90000"/>
              </a:lnSpc>
              <a:spcBef>
                <a:spcPts val="1200"/>
              </a:spcBef>
              <a:spcAft>
                <a:spcPts val="0"/>
              </a:spcAft>
              <a:buClrTx/>
              <a:buSzTx/>
              <a:buFont typeface="Arial" panose="020B0604020202020204" pitchFamily="34" charset="0"/>
              <a:buChar char="•"/>
              <a:tabLst/>
              <a:defRPr/>
            </a:pPr>
            <a:r>
              <a:rPr lang="en-US" sz="1600" kern="0" dirty="0">
                <a:gradFill>
                  <a:gsLst>
                    <a:gs pos="100000">
                      <a:schemeClr val="tx1"/>
                    </a:gs>
                    <a:gs pos="0">
                      <a:schemeClr val="tx1"/>
                    </a:gs>
                  </a:gsLst>
                  <a:lin ang="5400000" scaled="0"/>
                </a:gradFill>
                <a:latin typeface="Segoe UI"/>
              </a:rPr>
              <a:t>Domain-join with on-premises</a:t>
            </a:r>
            <a:endParaRPr kumimoji="0" lang="en-US" sz="1600" b="0" i="0" u="none" strike="noStrike" kern="0" cap="none" spc="0" normalizeH="0" baseline="0" noProof="0" dirty="0">
              <a:ln>
                <a:noFill/>
              </a:ln>
              <a:gradFill>
                <a:gsLst>
                  <a:gs pos="100000">
                    <a:schemeClr val="tx1"/>
                  </a:gs>
                  <a:gs pos="0">
                    <a:schemeClr val="tx1"/>
                  </a:gs>
                </a:gsLst>
                <a:lin ang="5400000" scaled="0"/>
              </a:gradFill>
              <a:effectLst/>
              <a:uLnTx/>
              <a:uFillTx/>
              <a:latin typeface="Segoe UI"/>
            </a:endParaRPr>
          </a:p>
        </p:txBody>
      </p:sp>
      <p:grpSp>
        <p:nvGrpSpPr>
          <p:cNvPr id="34" name="Group 33">
            <a:extLst>
              <a:ext uri="{FF2B5EF4-FFF2-40B4-BE49-F238E27FC236}">
                <a16:creationId xmlns:a16="http://schemas.microsoft.com/office/drawing/2014/main" id="{B5AEEAE2-B6DF-4950-AF1D-F9B6929E44EC}"/>
              </a:ext>
            </a:extLst>
          </p:cNvPr>
          <p:cNvGrpSpPr/>
          <p:nvPr/>
        </p:nvGrpSpPr>
        <p:grpSpPr>
          <a:xfrm>
            <a:off x="3932262" y="3919729"/>
            <a:ext cx="3844287" cy="3074300"/>
            <a:chOff x="3932262" y="3919729"/>
            <a:chExt cx="3844287" cy="3074300"/>
          </a:xfrm>
        </p:grpSpPr>
        <p:grpSp>
          <p:nvGrpSpPr>
            <p:cNvPr id="35" name="Group 34">
              <a:extLst>
                <a:ext uri="{FF2B5EF4-FFF2-40B4-BE49-F238E27FC236}">
                  <a16:creationId xmlns:a16="http://schemas.microsoft.com/office/drawing/2014/main" id="{AC52B8AA-969C-4A54-BE33-E3BB66DE34CB}"/>
                </a:ext>
              </a:extLst>
            </p:cNvPr>
            <p:cNvGrpSpPr/>
            <p:nvPr/>
          </p:nvGrpSpPr>
          <p:grpSpPr>
            <a:xfrm>
              <a:off x="5240999" y="3919729"/>
              <a:ext cx="2440261" cy="2302607"/>
              <a:chOff x="5869584" y="3919792"/>
              <a:chExt cx="2440607" cy="2302943"/>
            </a:xfrm>
          </p:grpSpPr>
          <p:sp>
            <p:nvSpPr>
              <p:cNvPr id="246" name="TextBox 245">
                <a:extLst>
                  <a:ext uri="{FF2B5EF4-FFF2-40B4-BE49-F238E27FC236}">
                    <a16:creationId xmlns:a16="http://schemas.microsoft.com/office/drawing/2014/main" id="{32D2217C-C49B-4805-ADF5-F392EA8B7C3D}"/>
                  </a:ext>
                </a:extLst>
              </p:cNvPr>
              <p:cNvSpPr txBox="1"/>
              <p:nvPr/>
            </p:nvSpPr>
            <p:spPr>
              <a:xfrm>
                <a:off x="6298247" y="3954527"/>
                <a:ext cx="1703419" cy="760238"/>
              </a:xfrm>
              <a:prstGeom prst="rect">
                <a:avLst/>
              </a:prstGeom>
              <a:noFill/>
            </p:spPr>
            <p:txBody>
              <a:bodyPr wrap="square" lIns="182831" tIns="146264" rIns="182831" bIns="146264" rtlCol="0" anchor="t" anchorCtr="0">
                <a:spAutoFit/>
              </a:bodyPr>
              <a:lstStyle>
                <a:defPPr>
                  <a:defRPr lang="en-US"/>
                </a:defPPr>
                <a:lvl1pPr algn="ctr" defTabSz="932563">
                  <a:lnSpc>
                    <a:spcPct val="90000"/>
                  </a:lnSpc>
                  <a:spcBef>
                    <a:spcPts val="1800"/>
                  </a:spcBef>
                  <a:buSzPct val="80000"/>
                  <a:defRPr>
                    <a:gradFill>
                      <a:gsLst>
                        <a:gs pos="100000">
                          <a:schemeClr val="tx1"/>
                        </a:gs>
                        <a:gs pos="0">
                          <a:schemeClr val="tx1"/>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32563" eaLnBrk="1" fontAlgn="auto" latinLnBrk="0" hangingPunct="1">
                  <a:lnSpc>
                    <a:spcPct val="90000"/>
                  </a:lnSpc>
                  <a:spcBef>
                    <a:spcPts val="600"/>
                  </a:spcBef>
                  <a:spcAft>
                    <a:spcPts val="0"/>
                  </a:spcAft>
                  <a:buClrTx/>
                  <a:buSzPct val="80000"/>
                  <a:buFontTx/>
                  <a:buNone/>
                  <a:tabLst/>
                  <a:defRPr/>
                </a:pPr>
                <a:r>
                  <a:rPr kumimoji="0" lang="en-US" sz="1400" b="0" i="0" u="none" strike="noStrike" kern="0" cap="none" spc="0" normalizeH="0" baseline="0" noProof="0" dirty="0">
                    <a:ln>
                      <a:noFill/>
                    </a:ln>
                    <a:gradFill>
                      <a:gsLst>
                        <a:gs pos="100000">
                          <a:schemeClr val="tx1"/>
                        </a:gs>
                        <a:gs pos="0">
                          <a:schemeClr val="tx1"/>
                        </a:gs>
                      </a:gsLst>
                      <a:lin ang="5400000" scaled="0"/>
                    </a:gradFill>
                    <a:effectLst/>
                    <a:uLnTx/>
                    <a:uFillTx/>
                    <a:latin typeface="+mn-lt"/>
                    <a:cs typeface="+mn-cs"/>
                  </a:rPr>
                  <a:t>ExpressRoute</a:t>
                </a:r>
              </a:p>
              <a:p>
                <a:pPr marL="0" marR="0" lvl="0" indent="0" algn="l" defTabSz="932563" eaLnBrk="1" fontAlgn="auto" latinLnBrk="0" hangingPunct="1">
                  <a:lnSpc>
                    <a:spcPct val="90000"/>
                  </a:lnSpc>
                  <a:spcBef>
                    <a:spcPts val="600"/>
                  </a:spcBef>
                  <a:spcAft>
                    <a:spcPts val="0"/>
                  </a:spcAft>
                  <a:buClrTx/>
                  <a:buSzPct val="80000"/>
                  <a:buFontTx/>
                  <a:buNone/>
                  <a:tabLst/>
                  <a:defRPr/>
                </a:pPr>
                <a:r>
                  <a:rPr kumimoji="0" lang="en-US" sz="1400" b="0" i="0" u="none" strike="noStrike" kern="0" cap="none" spc="0" normalizeH="0" baseline="0" noProof="0" dirty="0">
                    <a:ln>
                      <a:noFill/>
                    </a:ln>
                    <a:gradFill>
                      <a:gsLst>
                        <a:gs pos="100000">
                          <a:schemeClr val="tx1"/>
                        </a:gs>
                        <a:gs pos="0">
                          <a:schemeClr val="tx1"/>
                        </a:gs>
                      </a:gsLst>
                      <a:lin ang="5400000" scaled="0"/>
                    </a:gradFill>
                    <a:effectLst/>
                    <a:uLnTx/>
                    <a:uFillTx/>
                    <a:latin typeface="+mn-lt"/>
                    <a:cs typeface="+mn-cs"/>
                  </a:rPr>
                  <a:t>VPN gateways</a:t>
                </a:r>
              </a:p>
            </p:txBody>
          </p:sp>
          <p:sp>
            <p:nvSpPr>
              <p:cNvPr id="247" name="Up-Down Arrow 167">
                <a:extLst>
                  <a:ext uri="{FF2B5EF4-FFF2-40B4-BE49-F238E27FC236}">
                    <a16:creationId xmlns:a16="http://schemas.microsoft.com/office/drawing/2014/main" id="{E94B81AA-4B73-4F77-B287-CAD1E4D13FDE}"/>
                  </a:ext>
                </a:extLst>
              </p:cNvPr>
              <p:cNvSpPr/>
              <p:nvPr/>
            </p:nvSpPr>
            <p:spPr bwMode="auto">
              <a:xfrm>
                <a:off x="5869584" y="3989696"/>
                <a:ext cx="365812" cy="1280343"/>
              </a:xfrm>
              <a:prstGeom prst="upDownArrow">
                <a:avLst>
                  <a:gd name="adj1" fmla="val 48203"/>
                  <a:gd name="adj2" fmla="val 59506"/>
                </a:avLst>
              </a:prstGeom>
              <a:solidFill>
                <a:schemeClr val="accent3"/>
              </a:solidFill>
              <a:ln w="762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ndParaRPr>
              </a:p>
            </p:txBody>
          </p:sp>
          <p:grpSp>
            <p:nvGrpSpPr>
              <p:cNvPr id="248" name="Group 247">
                <a:extLst>
                  <a:ext uri="{FF2B5EF4-FFF2-40B4-BE49-F238E27FC236}">
                    <a16:creationId xmlns:a16="http://schemas.microsoft.com/office/drawing/2014/main" id="{911CBFEF-766B-4751-A643-35909C92CBD5}"/>
                  </a:ext>
                </a:extLst>
              </p:cNvPr>
              <p:cNvGrpSpPr/>
              <p:nvPr/>
            </p:nvGrpSpPr>
            <p:grpSpPr>
              <a:xfrm rot="10800000">
                <a:off x="8085343" y="3954697"/>
                <a:ext cx="224848" cy="2268038"/>
                <a:chOff x="2990234" y="3886893"/>
                <a:chExt cx="776660" cy="2396174"/>
              </a:xfrm>
            </p:grpSpPr>
            <p:cxnSp>
              <p:nvCxnSpPr>
                <p:cNvPr id="250" name="Straight Connector 249">
                  <a:extLst>
                    <a:ext uri="{FF2B5EF4-FFF2-40B4-BE49-F238E27FC236}">
                      <a16:creationId xmlns:a16="http://schemas.microsoft.com/office/drawing/2014/main" id="{1D41D831-38FC-4619-872A-7E3A51ECDA5D}"/>
                    </a:ext>
                  </a:extLst>
                </p:cNvPr>
                <p:cNvCxnSpPr/>
                <p:nvPr/>
              </p:nvCxnSpPr>
              <p:spPr>
                <a:xfrm>
                  <a:off x="2990234" y="3886893"/>
                  <a:ext cx="0" cy="2396173"/>
                </a:xfrm>
                <a:prstGeom prst="line">
                  <a:avLst/>
                </a:prstGeom>
                <a:noFill/>
                <a:ln w="76200" cap="flat" cmpd="sng" algn="ctr">
                  <a:solidFill>
                    <a:schemeClr val="accent3"/>
                  </a:solidFill>
                  <a:prstDash val="solid"/>
                  <a:miter lim="800000"/>
                </a:ln>
                <a:effectLst/>
              </p:spPr>
            </p:cxnSp>
            <p:cxnSp>
              <p:nvCxnSpPr>
                <p:cNvPr id="251" name="Straight Connector 250">
                  <a:extLst>
                    <a:ext uri="{FF2B5EF4-FFF2-40B4-BE49-F238E27FC236}">
                      <a16:creationId xmlns:a16="http://schemas.microsoft.com/office/drawing/2014/main" id="{FCAE559E-D786-4E5C-AF0D-C648029FE98F}"/>
                    </a:ext>
                  </a:extLst>
                </p:cNvPr>
                <p:cNvCxnSpPr/>
                <p:nvPr/>
              </p:nvCxnSpPr>
              <p:spPr>
                <a:xfrm>
                  <a:off x="3766894" y="3886894"/>
                  <a:ext cx="0" cy="2396173"/>
                </a:xfrm>
                <a:prstGeom prst="line">
                  <a:avLst/>
                </a:prstGeom>
                <a:noFill/>
                <a:ln w="76200" cap="flat" cmpd="sng" algn="ctr">
                  <a:solidFill>
                    <a:schemeClr val="accent3"/>
                  </a:solidFill>
                  <a:prstDash val="solid"/>
                  <a:miter lim="800000"/>
                </a:ln>
                <a:effectLst/>
              </p:spPr>
            </p:cxnSp>
            <p:cxnSp>
              <p:nvCxnSpPr>
                <p:cNvPr id="252" name="Straight Connector 251">
                  <a:extLst>
                    <a:ext uri="{FF2B5EF4-FFF2-40B4-BE49-F238E27FC236}">
                      <a16:creationId xmlns:a16="http://schemas.microsoft.com/office/drawing/2014/main" id="{6B430DED-7B38-40C1-9403-A821BA90DC59}"/>
                    </a:ext>
                  </a:extLst>
                </p:cNvPr>
                <p:cNvCxnSpPr/>
                <p:nvPr/>
              </p:nvCxnSpPr>
              <p:spPr>
                <a:xfrm>
                  <a:off x="3378564" y="3886893"/>
                  <a:ext cx="0" cy="2396172"/>
                </a:xfrm>
                <a:prstGeom prst="line">
                  <a:avLst/>
                </a:prstGeom>
                <a:noFill/>
                <a:ln w="41275" cap="flat" cmpd="sng" algn="ctr">
                  <a:solidFill>
                    <a:schemeClr val="accent3"/>
                  </a:solidFill>
                  <a:prstDash val="dashDot"/>
                  <a:miter lim="800000"/>
                </a:ln>
                <a:effectLst/>
              </p:spPr>
            </p:cxnSp>
          </p:grpSp>
          <p:pic>
            <p:nvPicPr>
              <p:cNvPr id="249" name="Picture 248">
                <a:extLst>
                  <a:ext uri="{FF2B5EF4-FFF2-40B4-BE49-F238E27FC236}">
                    <a16:creationId xmlns:a16="http://schemas.microsoft.com/office/drawing/2014/main" id="{44AA9F86-8C22-4933-9070-2D64E728DE88}"/>
                  </a:ext>
                </a:extLst>
              </p:cNvPr>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15271" y="3919792"/>
                <a:ext cx="396830" cy="396830"/>
              </a:xfrm>
              <a:prstGeom prst="rect">
                <a:avLst/>
              </a:prstGeom>
            </p:spPr>
          </p:pic>
        </p:grpSp>
        <p:grpSp>
          <p:nvGrpSpPr>
            <p:cNvPr id="36" name="Group 35">
              <a:extLst>
                <a:ext uri="{FF2B5EF4-FFF2-40B4-BE49-F238E27FC236}">
                  <a16:creationId xmlns:a16="http://schemas.microsoft.com/office/drawing/2014/main" id="{8106E376-CC6E-4543-ACB3-4A5C49B9E23C}"/>
                </a:ext>
              </a:extLst>
            </p:cNvPr>
            <p:cNvGrpSpPr/>
            <p:nvPr/>
          </p:nvGrpSpPr>
          <p:grpSpPr>
            <a:xfrm>
              <a:off x="3932262" y="4696986"/>
              <a:ext cx="1893243" cy="2297043"/>
              <a:chOff x="1078644" y="2944892"/>
              <a:chExt cx="2747571" cy="3760255"/>
            </a:xfrm>
          </p:grpSpPr>
          <p:sp>
            <p:nvSpPr>
              <p:cNvPr id="142" name="Rectangle 10">
                <a:extLst>
                  <a:ext uri="{FF2B5EF4-FFF2-40B4-BE49-F238E27FC236}">
                    <a16:creationId xmlns:a16="http://schemas.microsoft.com/office/drawing/2014/main" id="{08A6F7C9-97CC-4024-9EAB-CCBF8C4B637E}"/>
                  </a:ext>
                </a:extLst>
              </p:cNvPr>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3" name="Rectangle 11">
                <a:extLst>
                  <a:ext uri="{FF2B5EF4-FFF2-40B4-BE49-F238E27FC236}">
                    <a16:creationId xmlns:a16="http://schemas.microsoft.com/office/drawing/2014/main" id="{C6B9B10A-0470-48A9-B670-7DFABA3AA134}"/>
                  </a:ext>
                </a:extLst>
              </p:cNvPr>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4" name="Rectangle 21">
                <a:extLst>
                  <a:ext uri="{FF2B5EF4-FFF2-40B4-BE49-F238E27FC236}">
                    <a16:creationId xmlns:a16="http://schemas.microsoft.com/office/drawing/2014/main" id="{90A0E1FF-6619-47DD-92C5-56C05AAFED3B}"/>
                  </a:ext>
                </a:extLst>
              </p:cNvPr>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5" name="Freeform 22">
                <a:extLst>
                  <a:ext uri="{FF2B5EF4-FFF2-40B4-BE49-F238E27FC236}">
                    <a16:creationId xmlns:a16="http://schemas.microsoft.com/office/drawing/2014/main" id="{DF6F4B04-55F7-49A7-B381-39D3387075C3}"/>
                  </a:ext>
                </a:extLst>
              </p:cNvPr>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6" name="Rectangle 26">
                <a:extLst>
                  <a:ext uri="{FF2B5EF4-FFF2-40B4-BE49-F238E27FC236}">
                    <a16:creationId xmlns:a16="http://schemas.microsoft.com/office/drawing/2014/main" id="{0EEF64EA-7DAD-4752-A4C4-AE457B238370}"/>
                  </a:ext>
                </a:extLst>
              </p:cNvPr>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7" name="Rectangle 27">
                <a:extLst>
                  <a:ext uri="{FF2B5EF4-FFF2-40B4-BE49-F238E27FC236}">
                    <a16:creationId xmlns:a16="http://schemas.microsoft.com/office/drawing/2014/main" id="{EB0E506C-0D53-43D2-8E93-20C07465EAA6}"/>
                  </a:ext>
                </a:extLst>
              </p:cNvPr>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8" name="Freeform 28">
                <a:extLst>
                  <a:ext uri="{FF2B5EF4-FFF2-40B4-BE49-F238E27FC236}">
                    <a16:creationId xmlns:a16="http://schemas.microsoft.com/office/drawing/2014/main" id="{B7D98C2F-410F-4667-AA68-AB9AB7F677AE}"/>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9" name="Freeform 29">
                <a:extLst>
                  <a:ext uri="{FF2B5EF4-FFF2-40B4-BE49-F238E27FC236}">
                    <a16:creationId xmlns:a16="http://schemas.microsoft.com/office/drawing/2014/main" id="{2CCD9C22-0C14-425B-A667-80F71108D69B}"/>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0" name="Rectangle 30">
                <a:extLst>
                  <a:ext uri="{FF2B5EF4-FFF2-40B4-BE49-F238E27FC236}">
                    <a16:creationId xmlns:a16="http://schemas.microsoft.com/office/drawing/2014/main" id="{2424B04D-915B-4302-91E4-3DF1CE17E2FD}"/>
                  </a:ext>
                </a:extLst>
              </p:cNvPr>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1" name="Rectangle 31">
                <a:extLst>
                  <a:ext uri="{FF2B5EF4-FFF2-40B4-BE49-F238E27FC236}">
                    <a16:creationId xmlns:a16="http://schemas.microsoft.com/office/drawing/2014/main" id="{E9352E66-5008-4065-8199-C6433069382F}"/>
                  </a:ext>
                </a:extLst>
              </p:cNvPr>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2" name="Rectangle 32">
                <a:extLst>
                  <a:ext uri="{FF2B5EF4-FFF2-40B4-BE49-F238E27FC236}">
                    <a16:creationId xmlns:a16="http://schemas.microsoft.com/office/drawing/2014/main" id="{89A842A0-6C28-408D-A83E-93C2A60FE212}"/>
                  </a:ext>
                </a:extLst>
              </p:cNvPr>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3" name="Rectangle 33">
                <a:extLst>
                  <a:ext uri="{FF2B5EF4-FFF2-40B4-BE49-F238E27FC236}">
                    <a16:creationId xmlns:a16="http://schemas.microsoft.com/office/drawing/2014/main" id="{AC11E1B7-A17A-41A6-B009-A16608A7C980}"/>
                  </a:ext>
                </a:extLst>
              </p:cNvPr>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4" name="Rectangle 34">
                <a:extLst>
                  <a:ext uri="{FF2B5EF4-FFF2-40B4-BE49-F238E27FC236}">
                    <a16:creationId xmlns:a16="http://schemas.microsoft.com/office/drawing/2014/main" id="{9186CAE9-5BD3-482F-B4A2-FC2D8F3BEB51}"/>
                  </a:ext>
                </a:extLst>
              </p:cNvPr>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5" name="Rectangle 35">
                <a:extLst>
                  <a:ext uri="{FF2B5EF4-FFF2-40B4-BE49-F238E27FC236}">
                    <a16:creationId xmlns:a16="http://schemas.microsoft.com/office/drawing/2014/main" id="{AD01F121-C8DE-4944-BEFE-F176BC11F1FC}"/>
                  </a:ext>
                </a:extLst>
              </p:cNvPr>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6" name="Rectangle 36">
                <a:extLst>
                  <a:ext uri="{FF2B5EF4-FFF2-40B4-BE49-F238E27FC236}">
                    <a16:creationId xmlns:a16="http://schemas.microsoft.com/office/drawing/2014/main" id="{B7EE5420-5CB1-4116-9481-93316800F733}"/>
                  </a:ext>
                </a:extLst>
              </p:cNvPr>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7" name="Rectangle 37">
                <a:extLst>
                  <a:ext uri="{FF2B5EF4-FFF2-40B4-BE49-F238E27FC236}">
                    <a16:creationId xmlns:a16="http://schemas.microsoft.com/office/drawing/2014/main" id="{86C32742-F1CB-4378-9215-04A58C4F5F1D}"/>
                  </a:ext>
                </a:extLst>
              </p:cNvPr>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8" name="Rectangle 38">
                <a:extLst>
                  <a:ext uri="{FF2B5EF4-FFF2-40B4-BE49-F238E27FC236}">
                    <a16:creationId xmlns:a16="http://schemas.microsoft.com/office/drawing/2014/main" id="{B4F9B0E5-71D0-4172-910F-EDC001B62972}"/>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9" name="Rectangle 39">
                <a:extLst>
                  <a:ext uri="{FF2B5EF4-FFF2-40B4-BE49-F238E27FC236}">
                    <a16:creationId xmlns:a16="http://schemas.microsoft.com/office/drawing/2014/main" id="{76A1A7F3-A40A-4EE4-AE7A-45CC561C352F}"/>
                  </a:ext>
                </a:extLst>
              </p:cNvPr>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0" name="Rectangle 40">
                <a:extLst>
                  <a:ext uri="{FF2B5EF4-FFF2-40B4-BE49-F238E27FC236}">
                    <a16:creationId xmlns:a16="http://schemas.microsoft.com/office/drawing/2014/main" id="{B2522BD0-B08E-414E-91F1-128406C0C9DE}"/>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1" name="Rectangle 41">
                <a:extLst>
                  <a:ext uri="{FF2B5EF4-FFF2-40B4-BE49-F238E27FC236}">
                    <a16:creationId xmlns:a16="http://schemas.microsoft.com/office/drawing/2014/main" id="{97D6C130-C95B-4BCB-875C-834A640FCB6A}"/>
                  </a:ext>
                </a:extLst>
              </p:cNvPr>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2" name="Rectangle 42">
                <a:extLst>
                  <a:ext uri="{FF2B5EF4-FFF2-40B4-BE49-F238E27FC236}">
                    <a16:creationId xmlns:a16="http://schemas.microsoft.com/office/drawing/2014/main" id="{3AC751CF-4751-4111-9295-063AEE86CC1F}"/>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3" name="Rectangle 43">
                <a:extLst>
                  <a:ext uri="{FF2B5EF4-FFF2-40B4-BE49-F238E27FC236}">
                    <a16:creationId xmlns:a16="http://schemas.microsoft.com/office/drawing/2014/main" id="{0FC59B67-F501-495E-9BAB-76E0CE66A150}"/>
                  </a:ext>
                </a:extLst>
              </p:cNvPr>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4" name="Rectangle 44">
                <a:extLst>
                  <a:ext uri="{FF2B5EF4-FFF2-40B4-BE49-F238E27FC236}">
                    <a16:creationId xmlns:a16="http://schemas.microsoft.com/office/drawing/2014/main" id="{E385E8DB-D045-4BDF-86B3-AB81263F6413}"/>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5" name="Rectangle 45">
                <a:extLst>
                  <a:ext uri="{FF2B5EF4-FFF2-40B4-BE49-F238E27FC236}">
                    <a16:creationId xmlns:a16="http://schemas.microsoft.com/office/drawing/2014/main" id="{C106E1ED-A80F-4C49-A44F-171BCED63F9C}"/>
                  </a:ext>
                </a:extLst>
              </p:cNvPr>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6" name="Rectangle 46">
                <a:extLst>
                  <a:ext uri="{FF2B5EF4-FFF2-40B4-BE49-F238E27FC236}">
                    <a16:creationId xmlns:a16="http://schemas.microsoft.com/office/drawing/2014/main" id="{68091FE0-C539-4984-9A10-33454C8611CF}"/>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7" name="Rectangle 47">
                <a:extLst>
                  <a:ext uri="{FF2B5EF4-FFF2-40B4-BE49-F238E27FC236}">
                    <a16:creationId xmlns:a16="http://schemas.microsoft.com/office/drawing/2014/main" id="{3AA5240A-6FDE-41D4-80D9-C28F01000716}"/>
                  </a:ext>
                </a:extLst>
              </p:cNvPr>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8" name="Rectangle 48">
                <a:extLst>
                  <a:ext uri="{FF2B5EF4-FFF2-40B4-BE49-F238E27FC236}">
                    <a16:creationId xmlns:a16="http://schemas.microsoft.com/office/drawing/2014/main" id="{3352DBC4-FD3F-484E-BE28-6755FF6C75C1}"/>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9" name="Rectangle 49">
                <a:extLst>
                  <a:ext uri="{FF2B5EF4-FFF2-40B4-BE49-F238E27FC236}">
                    <a16:creationId xmlns:a16="http://schemas.microsoft.com/office/drawing/2014/main" id="{6BC8F025-055F-40D9-8713-AE21E22A92DC}"/>
                  </a:ext>
                </a:extLst>
              </p:cNvPr>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0" name="Rectangle 50">
                <a:extLst>
                  <a:ext uri="{FF2B5EF4-FFF2-40B4-BE49-F238E27FC236}">
                    <a16:creationId xmlns:a16="http://schemas.microsoft.com/office/drawing/2014/main" id="{D94E0220-A6B9-4CA5-B467-81C9E2336E7D}"/>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1" name="Rectangle 51">
                <a:extLst>
                  <a:ext uri="{FF2B5EF4-FFF2-40B4-BE49-F238E27FC236}">
                    <a16:creationId xmlns:a16="http://schemas.microsoft.com/office/drawing/2014/main" id="{26C0F6A9-1A95-4599-94C0-9F6C727622BF}"/>
                  </a:ext>
                </a:extLst>
              </p:cNvPr>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2" name="Rectangle 52">
                <a:extLst>
                  <a:ext uri="{FF2B5EF4-FFF2-40B4-BE49-F238E27FC236}">
                    <a16:creationId xmlns:a16="http://schemas.microsoft.com/office/drawing/2014/main" id="{AFC88057-1847-49F4-A8DB-633541B16EE4}"/>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3" name="Rectangle 53">
                <a:extLst>
                  <a:ext uri="{FF2B5EF4-FFF2-40B4-BE49-F238E27FC236}">
                    <a16:creationId xmlns:a16="http://schemas.microsoft.com/office/drawing/2014/main" id="{B1B6DFD6-9F6F-4532-A1CE-58747924EE38}"/>
                  </a:ext>
                </a:extLst>
              </p:cNvPr>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4" name="Rectangle 54">
                <a:extLst>
                  <a:ext uri="{FF2B5EF4-FFF2-40B4-BE49-F238E27FC236}">
                    <a16:creationId xmlns:a16="http://schemas.microsoft.com/office/drawing/2014/main" id="{871D9BB3-3E6B-495A-B11E-33D0E44F1209}"/>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5" name="Rectangle 55">
                <a:extLst>
                  <a:ext uri="{FF2B5EF4-FFF2-40B4-BE49-F238E27FC236}">
                    <a16:creationId xmlns:a16="http://schemas.microsoft.com/office/drawing/2014/main" id="{6DC95448-61DA-4969-8D82-087D4C419EA2}"/>
                  </a:ext>
                </a:extLst>
              </p:cNvPr>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6" name="Rectangle 56">
                <a:extLst>
                  <a:ext uri="{FF2B5EF4-FFF2-40B4-BE49-F238E27FC236}">
                    <a16:creationId xmlns:a16="http://schemas.microsoft.com/office/drawing/2014/main" id="{4B09F114-644C-4FE2-9DEF-CF82E3FD02EC}"/>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7" name="Rectangle 57">
                <a:extLst>
                  <a:ext uri="{FF2B5EF4-FFF2-40B4-BE49-F238E27FC236}">
                    <a16:creationId xmlns:a16="http://schemas.microsoft.com/office/drawing/2014/main" id="{308246E0-BDDF-48D5-8D59-04D308CF7109}"/>
                  </a:ext>
                </a:extLst>
              </p:cNvPr>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8" name="Rectangle 58">
                <a:extLst>
                  <a:ext uri="{FF2B5EF4-FFF2-40B4-BE49-F238E27FC236}">
                    <a16:creationId xmlns:a16="http://schemas.microsoft.com/office/drawing/2014/main" id="{D72C3E00-0414-415A-9ED4-7BD622454DF1}"/>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9" name="Rectangle 59">
                <a:extLst>
                  <a:ext uri="{FF2B5EF4-FFF2-40B4-BE49-F238E27FC236}">
                    <a16:creationId xmlns:a16="http://schemas.microsoft.com/office/drawing/2014/main" id="{443BEBC7-646F-46DA-901B-09A685ECE6D9}"/>
                  </a:ext>
                </a:extLst>
              </p:cNvPr>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0" name="Rectangle 60">
                <a:extLst>
                  <a:ext uri="{FF2B5EF4-FFF2-40B4-BE49-F238E27FC236}">
                    <a16:creationId xmlns:a16="http://schemas.microsoft.com/office/drawing/2014/main" id="{3F8E6725-D97B-4253-8FC8-A8C425984A9B}"/>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1" name="Rectangle 61">
                <a:extLst>
                  <a:ext uri="{FF2B5EF4-FFF2-40B4-BE49-F238E27FC236}">
                    <a16:creationId xmlns:a16="http://schemas.microsoft.com/office/drawing/2014/main" id="{B7FA1D41-BF40-4779-8823-66677E22521D}"/>
                  </a:ext>
                </a:extLst>
              </p:cNvPr>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2" name="Rectangle 62">
                <a:extLst>
                  <a:ext uri="{FF2B5EF4-FFF2-40B4-BE49-F238E27FC236}">
                    <a16:creationId xmlns:a16="http://schemas.microsoft.com/office/drawing/2014/main" id="{21904A1E-3523-4245-8F1E-11974ED2E204}"/>
                  </a:ext>
                </a:extLst>
              </p:cNvPr>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3" name="Freeform 63">
                <a:extLst>
                  <a:ext uri="{FF2B5EF4-FFF2-40B4-BE49-F238E27FC236}">
                    <a16:creationId xmlns:a16="http://schemas.microsoft.com/office/drawing/2014/main" id="{E099A118-0138-4CA4-BD97-17D06A8B0E0D}"/>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4" name="Freeform 64">
                <a:extLst>
                  <a:ext uri="{FF2B5EF4-FFF2-40B4-BE49-F238E27FC236}">
                    <a16:creationId xmlns:a16="http://schemas.microsoft.com/office/drawing/2014/main" id="{E6ABF205-DA5F-4D76-BCB7-FF3C5AD88EC1}"/>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5" name="Freeform 65">
                <a:extLst>
                  <a:ext uri="{FF2B5EF4-FFF2-40B4-BE49-F238E27FC236}">
                    <a16:creationId xmlns:a16="http://schemas.microsoft.com/office/drawing/2014/main" id="{B994ECB9-9FEC-4965-ACA7-6EF611F558E2}"/>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6" name="Freeform 66">
                <a:extLst>
                  <a:ext uri="{FF2B5EF4-FFF2-40B4-BE49-F238E27FC236}">
                    <a16:creationId xmlns:a16="http://schemas.microsoft.com/office/drawing/2014/main" id="{E118FCBF-7333-45D4-A002-130CF123A56B}"/>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7" name="Freeform 67">
                <a:extLst>
                  <a:ext uri="{FF2B5EF4-FFF2-40B4-BE49-F238E27FC236}">
                    <a16:creationId xmlns:a16="http://schemas.microsoft.com/office/drawing/2014/main" id="{438FB8D8-FC72-4FEC-8525-5D3FFC30392F}"/>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8" name="Freeform 68">
                <a:extLst>
                  <a:ext uri="{FF2B5EF4-FFF2-40B4-BE49-F238E27FC236}">
                    <a16:creationId xmlns:a16="http://schemas.microsoft.com/office/drawing/2014/main" id="{E90C27CF-732B-4FC0-9BCC-F68AD98DA5B7}"/>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9" name="Freeform 69">
                <a:extLst>
                  <a:ext uri="{FF2B5EF4-FFF2-40B4-BE49-F238E27FC236}">
                    <a16:creationId xmlns:a16="http://schemas.microsoft.com/office/drawing/2014/main" id="{16776521-3F2B-4C71-ACB2-B9AC6F1DF788}"/>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0" name="Freeform 70">
                <a:extLst>
                  <a:ext uri="{FF2B5EF4-FFF2-40B4-BE49-F238E27FC236}">
                    <a16:creationId xmlns:a16="http://schemas.microsoft.com/office/drawing/2014/main" id="{5874C12D-963A-4A4E-889D-19B289ACA887}"/>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1" name="Rectangle 71">
                <a:extLst>
                  <a:ext uri="{FF2B5EF4-FFF2-40B4-BE49-F238E27FC236}">
                    <a16:creationId xmlns:a16="http://schemas.microsoft.com/office/drawing/2014/main" id="{4ADA6D47-BA65-429C-A089-F98090D6F473}"/>
                  </a:ext>
                </a:extLst>
              </p:cNvPr>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2" name="Rectangle 72">
                <a:extLst>
                  <a:ext uri="{FF2B5EF4-FFF2-40B4-BE49-F238E27FC236}">
                    <a16:creationId xmlns:a16="http://schemas.microsoft.com/office/drawing/2014/main" id="{391C8279-4F16-4469-8002-302262A188FC}"/>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3" name="Rectangle 73">
                <a:extLst>
                  <a:ext uri="{FF2B5EF4-FFF2-40B4-BE49-F238E27FC236}">
                    <a16:creationId xmlns:a16="http://schemas.microsoft.com/office/drawing/2014/main" id="{94B9D44D-37A0-4DF5-8397-6931AD7A654A}"/>
                  </a:ext>
                </a:extLst>
              </p:cNvPr>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4" name="Rectangle 74">
                <a:extLst>
                  <a:ext uri="{FF2B5EF4-FFF2-40B4-BE49-F238E27FC236}">
                    <a16:creationId xmlns:a16="http://schemas.microsoft.com/office/drawing/2014/main" id="{0608A5DB-1872-46A8-B2B1-741A33D48042}"/>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5" name="Rectangle 75">
                <a:extLst>
                  <a:ext uri="{FF2B5EF4-FFF2-40B4-BE49-F238E27FC236}">
                    <a16:creationId xmlns:a16="http://schemas.microsoft.com/office/drawing/2014/main" id="{903BC697-69FC-4628-A67F-525BA19CC205}"/>
                  </a:ext>
                </a:extLst>
              </p:cNvPr>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6" name="Rectangle 76">
                <a:extLst>
                  <a:ext uri="{FF2B5EF4-FFF2-40B4-BE49-F238E27FC236}">
                    <a16:creationId xmlns:a16="http://schemas.microsoft.com/office/drawing/2014/main" id="{06FE64EF-6331-4D65-B4A6-1F48C9D98B90}"/>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7" name="Rectangle 77">
                <a:extLst>
                  <a:ext uri="{FF2B5EF4-FFF2-40B4-BE49-F238E27FC236}">
                    <a16:creationId xmlns:a16="http://schemas.microsoft.com/office/drawing/2014/main" id="{E807729E-200B-44E9-AF02-D44D32F9EA36}"/>
                  </a:ext>
                </a:extLst>
              </p:cNvPr>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8" name="Rectangle 78">
                <a:extLst>
                  <a:ext uri="{FF2B5EF4-FFF2-40B4-BE49-F238E27FC236}">
                    <a16:creationId xmlns:a16="http://schemas.microsoft.com/office/drawing/2014/main" id="{3B42C500-05E0-44A8-B890-C276C8D45AFC}"/>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9" name="Rectangle 79">
                <a:extLst>
                  <a:ext uri="{FF2B5EF4-FFF2-40B4-BE49-F238E27FC236}">
                    <a16:creationId xmlns:a16="http://schemas.microsoft.com/office/drawing/2014/main" id="{8DE07CF9-76A4-4C3C-9845-1737535908DF}"/>
                  </a:ext>
                </a:extLst>
              </p:cNvPr>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0" name="Rectangle 80">
                <a:extLst>
                  <a:ext uri="{FF2B5EF4-FFF2-40B4-BE49-F238E27FC236}">
                    <a16:creationId xmlns:a16="http://schemas.microsoft.com/office/drawing/2014/main" id="{39E992BF-AF11-4B31-9FC2-3A76CB54F4D8}"/>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1" name="Rectangle 81">
                <a:extLst>
                  <a:ext uri="{FF2B5EF4-FFF2-40B4-BE49-F238E27FC236}">
                    <a16:creationId xmlns:a16="http://schemas.microsoft.com/office/drawing/2014/main" id="{EA1B08E6-4519-4552-A32F-1B5261161BF2}"/>
                  </a:ext>
                </a:extLst>
              </p:cNvPr>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2" name="Rectangle 82">
                <a:extLst>
                  <a:ext uri="{FF2B5EF4-FFF2-40B4-BE49-F238E27FC236}">
                    <a16:creationId xmlns:a16="http://schemas.microsoft.com/office/drawing/2014/main" id="{1F6CBAA7-DE08-44C2-8842-EF95C9A2B8FD}"/>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3" name="Rectangle 83">
                <a:extLst>
                  <a:ext uri="{FF2B5EF4-FFF2-40B4-BE49-F238E27FC236}">
                    <a16:creationId xmlns:a16="http://schemas.microsoft.com/office/drawing/2014/main" id="{E92551DD-5390-47F5-ACF7-A3869179C287}"/>
                  </a:ext>
                </a:extLst>
              </p:cNvPr>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4" name="Rectangle 84">
                <a:extLst>
                  <a:ext uri="{FF2B5EF4-FFF2-40B4-BE49-F238E27FC236}">
                    <a16:creationId xmlns:a16="http://schemas.microsoft.com/office/drawing/2014/main" id="{B496F495-F705-4C42-A508-7115BD5CEE0D}"/>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5" name="Rectangle 85">
                <a:extLst>
                  <a:ext uri="{FF2B5EF4-FFF2-40B4-BE49-F238E27FC236}">
                    <a16:creationId xmlns:a16="http://schemas.microsoft.com/office/drawing/2014/main" id="{B9A97698-DD6F-4973-A0B0-6E8058721BA2}"/>
                  </a:ext>
                </a:extLst>
              </p:cNvPr>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6" name="Rectangle 86">
                <a:extLst>
                  <a:ext uri="{FF2B5EF4-FFF2-40B4-BE49-F238E27FC236}">
                    <a16:creationId xmlns:a16="http://schemas.microsoft.com/office/drawing/2014/main" id="{C83C5891-2E36-48B4-BB6B-5D6604CA4F2D}"/>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7" name="Rectangle 87">
                <a:extLst>
                  <a:ext uri="{FF2B5EF4-FFF2-40B4-BE49-F238E27FC236}">
                    <a16:creationId xmlns:a16="http://schemas.microsoft.com/office/drawing/2014/main" id="{D04CBADF-E2BA-4600-9BC8-F2BEB835AD41}"/>
                  </a:ext>
                </a:extLst>
              </p:cNvPr>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8" name="Rectangle 88">
                <a:extLst>
                  <a:ext uri="{FF2B5EF4-FFF2-40B4-BE49-F238E27FC236}">
                    <a16:creationId xmlns:a16="http://schemas.microsoft.com/office/drawing/2014/main" id="{94EC3822-EAAB-4E81-B913-90B4A887C2BA}"/>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9" name="Rectangle 89">
                <a:extLst>
                  <a:ext uri="{FF2B5EF4-FFF2-40B4-BE49-F238E27FC236}">
                    <a16:creationId xmlns:a16="http://schemas.microsoft.com/office/drawing/2014/main" id="{3F6B033F-CF37-4D42-AFB3-1A9E210E7B4E}"/>
                  </a:ext>
                </a:extLst>
              </p:cNvPr>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0" name="Rectangle 90">
                <a:extLst>
                  <a:ext uri="{FF2B5EF4-FFF2-40B4-BE49-F238E27FC236}">
                    <a16:creationId xmlns:a16="http://schemas.microsoft.com/office/drawing/2014/main" id="{5719A12A-FC4C-4CDA-AD97-AD45BD6B8EA3}"/>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1" name="Rectangle 91">
                <a:extLst>
                  <a:ext uri="{FF2B5EF4-FFF2-40B4-BE49-F238E27FC236}">
                    <a16:creationId xmlns:a16="http://schemas.microsoft.com/office/drawing/2014/main" id="{6A02BCF0-B15C-48C3-A505-445AC2579985}"/>
                  </a:ext>
                </a:extLst>
              </p:cNvPr>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2" name="Rectangle 92">
                <a:extLst>
                  <a:ext uri="{FF2B5EF4-FFF2-40B4-BE49-F238E27FC236}">
                    <a16:creationId xmlns:a16="http://schemas.microsoft.com/office/drawing/2014/main" id="{121A14EE-52DF-4A90-BA34-C244035389D9}"/>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3" name="Rectangle 93">
                <a:extLst>
                  <a:ext uri="{FF2B5EF4-FFF2-40B4-BE49-F238E27FC236}">
                    <a16:creationId xmlns:a16="http://schemas.microsoft.com/office/drawing/2014/main" id="{95651C6C-6C6D-4A02-A121-49FF0AE13F8E}"/>
                  </a:ext>
                </a:extLst>
              </p:cNvPr>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4" name="Rectangle 94">
                <a:extLst>
                  <a:ext uri="{FF2B5EF4-FFF2-40B4-BE49-F238E27FC236}">
                    <a16:creationId xmlns:a16="http://schemas.microsoft.com/office/drawing/2014/main" id="{3402BDE7-DF3C-40EC-A28E-C3BA7DEFE22C}"/>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5" name="Rectangle 95">
                <a:extLst>
                  <a:ext uri="{FF2B5EF4-FFF2-40B4-BE49-F238E27FC236}">
                    <a16:creationId xmlns:a16="http://schemas.microsoft.com/office/drawing/2014/main" id="{A7AEFAF5-DDA5-4105-A228-1595590BEF0A}"/>
                  </a:ext>
                </a:extLst>
              </p:cNvPr>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6" name="Rectangle 96">
                <a:extLst>
                  <a:ext uri="{FF2B5EF4-FFF2-40B4-BE49-F238E27FC236}">
                    <a16:creationId xmlns:a16="http://schemas.microsoft.com/office/drawing/2014/main" id="{968186AE-A46F-4B47-99A2-EC5008146C3F}"/>
                  </a:ext>
                </a:extLst>
              </p:cNvPr>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7" name="Freeform 97">
                <a:extLst>
                  <a:ext uri="{FF2B5EF4-FFF2-40B4-BE49-F238E27FC236}">
                    <a16:creationId xmlns:a16="http://schemas.microsoft.com/office/drawing/2014/main" id="{3A761F67-90FA-4F08-98F3-524B0A9A94FD}"/>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8" name="Freeform 98">
                <a:extLst>
                  <a:ext uri="{FF2B5EF4-FFF2-40B4-BE49-F238E27FC236}">
                    <a16:creationId xmlns:a16="http://schemas.microsoft.com/office/drawing/2014/main" id="{D61F6659-CB59-4522-8254-A477A054F6DE}"/>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9" name="Rectangle 99">
                <a:extLst>
                  <a:ext uri="{FF2B5EF4-FFF2-40B4-BE49-F238E27FC236}">
                    <a16:creationId xmlns:a16="http://schemas.microsoft.com/office/drawing/2014/main" id="{27FAAA54-9F47-48A2-A235-C168963B7EC7}"/>
                  </a:ext>
                </a:extLst>
              </p:cNvPr>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0" name="Rectangle 100">
                <a:extLst>
                  <a:ext uri="{FF2B5EF4-FFF2-40B4-BE49-F238E27FC236}">
                    <a16:creationId xmlns:a16="http://schemas.microsoft.com/office/drawing/2014/main" id="{02FB9624-D97B-4760-8ED3-2FAED12AFA82}"/>
                  </a:ext>
                </a:extLst>
              </p:cNvPr>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1" name="Rectangle 101">
                <a:extLst>
                  <a:ext uri="{FF2B5EF4-FFF2-40B4-BE49-F238E27FC236}">
                    <a16:creationId xmlns:a16="http://schemas.microsoft.com/office/drawing/2014/main" id="{A9CA2690-B010-4471-A030-79A0F70F1A82}"/>
                  </a:ext>
                </a:extLst>
              </p:cNvPr>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2" name="Rectangle 102">
                <a:extLst>
                  <a:ext uri="{FF2B5EF4-FFF2-40B4-BE49-F238E27FC236}">
                    <a16:creationId xmlns:a16="http://schemas.microsoft.com/office/drawing/2014/main" id="{7779D5ED-8F1F-4180-A576-D0D1C538C48C}"/>
                  </a:ext>
                </a:extLst>
              </p:cNvPr>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3" name="Rectangle 103">
                <a:extLst>
                  <a:ext uri="{FF2B5EF4-FFF2-40B4-BE49-F238E27FC236}">
                    <a16:creationId xmlns:a16="http://schemas.microsoft.com/office/drawing/2014/main" id="{DA1383A0-4008-493A-8625-8C40426BEF25}"/>
                  </a:ext>
                </a:extLst>
              </p:cNvPr>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4" name="Rectangle 104">
                <a:extLst>
                  <a:ext uri="{FF2B5EF4-FFF2-40B4-BE49-F238E27FC236}">
                    <a16:creationId xmlns:a16="http://schemas.microsoft.com/office/drawing/2014/main" id="{A760C9EE-1502-417A-9543-CB570BFE193D}"/>
                  </a:ext>
                </a:extLst>
              </p:cNvPr>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5" name="Rectangle 105">
                <a:extLst>
                  <a:ext uri="{FF2B5EF4-FFF2-40B4-BE49-F238E27FC236}">
                    <a16:creationId xmlns:a16="http://schemas.microsoft.com/office/drawing/2014/main" id="{BD4C2D55-3F67-48D0-AC22-EB051FA22644}"/>
                  </a:ext>
                </a:extLst>
              </p:cNvPr>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6" name="Rectangle 106">
                <a:extLst>
                  <a:ext uri="{FF2B5EF4-FFF2-40B4-BE49-F238E27FC236}">
                    <a16:creationId xmlns:a16="http://schemas.microsoft.com/office/drawing/2014/main" id="{BE8EBE98-CC57-429F-8AE4-36470A179D90}"/>
                  </a:ext>
                </a:extLst>
              </p:cNvPr>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7" name="Rectangle 107">
                <a:extLst>
                  <a:ext uri="{FF2B5EF4-FFF2-40B4-BE49-F238E27FC236}">
                    <a16:creationId xmlns:a16="http://schemas.microsoft.com/office/drawing/2014/main" id="{4E1A4CEE-5AF8-4985-9790-50EAF793C387}"/>
                  </a:ext>
                </a:extLst>
              </p:cNvPr>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8" name="Rectangle 108">
                <a:extLst>
                  <a:ext uri="{FF2B5EF4-FFF2-40B4-BE49-F238E27FC236}">
                    <a16:creationId xmlns:a16="http://schemas.microsoft.com/office/drawing/2014/main" id="{45D721EB-9890-4A93-8DE9-FD039002417F}"/>
                  </a:ext>
                </a:extLst>
              </p:cNvPr>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9" name="Rectangle 109">
                <a:extLst>
                  <a:ext uri="{FF2B5EF4-FFF2-40B4-BE49-F238E27FC236}">
                    <a16:creationId xmlns:a16="http://schemas.microsoft.com/office/drawing/2014/main" id="{638F989A-C4BE-4EAD-8836-332DCA8546CF}"/>
                  </a:ext>
                </a:extLst>
              </p:cNvPr>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0" name="Rectangle 110">
                <a:extLst>
                  <a:ext uri="{FF2B5EF4-FFF2-40B4-BE49-F238E27FC236}">
                    <a16:creationId xmlns:a16="http://schemas.microsoft.com/office/drawing/2014/main" id="{CA3C4EF5-684D-45AE-803A-E17D4E3E3F93}"/>
                  </a:ext>
                </a:extLst>
              </p:cNvPr>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1" name="Rectangle 111">
                <a:extLst>
                  <a:ext uri="{FF2B5EF4-FFF2-40B4-BE49-F238E27FC236}">
                    <a16:creationId xmlns:a16="http://schemas.microsoft.com/office/drawing/2014/main" id="{E80C5F82-E595-4CB5-BAF1-30EF7C77575F}"/>
                  </a:ext>
                </a:extLst>
              </p:cNvPr>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2" name="Rectangle 112">
                <a:extLst>
                  <a:ext uri="{FF2B5EF4-FFF2-40B4-BE49-F238E27FC236}">
                    <a16:creationId xmlns:a16="http://schemas.microsoft.com/office/drawing/2014/main" id="{BD61A8A3-8E2D-44BA-BFA2-C588B78A99BD}"/>
                  </a:ext>
                </a:extLst>
              </p:cNvPr>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3" name="Rectangle 113">
                <a:extLst>
                  <a:ext uri="{FF2B5EF4-FFF2-40B4-BE49-F238E27FC236}">
                    <a16:creationId xmlns:a16="http://schemas.microsoft.com/office/drawing/2014/main" id="{BCC87C39-C4F8-4A45-996F-B0B8E25FB300}"/>
                  </a:ext>
                </a:extLst>
              </p:cNvPr>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4" name="Rectangle 114">
                <a:extLst>
                  <a:ext uri="{FF2B5EF4-FFF2-40B4-BE49-F238E27FC236}">
                    <a16:creationId xmlns:a16="http://schemas.microsoft.com/office/drawing/2014/main" id="{C1FAE9E1-7AEA-4831-AAE2-2F7256CC08DC}"/>
                  </a:ext>
                </a:extLst>
              </p:cNvPr>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5" name="Rectangle 115">
                <a:extLst>
                  <a:ext uri="{FF2B5EF4-FFF2-40B4-BE49-F238E27FC236}">
                    <a16:creationId xmlns:a16="http://schemas.microsoft.com/office/drawing/2014/main" id="{898DBA58-D10D-4FE4-8FCC-7DA2BC41C790}"/>
                  </a:ext>
                </a:extLst>
              </p:cNvPr>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6" name="Rectangle 116">
                <a:extLst>
                  <a:ext uri="{FF2B5EF4-FFF2-40B4-BE49-F238E27FC236}">
                    <a16:creationId xmlns:a16="http://schemas.microsoft.com/office/drawing/2014/main" id="{7CF26A91-ADAC-4A65-B64A-3EE099CA7E25}"/>
                  </a:ext>
                </a:extLst>
              </p:cNvPr>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7" name="Rectangle 117">
                <a:extLst>
                  <a:ext uri="{FF2B5EF4-FFF2-40B4-BE49-F238E27FC236}">
                    <a16:creationId xmlns:a16="http://schemas.microsoft.com/office/drawing/2014/main" id="{530923AD-7C8C-4C3C-B35C-B06DBFBB5988}"/>
                  </a:ext>
                </a:extLst>
              </p:cNvPr>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8" name="Rectangle 118">
                <a:extLst>
                  <a:ext uri="{FF2B5EF4-FFF2-40B4-BE49-F238E27FC236}">
                    <a16:creationId xmlns:a16="http://schemas.microsoft.com/office/drawing/2014/main" id="{D3322201-426C-43D7-9E16-6D0A91F3164C}"/>
                  </a:ext>
                </a:extLst>
              </p:cNvPr>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9" name="Rectangle 119">
                <a:extLst>
                  <a:ext uri="{FF2B5EF4-FFF2-40B4-BE49-F238E27FC236}">
                    <a16:creationId xmlns:a16="http://schemas.microsoft.com/office/drawing/2014/main" id="{2E6A5EC3-0293-4C3A-8EED-0B07EB078377}"/>
                  </a:ext>
                </a:extLst>
              </p:cNvPr>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0" name="Rectangle 120">
                <a:extLst>
                  <a:ext uri="{FF2B5EF4-FFF2-40B4-BE49-F238E27FC236}">
                    <a16:creationId xmlns:a16="http://schemas.microsoft.com/office/drawing/2014/main" id="{2AD94EBF-CE34-4F92-A784-2EF12DE1DAC8}"/>
                  </a:ext>
                </a:extLst>
              </p:cNvPr>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1" name="Rectangle 121">
                <a:extLst>
                  <a:ext uri="{FF2B5EF4-FFF2-40B4-BE49-F238E27FC236}">
                    <a16:creationId xmlns:a16="http://schemas.microsoft.com/office/drawing/2014/main" id="{3B25F3D5-069E-44E1-B072-036F0BB1B2A3}"/>
                  </a:ext>
                </a:extLst>
              </p:cNvPr>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2" name="Rectangle 122">
                <a:extLst>
                  <a:ext uri="{FF2B5EF4-FFF2-40B4-BE49-F238E27FC236}">
                    <a16:creationId xmlns:a16="http://schemas.microsoft.com/office/drawing/2014/main" id="{A32A0993-0B61-4AB0-B52A-6258396245C1}"/>
                  </a:ext>
                </a:extLst>
              </p:cNvPr>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3" name="Rectangle 123">
                <a:extLst>
                  <a:ext uri="{FF2B5EF4-FFF2-40B4-BE49-F238E27FC236}">
                    <a16:creationId xmlns:a16="http://schemas.microsoft.com/office/drawing/2014/main" id="{012AADC0-A75B-4FE8-A96A-C1DA0542BF3B}"/>
                  </a:ext>
                </a:extLst>
              </p:cNvPr>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4" name="Rectangle 124">
                <a:extLst>
                  <a:ext uri="{FF2B5EF4-FFF2-40B4-BE49-F238E27FC236}">
                    <a16:creationId xmlns:a16="http://schemas.microsoft.com/office/drawing/2014/main" id="{26676850-6015-4B47-968D-06E13FF363C7}"/>
                  </a:ext>
                </a:extLst>
              </p:cNvPr>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5" name="Rectangle 125">
                <a:extLst>
                  <a:ext uri="{FF2B5EF4-FFF2-40B4-BE49-F238E27FC236}">
                    <a16:creationId xmlns:a16="http://schemas.microsoft.com/office/drawing/2014/main" id="{88E9F35E-4B45-4D41-A84E-D25552E95E70}"/>
                  </a:ext>
                </a:extLst>
              </p:cNvPr>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37" name="Group 36">
              <a:extLst>
                <a:ext uri="{FF2B5EF4-FFF2-40B4-BE49-F238E27FC236}">
                  <a16:creationId xmlns:a16="http://schemas.microsoft.com/office/drawing/2014/main" id="{734916F5-4CBF-4DA7-A0C1-5110D27D5C18}"/>
                </a:ext>
              </a:extLst>
            </p:cNvPr>
            <p:cNvGrpSpPr/>
            <p:nvPr/>
          </p:nvGrpSpPr>
          <p:grpSpPr>
            <a:xfrm>
              <a:off x="6884999" y="5906109"/>
              <a:ext cx="891550" cy="1087920"/>
              <a:chOff x="1078644" y="2944892"/>
              <a:chExt cx="2747571" cy="3760255"/>
            </a:xfrm>
          </p:grpSpPr>
          <p:sp>
            <p:nvSpPr>
              <p:cNvPr id="38" name="Rectangle 10">
                <a:extLst>
                  <a:ext uri="{FF2B5EF4-FFF2-40B4-BE49-F238E27FC236}">
                    <a16:creationId xmlns:a16="http://schemas.microsoft.com/office/drawing/2014/main" id="{D659CA4B-AAAB-4A90-83B5-0D0E9542A5A1}"/>
                  </a:ext>
                </a:extLst>
              </p:cNvPr>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9" name="Rectangle 11">
                <a:extLst>
                  <a:ext uri="{FF2B5EF4-FFF2-40B4-BE49-F238E27FC236}">
                    <a16:creationId xmlns:a16="http://schemas.microsoft.com/office/drawing/2014/main" id="{FCAA838D-F542-4173-8FEA-6A9EEC19323D}"/>
                  </a:ext>
                </a:extLst>
              </p:cNvPr>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0" name="Rectangle 21">
                <a:extLst>
                  <a:ext uri="{FF2B5EF4-FFF2-40B4-BE49-F238E27FC236}">
                    <a16:creationId xmlns:a16="http://schemas.microsoft.com/office/drawing/2014/main" id="{9766192F-E97B-41DF-9D67-B0F440FAC4D1}"/>
                  </a:ext>
                </a:extLst>
              </p:cNvPr>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1" name="Freeform 22">
                <a:extLst>
                  <a:ext uri="{FF2B5EF4-FFF2-40B4-BE49-F238E27FC236}">
                    <a16:creationId xmlns:a16="http://schemas.microsoft.com/office/drawing/2014/main" id="{C87D3FD5-3EFB-44AB-9115-59AD8B9075ED}"/>
                  </a:ext>
                </a:extLst>
              </p:cNvPr>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2" name="Rectangle 26">
                <a:extLst>
                  <a:ext uri="{FF2B5EF4-FFF2-40B4-BE49-F238E27FC236}">
                    <a16:creationId xmlns:a16="http://schemas.microsoft.com/office/drawing/2014/main" id="{7A4DFCF6-12BF-4C61-BE3A-E388401D3A70}"/>
                  </a:ext>
                </a:extLst>
              </p:cNvPr>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3" name="Rectangle 27">
                <a:extLst>
                  <a:ext uri="{FF2B5EF4-FFF2-40B4-BE49-F238E27FC236}">
                    <a16:creationId xmlns:a16="http://schemas.microsoft.com/office/drawing/2014/main" id="{44635997-A599-470A-A7F7-362F5A09FE80}"/>
                  </a:ext>
                </a:extLst>
              </p:cNvPr>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 name="Freeform 28">
                <a:extLst>
                  <a:ext uri="{FF2B5EF4-FFF2-40B4-BE49-F238E27FC236}">
                    <a16:creationId xmlns:a16="http://schemas.microsoft.com/office/drawing/2014/main" id="{117A47C4-DF1F-466D-BED8-1C04F12DDE51}"/>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29">
                <a:extLst>
                  <a:ext uri="{FF2B5EF4-FFF2-40B4-BE49-F238E27FC236}">
                    <a16:creationId xmlns:a16="http://schemas.microsoft.com/office/drawing/2014/main" id="{4C0E7CE6-9FD6-431A-B4AE-30A31459FE58}"/>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 name="Rectangle 30">
                <a:extLst>
                  <a:ext uri="{FF2B5EF4-FFF2-40B4-BE49-F238E27FC236}">
                    <a16:creationId xmlns:a16="http://schemas.microsoft.com/office/drawing/2014/main" id="{F3A2EC58-3C50-409E-A84F-78675BD07E2F}"/>
                  </a:ext>
                </a:extLst>
              </p:cNvPr>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Rectangle 31">
                <a:extLst>
                  <a:ext uri="{FF2B5EF4-FFF2-40B4-BE49-F238E27FC236}">
                    <a16:creationId xmlns:a16="http://schemas.microsoft.com/office/drawing/2014/main" id="{288CB7F8-8BD8-4F99-BB4E-D3DF6EA09FCC}"/>
                  </a:ext>
                </a:extLst>
              </p:cNvPr>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Rectangle 32">
                <a:extLst>
                  <a:ext uri="{FF2B5EF4-FFF2-40B4-BE49-F238E27FC236}">
                    <a16:creationId xmlns:a16="http://schemas.microsoft.com/office/drawing/2014/main" id="{EBC68F9D-4102-437A-934E-02154F40EE89}"/>
                  </a:ext>
                </a:extLst>
              </p:cNvPr>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 name="Rectangle 33">
                <a:extLst>
                  <a:ext uri="{FF2B5EF4-FFF2-40B4-BE49-F238E27FC236}">
                    <a16:creationId xmlns:a16="http://schemas.microsoft.com/office/drawing/2014/main" id="{F4D1947F-721E-47B2-ADE3-F5DD10DAA0EA}"/>
                  </a:ext>
                </a:extLst>
              </p:cNvPr>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 name="Rectangle 34">
                <a:extLst>
                  <a:ext uri="{FF2B5EF4-FFF2-40B4-BE49-F238E27FC236}">
                    <a16:creationId xmlns:a16="http://schemas.microsoft.com/office/drawing/2014/main" id="{1AF2E95D-A73E-4590-B356-9410B01A0954}"/>
                  </a:ext>
                </a:extLst>
              </p:cNvPr>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 name="Rectangle 35">
                <a:extLst>
                  <a:ext uri="{FF2B5EF4-FFF2-40B4-BE49-F238E27FC236}">
                    <a16:creationId xmlns:a16="http://schemas.microsoft.com/office/drawing/2014/main" id="{085DE64E-6973-4CDF-B8E0-1071EDEC3967}"/>
                  </a:ext>
                </a:extLst>
              </p:cNvPr>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 name="Rectangle 36">
                <a:extLst>
                  <a:ext uri="{FF2B5EF4-FFF2-40B4-BE49-F238E27FC236}">
                    <a16:creationId xmlns:a16="http://schemas.microsoft.com/office/drawing/2014/main" id="{DC51A7FE-D665-4A70-8866-1F18910BB209}"/>
                  </a:ext>
                </a:extLst>
              </p:cNvPr>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 name="Rectangle 37">
                <a:extLst>
                  <a:ext uri="{FF2B5EF4-FFF2-40B4-BE49-F238E27FC236}">
                    <a16:creationId xmlns:a16="http://schemas.microsoft.com/office/drawing/2014/main" id="{AA7F74CE-2818-4094-B9A7-43F77CD5B2D8}"/>
                  </a:ext>
                </a:extLst>
              </p:cNvPr>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 name="Rectangle 38">
                <a:extLst>
                  <a:ext uri="{FF2B5EF4-FFF2-40B4-BE49-F238E27FC236}">
                    <a16:creationId xmlns:a16="http://schemas.microsoft.com/office/drawing/2014/main" id="{F697FE2A-338F-4AC7-8070-C7CDA102EAD0}"/>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 name="Rectangle 39">
                <a:extLst>
                  <a:ext uri="{FF2B5EF4-FFF2-40B4-BE49-F238E27FC236}">
                    <a16:creationId xmlns:a16="http://schemas.microsoft.com/office/drawing/2014/main" id="{D99B701F-26A3-4F92-9063-90E41690DF5E}"/>
                  </a:ext>
                </a:extLst>
              </p:cNvPr>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 name="Rectangle 40">
                <a:extLst>
                  <a:ext uri="{FF2B5EF4-FFF2-40B4-BE49-F238E27FC236}">
                    <a16:creationId xmlns:a16="http://schemas.microsoft.com/office/drawing/2014/main" id="{53C79F43-9165-4ED2-B3A2-3A9CB16A4C4B}"/>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 name="Rectangle 41">
                <a:extLst>
                  <a:ext uri="{FF2B5EF4-FFF2-40B4-BE49-F238E27FC236}">
                    <a16:creationId xmlns:a16="http://schemas.microsoft.com/office/drawing/2014/main" id="{9C292A6D-DE8F-4CA1-A759-4AEAC1ACC9E2}"/>
                  </a:ext>
                </a:extLst>
              </p:cNvPr>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 name="Rectangle 42">
                <a:extLst>
                  <a:ext uri="{FF2B5EF4-FFF2-40B4-BE49-F238E27FC236}">
                    <a16:creationId xmlns:a16="http://schemas.microsoft.com/office/drawing/2014/main" id="{B091A79F-D446-40E9-A6D9-8422AEAABEFF}"/>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 name="Rectangle 43">
                <a:extLst>
                  <a:ext uri="{FF2B5EF4-FFF2-40B4-BE49-F238E27FC236}">
                    <a16:creationId xmlns:a16="http://schemas.microsoft.com/office/drawing/2014/main" id="{5BE1B49C-AFA4-48FF-945C-0A0A286114AF}"/>
                  </a:ext>
                </a:extLst>
              </p:cNvPr>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 name="Rectangle 44">
                <a:extLst>
                  <a:ext uri="{FF2B5EF4-FFF2-40B4-BE49-F238E27FC236}">
                    <a16:creationId xmlns:a16="http://schemas.microsoft.com/office/drawing/2014/main" id="{0F694A92-8FE5-4729-946B-62654F17C8A7}"/>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 name="Rectangle 45">
                <a:extLst>
                  <a:ext uri="{FF2B5EF4-FFF2-40B4-BE49-F238E27FC236}">
                    <a16:creationId xmlns:a16="http://schemas.microsoft.com/office/drawing/2014/main" id="{9D3C47D0-54ED-4531-91AE-DA745170707E}"/>
                  </a:ext>
                </a:extLst>
              </p:cNvPr>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 name="Rectangle 46">
                <a:extLst>
                  <a:ext uri="{FF2B5EF4-FFF2-40B4-BE49-F238E27FC236}">
                    <a16:creationId xmlns:a16="http://schemas.microsoft.com/office/drawing/2014/main" id="{E6CF5904-3B73-456B-A929-5C02E9BAC5FC}"/>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3" name="Rectangle 47">
                <a:extLst>
                  <a:ext uri="{FF2B5EF4-FFF2-40B4-BE49-F238E27FC236}">
                    <a16:creationId xmlns:a16="http://schemas.microsoft.com/office/drawing/2014/main" id="{C5515B3C-073D-4196-B58B-30A21D5390E1}"/>
                  </a:ext>
                </a:extLst>
              </p:cNvPr>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 name="Rectangle 48">
                <a:extLst>
                  <a:ext uri="{FF2B5EF4-FFF2-40B4-BE49-F238E27FC236}">
                    <a16:creationId xmlns:a16="http://schemas.microsoft.com/office/drawing/2014/main" id="{34415A4A-D000-49E7-A990-BF6ADECAD2A4}"/>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5" name="Rectangle 49">
                <a:extLst>
                  <a:ext uri="{FF2B5EF4-FFF2-40B4-BE49-F238E27FC236}">
                    <a16:creationId xmlns:a16="http://schemas.microsoft.com/office/drawing/2014/main" id="{5AF0FFAD-4A15-4E87-96ED-0952F9DA9F81}"/>
                  </a:ext>
                </a:extLst>
              </p:cNvPr>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 name="Rectangle 50">
                <a:extLst>
                  <a:ext uri="{FF2B5EF4-FFF2-40B4-BE49-F238E27FC236}">
                    <a16:creationId xmlns:a16="http://schemas.microsoft.com/office/drawing/2014/main" id="{427A4D30-1B20-48B4-80A1-69923FF533F3}"/>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 name="Rectangle 51">
                <a:extLst>
                  <a:ext uri="{FF2B5EF4-FFF2-40B4-BE49-F238E27FC236}">
                    <a16:creationId xmlns:a16="http://schemas.microsoft.com/office/drawing/2014/main" id="{034085AD-AF5C-4B0D-A7C9-3F6FE28B0397}"/>
                  </a:ext>
                </a:extLst>
              </p:cNvPr>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 name="Rectangle 52">
                <a:extLst>
                  <a:ext uri="{FF2B5EF4-FFF2-40B4-BE49-F238E27FC236}">
                    <a16:creationId xmlns:a16="http://schemas.microsoft.com/office/drawing/2014/main" id="{43835751-960D-4926-9E6B-2C8C87C19C57}"/>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 name="Rectangle 53">
                <a:extLst>
                  <a:ext uri="{FF2B5EF4-FFF2-40B4-BE49-F238E27FC236}">
                    <a16:creationId xmlns:a16="http://schemas.microsoft.com/office/drawing/2014/main" id="{7ADCD665-29C9-45B8-B600-3DF949D957DF}"/>
                  </a:ext>
                </a:extLst>
              </p:cNvPr>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 name="Rectangle 54">
                <a:extLst>
                  <a:ext uri="{FF2B5EF4-FFF2-40B4-BE49-F238E27FC236}">
                    <a16:creationId xmlns:a16="http://schemas.microsoft.com/office/drawing/2014/main" id="{4055F012-567D-4295-91CD-0DB57C8B9C2B}"/>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 name="Rectangle 55">
                <a:extLst>
                  <a:ext uri="{FF2B5EF4-FFF2-40B4-BE49-F238E27FC236}">
                    <a16:creationId xmlns:a16="http://schemas.microsoft.com/office/drawing/2014/main" id="{05EC8743-A327-455B-BD5B-8106BDBA4710}"/>
                  </a:ext>
                </a:extLst>
              </p:cNvPr>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 name="Rectangle 56">
                <a:extLst>
                  <a:ext uri="{FF2B5EF4-FFF2-40B4-BE49-F238E27FC236}">
                    <a16:creationId xmlns:a16="http://schemas.microsoft.com/office/drawing/2014/main" id="{DD0FD8AD-C4D0-45A6-AB36-19FF36348B65}"/>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 name="Rectangle 57">
                <a:extLst>
                  <a:ext uri="{FF2B5EF4-FFF2-40B4-BE49-F238E27FC236}">
                    <a16:creationId xmlns:a16="http://schemas.microsoft.com/office/drawing/2014/main" id="{C30A6477-807D-4B93-82CC-5E406719CD49}"/>
                  </a:ext>
                </a:extLst>
              </p:cNvPr>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4" name="Rectangle 58">
                <a:extLst>
                  <a:ext uri="{FF2B5EF4-FFF2-40B4-BE49-F238E27FC236}">
                    <a16:creationId xmlns:a16="http://schemas.microsoft.com/office/drawing/2014/main" id="{70A89977-17D4-4721-A5F5-E4AB5BECAC8F}"/>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 name="Rectangle 59">
                <a:extLst>
                  <a:ext uri="{FF2B5EF4-FFF2-40B4-BE49-F238E27FC236}">
                    <a16:creationId xmlns:a16="http://schemas.microsoft.com/office/drawing/2014/main" id="{880CF1E0-573B-441A-9907-2D76237841C1}"/>
                  </a:ext>
                </a:extLst>
              </p:cNvPr>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 name="Rectangle 60">
                <a:extLst>
                  <a:ext uri="{FF2B5EF4-FFF2-40B4-BE49-F238E27FC236}">
                    <a16:creationId xmlns:a16="http://schemas.microsoft.com/office/drawing/2014/main" id="{34DB3126-10B2-464D-8DC2-72B70413AC2F}"/>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Rectangle 61">
                <a:extLst>
                  <a:ext uri="{FF2B5EF4-FFF2-40B4-BE49-F238E27FC236}">
                    <a16:creationId xmlns:a16="http://schemas.microsoft.com/office/drawing/2014/main" id="{CD3B31FB-1F22-4961-980D-F01BFF000179}"/>
                  </a:ext>
                </a:extLst>
              </p:cNvPr>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63">
                <a:extLst>
                  <a:ext uri="{FF2B5EF4-FFF2-40B4-BE49-F238E27FC236}">
                    <a16:creationId xmlns:a16="http://schemas.microsoft.com/office/drawing/2014/main" id="{F178C703-FF80-428D-AA8C-42C035F028AA}"/>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 name="Freeform 64">
                <a:extLst>
                  <a:ext uri="{FF2B5EF4-FFF2-40B4-BE49-F238E27FC236}">
                    <a16:creationId xmlns:a16="http://schemas.microsoft.com/office/drawing/2014/main" id="{716A9998-85AE-470C-B095-A98E0D93FF6B}"/>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0" name="Freeform 65">
                <a:extLst>
                  <a:ext uri="{FF2B5EF4-FFF2-40B4-BE49-F238E27FC236}">
                    <a16:creationId xmlns:a16="http://schemas.microsoft.com/office/drawing/2014/main" id="{9D7F5C46-2A65-4690-8AF3-B11B602FC38C}"/>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1" name="Freeform 66">
                <a:extLst>
                  <a:ext uri="{FF2B5EF4-FFF2-40B4-BE49-F238E27FC236}">
                    <a16:creationId xmlns:a16="http://schemas.microsoft.com/office/drawing/2014/main" id="{30BBF142-12BF-4108-98B7-A75409F605E7}"/>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2" name="Freeform 67">
                <a:extLst>
                  <a:ext uri="{FF2B5EF4-FFF2-40B4-BE49-F238E27FC236}">
                    <a16:creationId xmlns:a16="http://schemas.microsoft.com/office/drawing/2014/main" id="{016B60E3-17F1-499A-BC14-11D6BE5F12F8}"/>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3" name="Freeform 68">
                <a:extLst>
                  <a:ext uri="{FF2B5EF4-FFF2-40B4-BE49-F238E27FC236}">
                    <a16:creationId xmlns:a16="http://schemas.microsoft.com/office/drawing/2014/main" id="{49B9CB24-C8F1-4B85-9AC5-48AAC5F793CC}"/>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4" name="Freeform 69">
                <a:extLst>
                  <a:ext uri="{FF2B5EF4-FFF2-40B4-BE49-F238E27FC236}">
                    <a16:creationId xmlns:a16="http://schemas.microsoft.com/office/drawing/2014/main" id="{938E8734-BE27-4559-8F11-63929AD394BC}"/>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5" name="Freeform 70">
                <a:extLst>
                  <a:ext uri="{FF2B5EF4-FFF2-40B4-BE49-F238E27FC236}">
                    <a16:creationId xmlns:a16="http://schemas.microsoft.com/office/drawing/2014/main" id="{2B621073-A504-4D2C-B8C4-1CAD01DA6C2D}"/>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6" name="Rectangle 71">
                <a:extLst>
                  <a:ext uri="{FF2B5EF4-FFF2-40B4-BE49-F238E27FC236}">
                    <a16:creationId xmlns:a16="http://schemas.microsoft.com/office/drawing/2014/main" id="{543C8D1A-5BE0-4D92-AFD2-828712ED2F02}"/>
                  </a:ext>
                </a:extLst>
              </p:cNvPr>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7" name="Rectangle 72">
                <a:extLst>
                  <a:ext uri="{FF2B5EF4-FFF2-40B4-BE49-F238E27FC236}">
                    <a16:creationId xmlns:a16="http://schemas.microsoft.com/office/drawing/2014/main" id="{F320E222-54FA-4685-924A-03D9D602890D}"/>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8" name="Rectangle 73">
                <a:extLst>
                  <a:ext uri="{FF2B5EF4-FFF2-40B4-BE49-F238E27FC236}">
                    <a16:creationId xmlns:a16="http://schemas.microsoft.com/office/drawing/2014/main" id="{30033FB3-6010-4B24-9718-D7E5E9E7FF7D}"/>
                  </a:ext>
                </a:extLst>
              </p:cNvPr>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9" name="Rectangle 74">
                <a:extLst>
                  <a:ext uri="{FF2B5EF4-FFF2-40B4-BE49-F238E27FC236}">
                    <a16:creationId xmlns:a16="http://schemas.microsoft.com/office/drawing/2014/main" id="{2CB63375-38B1-499A-ABEF-7FCA0B22F1B7}"/>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0" name="Rectangle 75">
                <a:extLst>
                  <a:ext uri="{FF2B5EF4-FFF2-40B4-BE49-F238E27FC236}">
                    <a16:creationId xmlns:a16="http://schemas.microsoft.com/office/drawing/2014/main" id="{3938454B-3F88-47CA-BBE0-DC0A4F38C32C}"/>
                  </a:ext>
                </a:extLst>
              </p:cNvPr>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1" name="Rectangle 76">
                <a:extLst>
                  <a:ext uri="{FF2B5EF4-FFF2-40B4-BE49-F238E27FC236}">
                    <a16:creationId xmlns:a16="http://schemas.microsoft.com/office/drawing/2014/main" id="{C42A017C-DF0C-4415-847E-A53FBDC4A4C5}"/>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2" name="Rectangle 77">
                <a:extLst>
                  <a:ext uri="{FF2B5EF4-FFF2-40B4-BE49-F238E27FC236}">
                    <a16:creationId xmlns:a16="http://schemas.microsoft.com/office/drawing/2014/main" id="{02B67992-BE9D-44ED-91AA-C34A59CA949F}"/>
                  </a:ext>
                </a:extLst>
              </p:cNvPr>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3" name="Rectangle 78">
                <a:extLst>
                  <a:ext uri="{FF2B5EF4-FFF2-40B4-BE49-F238E27FC236}">
                    <a16:creationId xmlns:a16="http://schemas.microsoft.com/office/drawing/2014/main" id="{6A79156D-06AC-4640-ABB5-E358BA276C5A}"/>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4" name="Rectangle 79">
                <a:extLst>
                  <a:ext uri="{FF2B5EF4-FFF2-40B4-BE49-F238E27FC236}">
                    <a16:creationId xmlns:a16="http://schemas.microsoft.com/office/drawing/2014/main" id="{E50720E1-3329-44B1-B6E6-F232C2FFC923}"/>
                  </a:ext>
                </a:extLst>
              </p:cNvPr>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5" name="Rectangle 80">
                <a:extLst>
                  <a:ext uri="{FF2B5EF4-FFF2-40B4-BE49-F238E27FC236}">
                    <a16:creationId xmlns:a16="http://schemas.microsoft.com/office/drawing/2014/main" id="{D03F204E-CED6-46E1-BAF2-37F776CEC3BE}"/>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6" name="Rectangle 81">
                <a:extLst>
                  <a:ext uri="{FF2B5EF4-FFF2-40B4-BE49-F238E27FC236}">
                    <a16:creationId xmlns:a16="http://schemas.microsoft.com/office/drawing/2014/main" id="{BDF377C7-AB60-42B4-923F-65DBF3094129}"/>
                  </a:ext>
                </a:extLst>
              </p:cNvPr>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7" name="Rectangle 82">
                <a:extLst>
                  <a:ext uri="{FF2B5EF4-FFF2-40B4-BE49-F238E27FC236}">
                    <a16:creationId xmlns:a16="http://schemas.microsoft.com/office/drawing/2014/main" id="{90CB7574-1A1E-4198-8AE7-26A6249FC819}"/>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8" name="Rectangle 83">
                <a:extLst>
                  <a:ext uri="{FF2B5EF4-FFF2-40B4-BE49-F238E27FC236}">
                    <a16:creationId xmlns:a16="http://schemas.microsoft.com/office/drawing/2014/main" id="{FBD5E986-4FEB-4C41-B56E-368F2A29272D}"/>
                  </a:ext>
                </a:extLst>
              </p:cNvPr>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9" name="Rectangle 84">
                <a:extLst>
                  <a:ext uri="{FF2B5EF4-FFF2-40B4-BE49-F238E27FC236}">
                    <a16:creationId xmlns:a16="http://schemas.microsoft.com/office/drawing/2014/main" id="{4187B83E-D355-48C5-87B3-22B227523A85}"/>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0" name="Rectangle 85">
                <a:extLst>
                  <a:ext uri="{FF2B5EF4-FFF2-40B4-BE49-F238E27FC236}">
                    <a16:creationId xmlns:a16="http://schemas.microsoft.com/office/drawing/2014/main" id="{A5E7481B-FB91-4E93-9009-618F7CE6BE17}"/>
                  </a:ext>
                </a:extLst>
              </p:cNvPr>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1" name="Rectangle 86">
                <a:extLst>
                  <a:ext uri="{FF2B5EF4-FFF2-40B4-BE49-F238E27FC236}">
                    <a16:creationId xmlns:a16="http://schemas.microsoft.com/office/drawing/2014/main" id="{D8E0EBEF-FB22-41DB-B65F-967A822B4613}"/>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2" name="Rectangle 87">
                <a:extLst>
                  <a:ext uri="{FF2B5EF4-FFF2-40B4-BE49-F238E27FC236}">
                    <a16:creationId xmlns:a16="http://schemas.microsoft.com/office/drawing/2014/main" id="{EAFFA351-18D4-4600-B7EC-BAB3A697A3C1}"/>
                  </a:ext>
                </a:extLst>
              </p:cNvPr>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3" name="Rectangle 88">
                <a:extLst>
                  <a:ext uri="{FF2B5EF4-FFF2-40B4-BE49-F238E27FC236}">
                    <a16:creationId xmlns:a16="http://schemas.microsoft.com/office/drawing/2014/main" id="{CFCFB6F3-E551-4706-8DA2-074CDAFA1FB4}"/>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4" name="Rectangle 89">
                <a:extLst>
                  <a:ext uri="{FF2B5EF4-FFF2-40B4-BE49-F238E27FC236}">
                    <a16:creationId xmlns:a16="http://schemas.microsoft.com/office/drawing/2014/main" id="{0773735B-1BDC-4184-AAAF-3EAF3424E56A}"/>
                  </a:ext>
                </a:extLst>
              </p:cNvPr>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5" name="Rectangle 90">
                <a:extLst>
                  <a:ext uri="{FF2B5EF4-FFF2-40B4-BE49-F238E27FC236}">
                    <a16:creationId xmlns:a16="http://schemas.microsoft.com/office/drawing/2014/main" id="{BCDB9BD6-C2F0-4A04-A21D-9E5642BD19C5}"/>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6" name="Rectangle 91">
                <a:extLst>
                  <a:ext uri="{FF2B5EF4-FFF2-40B4-BE49-F238E27FC236}">
                    <a16:creationId xmlns:a16="http://schemas.microsoft.com/office/drawing/2014/main" id="{75C96E9B-29F4-43F5-BB40-A182314F2BC3}"/>
                  </a:ext>
                </a:extLst>
              </p:cNvPr>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7" name="Rectangle 92">
                <a:extLst>
                  <a:ext uri="{FF2B5EF4-FFF2-40B4-BE49-F238E27FC236}">
                    <a16:creationId xmlns:a16="http://schemas.microsoft.com/office/drawing/2014/main" id="{11B16B99-E4AE-4212-B32E-6EC7ACB27F61}"/>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8" name="Rectangle 93">
                <a:extLst>
                  <a:ext uri="{FF2B5EF4-FFF2-40B4-BE49-F238E27FC236}">
                    <a16:creationId xmlns:a16="http://schemas.microsoft.com/office/drawing/2014/main" id="{4AB04AC0-625D-49D4-A762-16A4B252480A}"/>
                  </a:ext>
                </a:extLst>
              </p:cNvPr>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9" name="Rectangle 94">
                <a:extLst>
                  <a:ext uri="{FF2B5EF4-FFF2-40B4-BE49-F238E27FC236}">
                    <a16:creationId xmlns:a16="http://schemas.microsoft.com/office/drawing/2014/main" id="{BFD3145B-DAA2-41BE-A293-073E1B8D9203}"/>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0" name="Rectangle 95">
                <a:extLst>
                  <a:ext uri="{FF2B5EF4-FFF2-40B4-BE49-F238E27FC236}">
                    <a16:creationId xmlns:a16="http://schemas.microsoft.com/office/drawing/2014/main" id="{7E856B56-7762-4CBF-9A04-6EA320E89186}"/>
                  </a:ext>
                </a:extLst>
              </p:cNvPr>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1" name="Rectangle 96">
                <a:extLst>
                  <a:ext uri="{FF2B5EF4-FFF2-40B4-BE49-F238E27FC236}">
                    <a16:creationId xmlns:a16="http://schemas.microsoft.com/office/drawing/2014/main" id="{96150366-A0BE-4BBA-8BBD-7BC337B32111}"/>
                  </a:ext>
                </a:extLst>
              </p:cNvPr>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2" name="Freeform 97">
                <a:extLst>
                  <a:ext uri="{FF2B5EF4-FFF2-40B4-BE49-F238E27FC236}">
                    <a16:creationId xmlns:a16="http://schemas.microsoft.com/office/drawing/2014/main" id="{4FAA562B-5BC6-4808-8DD5-AE1B0C7922B5}"/>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3" name="Freeform 98">
                <a:extLst>
                  <a:ext uri="{FF2B5EF4-FFF2-40B4-BE49-F238E27FC236}">
                    <a16:creationId xmlns:a16="http://schemas.microsoft.com/office/drawing/2014/main" id="{16C6F7CE-76C9-4CED-BCFD-99FB8B505352}"/>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4" name="Rectangle 99">
                <a:extLst>
                  <a:ext uri="{FF2B5EF4-FFF2-40B4-BE49-F238E27FC236}">
                    <a16:creationId xmlns:a16="http://schemas.microsoft.com/office/drawing/2014/main" id="{3CBBC3BC-ACC1-4B6B-A9F7-B190D1184D7F}"/>
                  </a:ext>
                </a:extLst>
              </p:cNvPr>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5" name="Rectangle 100">
                <a:extLst>
                  <a:ext uri="{FF2B5EF4-FFF2-40B4-BE49-F238E27FC236}">
                    <a16:creationId xmlns:a16="http://schemas.microsoft.com/office/drawing/2014/main" id="{DC00E7B4-6594-4176-BDE5-4C56FAD74010}"/>
                  </a:ext>
                </a:extLst>
              </p:cNvPr>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6" name="Rectangle 101">
                <a:extLst>
                  <a:ext uri="{FF2B5EF4-FFF2-40B4-BE49-F238E27FC236}">
                    <a16:creationId xmlns:a16="http://schemas.microsoft.com/office/drawing/2014/main" id="{68880B0F-0326-4299-B17D-62BDA2B07425}"/>
                  </a:ext>
                </a:extLst>
              </p:cNvPr>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7" name="Rectangle 102">
                <a:extLst>
                  <a:ext uri="{FF2B5EF4-FFF2-40B4-BE49-F238E27FC236}">
                    <a16:creationId xmlns:a16="http://schemas.microsoft.com/office/drawing/2014/main" id="{0645160A-985B-4D7D-AF5C-8691D28C6E8E}"/>
                  </a:ext>
                </a:extLst>
              </p:cNvPr>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8" name="Rectangle 103">
                <a:extLst>
                  <a:ext uri="{FF2B5EF4-FFF2-40B4-BE49-F238E27FC236}">
                    <a16:creationId xmlns:a16="http://schemas.microsoft.com/office/drawing/2014/main" id="{33B41521-4CA5-437B-8090-D2F2CB98C58F}"/>
                  </a:ext>
                </a:extLst>
              </p:cNvPr>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9" name="Rectangle 104">
                <a:extLst>
                  <a:ext uri="{FF2B5EF4-FFF2-40B4-BE49-F238E27FC236}">
                    <a16:creationId xmlns:a16="http://schemas.microsoft.com/office/drawing/2014/main" id="{33B7EF5C-1E75-4382-9393-38EC584730C3}"/>
                  </a:ext>
                </a:extLst>
              </p:cNvPr>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0" name="Rectangle 105">
                <a:extLst>
                  <a:ext uri="{FF2B5EF4-FFF2-40B4-BE49-F238E27FC236}">
                    <a16:creationId xmlns:a16="http://schemas.microsoft.com/office/drawing/2014/main" id="{977BC486-AB82-4F5A-B22C-19C6A49217B9}"/>
                  </a:ext>
                </a:extLst>
              </p:cNvPr>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1" name="Rectangle 106">
                <a:extLst>
                  <a:ext uri="{FF2B5EF4-FFF2-40B4-BE49-F238E27FC236}">
                    <a16:creationId xmlns:a16="http://schemas.microsoft.com/office/drawing/2014/main" id="{993C8788-540A-4E9C-BDDD-4913A6FCBFF9}"/>
                  </a:ext>
                </a:extLst>
              </p:cNvPr>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2" name="Rectangle 107">
                <a:extLst>
                  <a:ext uri="{FF2B5EF4-FFF2-40B4-BE49-F238E27FC236}">
                    <a16:creationId xmlns:a16="http://schemas.microsoft.com/office/drawing/2014/main" id="{3F4E9C1D-8F89-4956-A1DE-BBEACA6B1C7F}"/>
                  </a:ext>
                </a:extLst>
              </p:cNvPr>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3" name="Rectangle 108">
                <a:extLst>
                  <a:ext uri="{FF2B5EF4-FFF2-40B4-BE49-F238E27FC236}">
                    <a16:creationId xmlns:a16="http://schemas.microsoft.com/office/drawing/2014/main" id="{D4D6B555-F1A5-4DD9-86C8-DE4CC0788DE6}"/>
                  </a:ext>
                </a:extLst>
              </p:cNvPr>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4" name="Rectangle 109">
                <a:extLst>
                  <a:ext uri="{FF2B5EF4-FFF2-40B4-BE49-F238E27FC236}">
                    <a16:creationId xmlns:a16="http://schemas.microsoft.com/office/drawing/2014/main" id="{47153FAB-6774-49B5-BE03-1C1382D935A9}"/>
                  </a:ext>
                </a:extLst>
              </p:cNvPr>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5" name="Rectangle 110">
                <a:extLst>
                  <a:ext uri="{FF2B5EF4-FFF2-40B4-BE49-F238E27FC236}">
                    <a16:creationId xmlns:a16="http://schemas.microsoft.com/office/drawing/2014/main" id="{47CFA63D-12E3-4410-B6C8-B6C9155E2330}"/>
                  </a:ext>
                </a:extLst>
              </p:cNvPr>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6" name="Rectangle 111">
                <a:extLst>
                  <a:ext uri="{FF2B5EF4-FFF2-40B4-BE49-F238E27FC236}">
                    <a16:creationId xmlns:a16="http://schemas.microsoft.com/office/drawing/2014/main" id="{BD0A1AC4-0580-4C98-8500-AD9D9E448698}"/>
                  </a:ext>
                </a:extLst>
              </p:cNvPr>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7" name="Rectangle 112">
                <a:extLst>
                  <a:ext uri="{FF2B5EF4-FFF2-40B4-BE49-F238E27FC236}">
                    <a16:creationId xmlns:a16="http://schemas.microsoft.com/office/drawing/2014/main" id="{8E62500B-1CD9-4170-B158-502F43120272}"/>
                  </a:ext>
                </a:extLst>
              </p:cNvPr>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8" name="Rectangle 113">
                <a:extLst>
                  <a:ext uri="{FF2B5EF4-FFF2-40B4-BE49-F238E27FC236}">
                    <a16:creationId xmlns:a16="http://schemas.microsoft.com/office/drawing/2014/main" id="{852A9728-B1E9-4C25-BAA6-2488AC5CB59B}"/>
                  </a:ext>
                </a:extLst>
              </p:cNvPr>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9" name="Rectangle 114">
                <a:extLst>
                  <a:ext uri="{FF2B5EF4-FFF2-40B4-BE49-F238E27FC236}">
                    <a16:creationId xmlns:a16="http://schemas.microsoft.com/office/drawing/2014/main" id="{DA55A2FD-B42E-41EA-936D-133DA1445AE8}"/>
                  </a:ext>
                </a:extLst>
              </p:cNvPr>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0" name="Rectangle 115">
                <a:extLst>
                  <a:ext uri="{FF2B5EF4-FFF2-40B4-BE49-F238E27FC236}">
                    <a16:creationId xmlns:a16="http://schemas.microsoft.com/office/drawing/2014/main" id="{595BCDD9-9492-4CE8-8BB0-34BF5271C85D}"/>
                  </a:ext>
                </a:extLst>
              </p:cNvPr>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1" name="Rectangle 116">
                <a:extLst>
                  <a:ext uri="{FF2B5EF4-FFF2-40B4-BE49-F238E27FC236}">
                    <a16:creationId xmlns:a16="http://schemas.microsoft.com/office/drawing/2014/main" id="{7CB2178F-1E43-46E1-A40F-CB075CF7630C}"/>
                  </a:ext>
                </a:extLst>
              </p:cNvPr>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2" name="Rectangle 117">
                <a:extLst>
                  <a:ext uri="{FF2B5EF4-FFF2-40B4-BE49-F238E27FC236}">
                    <a16:creationId xmlns:a16="http://schemas.microsoft.com/office/drawing/2014/main" id="{C0447EEA-44FD-4AE9-B9C2-00951CB66004}"/>
                  </a:ext>
                </a:extLst>
              </p:cNvPr>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3" name="Rectangle 118">
                <a:extLst>
                  <a:ext uri="{FF2B5EF4-FFF2-40B4-BE49-F238E27FC236}">
                    <a16:creationId xmlns:a16="http://schemas.microsoft.com/office/drawing/2014/main" id="{A76CC81C-971E-42A8-A6BA-455F836B09D5}"/>
                  </a:ext>
                </a:extLst>
              </p:cNvPr>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4" name="Rectangle 119">
                <a:extLst>
                  <a:ext uri="{FF2B5EF4-FFF2-40B4-BE49-F238E27FC236}">
                    <a16:creationId xmlns:a16="http://schemas.microsoft.com/office/drawing/2014/main" id="{5EDF110B-3247-466F-AFDF-C23D48D98F36}"/>
                  </a:ext>
                </a:extLst>
              </p:cNvPr>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5" name="Rectangle 120">
                <a:extLst>
                  <a:ext uri="{FF2B5EF4-FFF2-40B4-BE49-F238E27FC236}">
                    <a16:creationId xmlns:a16="http://schemas.microsoft.com/office/drawing/2014/main" id="{260F3294-36F6-46C7-B93B-B83CF913BCF9}"/>
                  </a:ext>
                </a:extLst>
              </p:cNvPr>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6" name="Rectangle 121">
                <a:extLst>
                  <a:ext uri="{FF2B5EF4-FFF2-40B4-BE49-F238E27FC236}">
                    <a16:creationId xmlns:a16="http://schemas.microsoft.com/office/drawing/2014/main" id="{2B774DB1-7BA9-426B-A796-93CC6BDA47A0}"/>
                  </a:ext>
                </a:extLst>
              </p:cNvPr>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7" name="Rectangle 122">
                <a:extLst>
                  <a:ext uri="{FF2B5EF4-FFF2-40B4-BE49-F238E27FC236}">
                    <a16:creationId xmlns:a16="http://schemas.microsoft.com/office/drawing/2014/main" id="{018188A5-0FFA-45F6-9454-A06035BDA729}"/>
                  </a:ext>
                </a:extLst>
              </p:cNvPr>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8" name="Rectangle 123">
                <a:extLst>
                  <a:ext uri="{FF2B5EF4-FFF2-40B4-BE49-F238E27FC236}">
                    <a16:creationId xmlns:a16="http://schemas.microsoft.com/office/drawing/2014/main" id="{8BE18DD8-9428-4CA9-8886-9C3B5DECA1E7}"/>
                  </a:ext>
                </a:extLst>
              </p:cNvPr>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9" name="Rectangle 124">
                <a:extLst>
                  <a:ext uri="{FF2B5EF4-FFF2-40B4-BE49-F238E27FC236}">
                    <a16:creationId xmlns:a16="http://schemas.microsoft.com/office/drawing/2014/main" id="{B71F9D8D-6752-41C5-88BB-7CBCB927F00A}"/>
                  </a:ext>
                </a:extLst>
              </p:cNvPr>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0" name="Rectangle 125">
                <a:extLst>
                  <a:ext uri="{FF2B5EF4-FFF2-40B4-BE49-F238E27FC236}">
                    <a16:creationId xmlns:a16="http://schemas.microsoft.com/office/drawing/2014/main" id="{FEDC5AC6-E28F-41ED-A188-1B645EA64A0A}"/>
                  </a:ext>
                </a:extLst>
              </p:cNvPr>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1" name="Rectangle 62">
                <a:extLst>
                  <a:ext uri="{FF2B5EF4-FFF2-40B4-BE49-F238E27FC236}">
                    <a16:creationId xmlns:a16="http://schemas.microsoft.com/office/drawing/2014/main" id="{2D7A7C85-830A-468B-B4AA-B46180962C5C}"/>
                  </a:ext>
                </a:extLst>
              </p:cNvPr>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pic>
        <p:nvPicPr>
          <p:cNvPr id="253" name="Picture 252">
            <a:extLst>
              <a:ext uri="{FF2B5EF4-FFF2-40B4-BE49-F238E27FC236}">
                <a16:creationId xmlns:a16="http://schemas.microsoft.com/office/drawing/2014/main" id="{02E63497-510A-4D53-97B4-927505B2BA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4220" y="4262883"/>
            <a:ext cx="450683" cy="450683"/>
          </a:xfrm>
          <a:prstGeom prst="rect">
            <a:avLst/>
          </a:prstGeom>
        </p:spPr>
      </p:pic>
    </p:spTree>
    <p:extLst>
      <p:ext uri="{BB962C8B-B14F-4D97-AF65-F5344CB8AC3E}">
        <p14:creationId xmlns:p14="http://schemas.microsoft.com/office/powerpoint/2010/main" val="4042119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69374-1B75-437A-A253-0FD68F6AFE4A}"/>
              </a:ext>
            </a:extLst>
          </p:cNvPr>
          <p:cNvSpPr>
            <a:spLocks noGrp="1"/>
          </p:cNvSpPr>
          <p:nvPr>
            <p:ph type="title"/>
          </p:nvPr>
        </p:nvSpPr>
        <p:spPr/>
        <p:txBody>
          <a:bodyPr/>
          <a:lstStyle/>
          <a:p>
            <a:r>
              <a:rPr lang="en-US" dirty="0"/>
              <a:t>Networking types</a:t>
            </a:r>
          </a:p>
        </p:txBody>
      </p:sp>
      <p:grpSp>
        <p:nvGrpSpPr>
          <p:cNvPr id="24" name="Group 23">
            <a:extLst>
              <a:ext uri="{FF2B5EF4-FFF2-40B4-BE49-F238E27FC236}">
                <a16:creationId xmlns:a16="http://schemas.microsoft.com/office/drawing/2014/main" id="{A0022693-E497-4BFD-BA57-03B7415C612A}"/>
              </a:ext>
            </a:extLst>
          </p:cNvPr>
          <p:cNvGrpSpPr/>
          <p:nvPr/>
        </p:nvGrpSpPr>
        <p:grpSpPr>
          <a:xfrm>
            <a:off x="-1557" y="5034117"/>
            <a:ext cx="12192000" cy="1635282"/>
            <a:chOff x="29818" y="5024648"/>
            <a:chExt cx="12192000" cy="1635282"/>
          </a:xfrm>
          <a:effectLst>
            <a:outerShdw blurRad="50800" dist="38100" dir="2700000" algn="tl" rotWithShape="0">
              <a:prstClr val="black">
                <a:alpha val="40000"/>
              </a:prstClr>
            </a:outerShdw>
          </a:effectLst>
        </p:grpSpPr>
        <p:sp>
          <p:nvSpPr>
            <p:cNvPr id="23" name="Rectangle 22">
              <a:extLst>
                <a:ext uri="{FF2B5EF4-FFF2-40B4-BE49-F238E27FC236}">
                  <a16:creationId xmlns:a16="http://schemas.microsoft.com/office/drawing/2014/main" id="{70D9B33D-4475-467C-A47A-FC2F2ED05013}"/>
                </a:ext>
              </a:extLst>
            </p:cNvPr>
            <p:cNvSpPr/>
            <p:nvPr/>
          </p:nvSpPr>
          <p:spPr bwMode="auto">
            <a:xfrm>
              <a:off x="29818" y="5129304"/>
              <a:ext cx="12192000" cy="15306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 Placeholder 2">
              <a:extLst>
                <a:ext uri="{FF2B5EF4-FFF2-40B4-BE49-F238E27FC236}">
                  <a16:creationId xmlns:a16="http://schemas.microsoft.com/office/drawing/2014/main" id="{A2A107BA-DD79-4D4D-AA4B-2DF8E7FA9F70}"/>
                </a:ext>
              </a:extLst>
            </p:cNvPr>
            <p:cNvSpPr txBox="1">
              <a:spLocks/>
            </p:cNvSpPr>
            <p:nvPr/>
          </p:nvSpPr>
          <p:spPr>
            <a:xfrm>
              <a:off x="2931532" y="5529234"/>
              <a:ext cx="9230650" cy="553870"/>
            </a:xfrm>
            <a:prstGeom prst="rect">
              <a:avLst/>
            </a:prstGeom>
          </p:spPr>
          <p:txBody>
            <a:bodyPr vert="horz" wrap="square" lIns="0" tIns="0" rIns="0" bIns="0" rtlCol="0">
              <a:spAutoFit/>
            </a:bodyPr>
            <a:lstStyle>
              <a:lvl1pPr marL="3175" indent="0" algn="l" defTabSz="914029" rtl="0" eaLnBrk="1" latinLnBrk="0" hangingPunct="1">
                <a:lnSpc>
                  <a:spcPct val="90000"/>
                </a:lnSpc>
                <a:spcBef>
                  <a:spcPts val="0"/>
                </a:spcBef>
                <a:spcAft>
                  <a:spcPts val="900"/>
                </a:spcAft>
                <a:buSzPct val="80000"/>
                <a:buFont typeface="Arial" pitchFamily="34" charset="0"/>
                <a:buNone/>
                <a:defRPr sz="3999" kern="1200" spc="-100" baseline="0">
                  <a:solidFill>
                    <a:schemeClr val="accent2"/>
                  </a:solidFill>
                  <a:latin typeface="+mn-lt"/>
                  <a:ea typeface="+mn-ea"/>
                  <a:cs typeface="+mn-cs"/>
                </a:defRPr>
              </a:lvl1pPr>
              <a:lvl2pPr marL="3175" indent="0" algn="l" defTabSz="914029" rtl="0" eaLnBrk="1" latinLnBrk="0" hangingPunct="1">
                <a:lnSpc>
                  <a:spcPct val="90000"/>
                </a:lnSpc>
                <a:spcBef>
                  <a:spcPts val="0"/>
                </a:spcBef>
                <a:buSzPct val="80000"/>
                <a:buFont typeface="Arial" pitchFamily="34" charset="0"/>
                <a:buNone/>
                <a:defRPr sz="3600" kern="1200" spc="-51" baseline="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Tx/>
                <a:buBlip>
                  <a:blip r:embed="rId2"/>
                </a:buBlip>
                <a:defRPr sz="2399"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marR="0" lvl="0" indent="0" algn="l" defTabSz="914029" rtl="0" eaLnBrk="1" fontAlgn="auto" latinLnBrk="0" hangingPunct="1">
                <a:lnSpc>
                  <a:spcPct val="90000"/>
                </a:lnSpc>
                <a:spcBef>
                  <a:spcPts val="0"/>
                </a:spcBef>
                <a:spcAft>
                  <a:spcPts val="900"/>
                </a:spcAft>
                <a:buClrTx/>
                <a:buSzPct val="80000"/>
                <a:buFont typeface="Arial" pitchFamily="34" charset="0"/>
                <a:buNone/>
                <a:tabLst/>
                <a:defRPr/>
              </a:pPr>
              <a:r>
                <a:rPr kumimoji="0" lang="en-US" sz="3999" b="0" i="0" u="sng" strike="noStrike" kern="1200" cap="none" spc="-100" normalizeH="0" baseline="0" noProof="0" dirty="0">
                  <a:ln>
                    <a:noFill/>
                  </a:ln>
                  <a:solidFill>
                    <a:srgbClr val="1A1A1A"/>
                  </a:solidFill>
                  <a:effectLst/>
                  <a:uLnTx/>
                  <a:uFillTx/>
                  <a:latin typeface="Segoe UI"/>
                  <a:ea typeface="+mn-ea"/>
                  <a:cs typeface="+mn-cs"/>
                </a:rPr>
                <a:t>V</a:t>
              </a:r>
              <a:r>
                <a:rPr kumimoji="0" lang="en-US" sz="3999" b="0" i="0" u="none" strike="noStrike" kern="1200" cap="none" spc="-100" normalizeH="0" baseline="0" noProof="0" dirty="0">
                  <a:ln>
                    <a:noFill/>
                  </a:ln>
                  <a:solidFill>
                    <a:srgbClr val="1A1A1A"/>
                  </a:solidFill>
                  <a:effectLst/>
                  <a:uLnTx/>
                  <a:uFillTx/>
                  <a:latin typeface="Segoe UI"/>
                  <a:ea typeface="+mn-ea"/>
                  <a:cs typeface="+mn-cs"/>
                </a:rPr>
                <a:t>irtual </a:t>
              </a:r>
              <a:r>
                <a:rPr kumimoji="0" lang="en-US" sz="3999" b="0" i="0" u="sng" strike="noStrike" kern="1200" cap="none" spc="-100" normalizeH="0" baseline="0" noProof="0" dirty="0">
                  <a:ln>
                    <a:noFill/>
                  </a:ln>
                  <a:solidFill>
                    <a:srgbClr val="1A1A1A"/>
                  </a:solidFill>
                  <a:effectLst/>
                  <a:uLnTx/>
                  <a:uFillTx/>
                  <a:latin typeface="Segoe UI"/>
                  <a:ea typeface="+mn-ea"/>
                  <a:cs typeface="+mn-cs"/>
                </a:rPr>
                <a:t>N</a:t>
              </a:r>
              <a:r>
                <a:rPr kumimoji="0" lang="en-US" sz="3999" b="0" i="0" u="none" strike="noStrike" kern="1200" cap="none" spc="-100" normalizeH="0" baseline="0" noProof="0" dirty="0">
                  <a:ln>
                    <a:noFill/>
                  </a:ln>
                  <a:solidFill>
                    <a:srgbClr val="1A1A1A"/>
                  </a:solidFill>
                  <a:effectLst/>
                  <a:uLnTx/>
                  <a:uFillTx/>
                  <a:latin typeface="Segoe UI"/>
                  <a:ea typeface="+mn-ea"/>
                  <a:cs typeface="+mn-cs"/>
                </a:rPr>
                <a:t>etwork</a:t>
              </a:r>
            </a:p>
          </p:txBody>
        </p:sp>
        <p:pic>
          <p:nvPicPr>
            <p:cNvPr id="18" name="Graphic 17">
              <a:extLst>
                <a:ext uri="{FF2B5EF4-FFF2-40B4-BE49-F238E27FC236}">
                  <a16:creationId xmlns:a16="http://schemas.microsoft.com/office/drawing/2014/main" id="{C267F3EE-15CE-4864-A5EC-BFC3D812B1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2432" y="5024648"/>
              <a:ext cx="1563041" cy="1563041"/>
            </a:xfrm>
            <a:prstGeom prst="rect">
              <a:avLst/>
            </a:prstGeom>
          </p:spPr>
        </p:pic>
      </p:grpSp>
      <p:grpSp>
        <p:nvGrpSpPr>
          <p:cNvPr id="25" name="Group 24">
            <a:extLst>
              <a:ext uri="{FF2B5EF4-FFF2-40B4-BE49-F238E27FC236}">
                <a16:creationId xmlns:a16="http://schemas.microsoft.com/office/drawing/2014/main" id="{4D27A13E-C5AE-463F-BB30-7D831C055A24}"/>
              </a:ext>
            </a:extLst>
          </p:cNvPr>
          <p:cNvGrpSpPr/>
          <p:nvPr/>
        </p:nvGrpSpPr>
        <p:grpSpPr>
          <a:xfrm>
            <a:off x="0" y="3522961"/>
            <a:ext cx="12192000" cy="1530626"/>
            <a:chOff x="29818" y="3513839"/>
            <a:chExt cx="12192000" cy="1530626"/>
          </a:xfrm>
          <a:effectLst>
            <a:outerShdw blurRad="50800" dist="38100" dir="2700000" algn="tl" rotWithShape="0">
              <a:prstClr val="black">
                <a:alpha val="40000"/>
              </a:prstClr>
            </a:outerShdw>
          </a:effectLst>
        </p:grpSpPr>
        <p:sp>
          <p:nvSpPr>
            <p:cNvPr id="22" name="Rectangle 21">
              <a:extLst>
                <a:ext uri="{FF2B5EF4-FFF2-40B4-BE49-F238E27FC236}">
                  <a16:creationId xmlns:a16="http://schemas.microsoft.com/office/drawing/2014/main" id="{0858FEF9-7013-4295-A629-6B7E726A9578}"/>
                </a:ext>
              </a:extLst>
            </p:cNvPr>
            <p:cNvSpPr/>
            <p:nvPr/>
          </p:nvSpPr>
          <p:spPr bwMode="auto">
            <a:xfrm>
              <a:off x="29818" y="3513839"/>
              <a:ext cx="12192000" cy="15306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634E1993-9494-46A9-93ED-044504300A92}"/>
                </a:ext>
              </a:extLst>
            </p:cNvPr>
            <p:cNvSpPr txBox="1">
              <a:spLocks/>
            </p:cNvSpPr>
            <p:nvPr/>
          </p:nvSpPr>
          <p:spPr>
            <a:xfrm>
              <a:off x="2829987" y="4002217"/>
              <a:ext cx="9230650" cy="553870"/>
            </a:xfrm>
            <a:prstGeom prst="rect">
              <a:avLst/>
            </a:prstGeom>
          </p:spPr>
          <p:txBody>
            <a:bodyPr vert="horz" wrap="square" lIns="0" tIns="0" rIns="0" bIns="0" rtlCol="0">
              <a:spAutoFit/>
            </a:bodyPr>
            <a:lstStyle>
              <a:lvl1pPr marL="3175" indent="0" algn="l" defTabSz="914029" rtl="0" eaLnBrk="1" latinLnBrk="0" hangingPunct="1">
                <a:lnSpc>
                  <a:spcPct val="90000"/>
                </a:lnSpc>
                <a:spcBef>
                  <a:spcPts val="0"/>
                </a:spcBef>
                <a:spcAft>
                  <a:spcPts val="900"/>
                </a:spcAft>
                <a:buSzPct val="80000"/>
                <a:buFont typeface="Arial" pitchFamily="34" charset="0"/>
                <a:buNone/>
                <a:defRPr sz="3999" kern="1200" spc="-100" baseline="0">
                  <a:solidFill>
                    <a:schemeClr val="accent2"/>
                  </a:solidFill>
                  <a:latin typeface="+mn-lt"/>
                  <a:ea typeface="+mn-ea"/>
                  <a:cs typeface="+mn-cs"/>
                </a:defRPr>
              </a:lvl1pPr>
              <a:lvl2pPr marL="3175" indent="0" algn="l" defTabSz="914029" rtl="0" eaLnBrk="1" latinLnBrk="0" hangingPunct="1">
                <a:lnSpc>
                  <a:spcPct val="90000"/>
                </a:lnSpc>
                <a:spcBef>
                  <a:spcPts val="0"/>
                </a:spcBef>
                <a:buSzPct val="80000"/>
                <a:buFont typeface="Arial" pitchFamily="34" charset="0"/>
                <a:buNone/>
                <a:defRPr sz="3600" kern="1200" spc="-51" baseline="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Tx/>
                <a:buBlip>
                  <a:blip r:embed="rId2"/>
                </a:buBlip>
                <a:defRPr sz="2399"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marR="0" lvl="0" indent="0" algn="l" defTabSz="914029" rtl="0" eaLnBrk="1" fontAlgn="auto" latinLnBrk="0" hangingPunct="1">
                <a:lnSpc>
                  <a:spcPct val="90000"/>
                </a:lnSpc>
                <a:spcBef>
                  <a:spcPts val="0"/>
                </a:spcBef>
                <a:spcAft>
                  <a:spcPts val="900"/>
                </a:spcAft>
                <a:buClrTx/>
                <a:buSzPct val="80000"/>
                <a:buFont typeface="Arial" pitchFamily="34" charset="0"/>
                <a:buNone/>
                <a:tabLst/>
                <a:defRPr/>
              </a:pPr>
              <a:r>
                <a:rPr kumimoji="0" lang="en-US" sz="3999" b="0" i="0" u="sng" strike="noStrike" kern="1200" cap="none" spc="-100" normalizeH="0" baseline="0" noProof="0" dirty="0">
                  <a:ln>
                    <a:noFill/>
                  </a:ln>
                  <a:solidFill>
                    <a:srgbClr val="1A1A1A"/>
                  </a:solidFill>
                  <a:effectLst/>
                  <a:uLnTx/>
                  <a:uFillTx/>
                  <a:latin typeface="Segoe UI"/>
                  <a:ea typeface="+mn-ea"/>
                  <a:cs typeface="+mn-cs"/>
                </a:rPr>
                <a:t>W</a:t>
              </a:r>
              <a:r>
                <a:rPr kumimoji="0" lang="en-US" sz="3999" b="0" i="0" u="none" strike="noStrike" kern="1200" cap="none" spc="-100" normalizeH="0" baseline="0" noProof="0" dirty="0">
                  <a:ln>
                    <a:noFill/>
                  </a:ln>
                  <a:solidFill>
                    <a:srgbClr val="1A1A1A"/>
                  </a:solidFill>
                  <a:effectLst/>
                  <a:uLnTx/>
                  <a:uFillTx/>
                  <a:latin typeface="Segoe UI"/>
                  <a:ea typeface="+mn-ea"/>
                  <a:cs typeface="+mn-cs"/>
                </a:rPr>
                <a:t>ide </a:t>
              </a:r>
              <a:r>
                <a:rPr kumimoji="0" lang="en-US" sz="3999" b="0" i="0" u="sng" strike="noStrike" kern="1200" cap="none" spc="-100" normalizeH="0" baseline="0" noProof="0" dirty="0">
                  <a:ln>
                    <a:noFill/>
                  </a:ln>
                  <a:solidFill>
                    <a:srgbClr val="1A1A1A"/>
                  </a:solidFill>
                  <a:effectLst/>
                  <a:uLnTx/>
                  <a:uFillTx/>
                  <a:latin typeface="Segoe UI"/>
                  <a:ea typeface="+mn-ea"/>
                  <a:cs typeface="+mn-cs"/>
                </a:rPr>
                <a:t>A</a:t>
              </a:r>
              <a:r>
                <a:rPr kumimoji="0" lang="en-US" sz="3999" b="0" i="0" u="none" strike="noStrike" kern="1200" cap="none" spc="-100" normalizeH="0" baseline="0" noProof="0" dirty="0">
                  <a:ln>
                    <a:noFill/>
                  </a:ln>
                  <a:solidFill>
                    <a:srgbClr val="1A1A1A"/>
                  </a:solidFill>
                  <a:effectLst/>
                  <a:uLnTx/>
                  <a:uFillTx/>
                  <a:latin typeface="Segoe UI"/>
                  <a:ea typeface="+mn-ea"/>
                  <a:cs typeface="+mn-cs"/>
                </a:rPr>
                <a:t>rea </a:t>
              </a:r>
              <a:r>
                <a:rPr kumimoji="0" lang="en-US" sz="3999" b="0" i="0" u="sng" strike="noStrike" kern="1200" cap="none" spc="-100" normalizeH="0" baseline="0" noProof="0" dirty="0">
                  <a:ln>
                    <a:noFill/>
                  </a:ln>
                  <a:solidFill>
                    <a:srgbClr val="1A1A1A"/>
                  </a:solidFill>
                  <a:effectLst/>
                  <a:uLnTx/>
                  <a:uFillTx/>
                  <a:latin typeface="Segoe UI"/>
                  <a:ea typeface="+mn-ea"/>
                  <a:cs typeface="+mn-cs"/>
                </a:rPr>
                <a:t>N</a:t>
              </a:r>
              <a:r>
                <a:rPr kumimoji="0" lang="en-US" sz="3999" b="0" i="0" u="none" strike="noStrike" kern="1200" cap="none" spc="-100" normalizeH="0" baseline="0" noProof="0" dirty="0">
                  <a:ln>
                    <a:noFill/>
                  </a:ln>
                  <a:solidFill>
                    <a:srgbClr val="1A1A1A"/>
                  </a:solidFill>
                  <a:effectLst/>
                  <a:uLnTx/>
                  <a:uFillTx/>
                  <a:latin typeface="Segoe UI"/>
                  <a:ea typeface="+mn-ea"/>
                  <a:cs typeface="+mn-cs"/>
                </a:rPr>
                <a:t>etwork</a:t>
              </a:r>
            </a:p>
          </p:txBody>
        </p:sp>
        <p:pic>
          <p:nvPicPr>
            <p:cNvPr id="19" name="Graphic 18">
              <a:extLst>
                <a:ext uri="{FF2B5EF4-FFF2-40B4-BE49-F238E27FC236}">
                  <a16:creationId xmlns:a16="http://schemas.microsoft.com/office/drawing/2014/main" id="{4E6F7D03-31AB-45CE-B126-244B634343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4603" y="3720873"/>
              <a:ext cx="1118701" cy="1118701"/>
            </a:xfrm>
            <a:prstGeom prst="rect">
              <a:avLst/>
            </a:prstGeom>
          </p:spPr>
        </p:pic>
      </p:grpSp>
      <p:grpSp>
        <p:nvGrpSpPr>
          <p:cNvPr id="26" name="Group 25">
            <a:extLst>
              <a:ext uri="{FF2B5EF4-FFF2-40B4-BE49-F238E27FC236}">
                <a16:creationId xmlns:a16="http://schemas.microsoft.com/office/drawing/2014/main" id="{4772F52D-0FF1-4FDD-9190-CC713EEE93E4}"/>
              </a:ext>
            </a:extLst>
          </p:cNvPr>
          <p:cNvGrpSpPr/>
          <p:nvPr/>
        </p:nvGrpSpPr>
        <p:grpSpPr>
          <a:xfrm>
            <a:off x="0" y="1910972"/>
            <a:ext cx="12192000" cy="1530626"/>
            <a:chOff x="0" y="1898374"/>
            <a:chExt cx="12192000" cy="1530626"/>
          </a:xfrm>
          <a:effectLst>
            <a:outerShdw blurRad="50800" dist="38100" dir="2700000" algn="tl" rotWithShape="0">
              <a:prstClr val="black">
                <a:alpha val="40000"/>
              </a:prstClr>
            </a:outerShdw>
          </a:effectLst>
        </p:grpSpPr>
        <p:sp>
          <p:nvSpPr>
            <p:cNvPr id="21" name="Rectangle 20">
              <a:extLst>
                <a:ext uri="{FF2B5EF4-FFF2-40B4-BE49-F238E27FC236}">
                  <a16:creationId xmlns:a16="http://schemas.microsoft.com/office/drawing/2014/main" id="{4F2995C9-2AAE-4F4C-B951-A79EC30726CE}"/>
                </a:ext>
              </a:extLst>
            </p:cNvPr>
            <p:cNvSpPr/>
            <p:nvPr/>
          </p:nvSpPr>
          <p:spPr bwMode="auto">
            <a:xfrm>
              <a:off x="0" y="1898374"/>
              <a:ext cx="12192000" cy="15306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EADDC3C5-EF52-4196-BC84-E9B8BD3412EC}"/>
                </a:ext>
              </a:extLst>
            </p:cNvPr>
            <p:cNvSpPr txBox="1">
              <a:spLocks/>
            </p:cNvSpPr>
            <p:nvPr/>
          </p:nvSpPr>
          <p:spPr>
            <a:xfrm>
              <a:off x="2829987" y="2324394"/>
              <a:ext cx="4226796" cy="553870"/>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spAutoFit/>
            </a:bodyPr>
            <a:lstStyle>
              <a:lvl1pPr marL="3175" indent="0" algn="l" defTabSz="914029" rtl="0" eaLnBrk="1" latinLnBrk="0" hangingPunct="1">
                <a:lnSpc>
                  <a:spcPct val="90000"/>
                </a:lnSpc>
                <a:spcBef>
                  <a:spcPts val="0"/>
                </a:spcBef>
                <a:spcAft>
                  <a:spcPts val="900"/>
                </a:spcAft>
                <a:buSzPct val="80000"/>
                <a:buFont typeface="Arial" pitchFamily="34" charset="0"/>
                <a:buNone/>
                <a:defRPr sz="3999" kern="1200" spc="-100" baseline="0">
                  <a:solidFill>
                    <a:schemeClr val="accent2"/>
                  </a:solidFill>
                  <a:latin typeface="+mn-lt"/>
                  <a:ea typeface="+mn-ea"/>
                  <a:cs typeface="+mn-cs"/>
                </a:defRPr>
              </a:lvl1pPr>
              <a:lvl2pPr marL="3175" indent="0" algn="l" defTabSz="914029" rtl="0" eaLnBrk="1" latinLnBrk="0" hangingPunct="1">
                <a:lnSpc>
                  <a:spcPct val="90000"/>
                </a:lnSpc>
                <a:spcBef>
                  <a:spcPts val="0"/>
                </a:spcBef>
                <a:buSzPct val="80000"/>
                <a:buFont typeface="Arial" pitchFamily="34" charset="0"/>
                <a:buNone/>
                <a:defRPr sz="3600" kern="1200" spc="-51" baseline="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Tx/>
                <a:buBlip>
                  <a:blip r:embed="rId2"/>
                </a:buBlip>
                <a:defRPr sz="2399"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marR="0" lvl="0" indent="0" algn="l" defTabSz="914029" rtl="0" eaLnBrk="1" fontAlgn="auto" latinLnBrk="0" hangingPunct="1">
                <a:lnSpc>
                  <a:spcPct val="90000"/>
                </a:lnSpc>
                <a:spcBef>
                  <a:spcPts val="0"/>
                </a:spcBef>
                <a:spcAft>
                  <a:spcPts val="900"/>
                </a:spcAft>
                <a:buClrTx/>
                <a:buSzPct val="80000"/>
                <a:buFont typeface="Arial" pitchFamily="34" charset="0"/>
                <a:buNone/>
                <a:tabLst/>
                <a:defRPr/>
              </a:pPr>
              <a:r>
                <a:rPr kumimoji="0" lang="en-US" sz="3999" b="0" i="0" u="sng" strike="noStrike" kern="1200" cap="none" spc="-100" normalizeH="0" baseline="0" noProof="0" dirty="0">
                  <a:ln>
                    <a:noFill/>
                  </a:ln>
                  <a:solidFill>
                    <a:srgbClr val="1A1A1A"/>
                  </a:solidFill>
                  <a:effectLst/>
                  <a:uLnTx/>
                  <a:uFillTx/>
                  <a:latin typeface="Segoe UI"/>
                  <a:ea typeface="+mn-ea"/>
                  <a:cs typeface="+mn-cs"/>
                </a:rPr>
                <a:t>L</a:t>
              </a:r>
              <a:r>
                <a:rPr kumimoji="0" lang="en-US" sz="3999" b="0" i="0" u="none" strike="noStrike" kern="1200" cap="none" spc="-100" normalizeH="0" baseline="0" noProof="0" dirty="0">
                  <a:ln>
                    <a:noFill/>
                  </a:ln>
                  <a:solidFill>
                    <a:srgbClr val="1A1A1A"/>
                  </a:solidFill>
                  <a:effectLst/>
                  <a:uLnTx/>
                  <a:uFillTx/>
                  <a:latin typeface="Segoe UI"/>
                  <a:ea typeface="+mn-ea"/>
                  <a:cs typeface="+mn-cs"/>
                </a:rPr>
                <a:t>ocal </a:t>
              </a:r>
              <a:r>
                <a:rPr kumimoji="0" lang="en-US" sz="3999" b="0" i="0" u="sng" strike="noStrike" kern="1200" cap="none" spc="-100" normalizeH="0" baseline="0" noProof="0" dirty="0">
                  <a:ln>
                    <a:noFill/>
                  </a:ln>
                  <a:solidFill>
                    <a:srgbClr val="1A1A1A"/>
                  </a:solidFill>
                  <a:effectLst/>
                  <a:uLnTx/>
                  <a:uFillTx/>
                  <a:latin typeface="Segoe UI"/>
                  <a:ea typeface="+mn-ea"/>
                  <a:cs typeface="+mn-cs"/>
                </a:rPr>
                <a:t>A</a:t>
              </a:r>
              <a:r>
                <a:rPr kumimoji="0" lang="en-US" sz="3999" b="0" i="0" u="none" strike="noStrike" kern="1200" cap="none" spc="-100" normalizeH="0" baseline="0" noProof="0" dirty="0">
                  <a:ln>
                    <a:noFill/>
                  </a:ln>
                  <a:solidFill>
                    <a:srgbClr val="1A1A1A"/>
                  </a:solidFill>
                  <a:effectLst/>
                  <a:uLnTx/>
                  <a:uFillTx/>
                  <a:latin typeface="Segoe UI"/>
                  <a:ea typeface="+mn-ea"/>
                  <a:cs typeface="+mn-cs"/>
                </a:rPr>
                <a:t>rea </a:t>
              </a:r>
              <a:r>
                <a:rPr kumimoji="0" lang="en-US" sz="3999" b="0" i="0" u="sng" strike="noStrike" kern="1200" cap="none" spc="-100" normalizeH="0" baseline="0" noProof="0" dirty="0">
                  <a:ln>
                    <a:noFill/>
                  </a:ln>
                  <a:solidFill>
                    <a:srgbClr val="1A1A1A"/>
                  </a:solidFill>
                  <a:effectLst/>
                  <a:uLnTx/>
                  <a:uFillTx/>
                  <a:latin typeface="Segoe UI"/>
                  <a:ea typeface="+mn-ea"/>
                  <a:cs typeface="+mn-cs"/>
                </a:rPr>
                <a:t>N</a:t>
              </a:r>
              <a:r>
                <a:rPr kumimoji="0" lang="en-US" sz="3999" b="0" i="0" u="none" strike="noStrike" kern="1200" cap="none" spc="-100" normalizeH="0" baseline="0" noProof="0" dirty="0">
                  <a:ln>
                    <a:noFill/>
                  </a:ln>
                  <a:solidFill>
                    <a:srgbClr val="1A1A1A"/>
                  </a:solidFill>
                  <a:effectLst/>
                  <a:uLnTx/>
                  <a:uFillTx/>
                  <a:latin typeface="Segoe UI"/>
                  <a:ea typeface="+mn-ea"/>
                  <a:cs typeface="+mn-cs"/>
                </a:rPr>
                <a:t>etwork</a:t>
              </a:r>
            </a:p>
          </p:txBody>
        </p:sp>
        <p:pic>
          <p:nvPicPr>
            <p:cNvPr id="20" name="Graphic 19">
              <a:extLst>
                <a:ext uri="{FF2B5EF4-FFF2-40B4-BE49-F238E27FC236}">
                  <a16:creationId xmlns:a16="http://schemas.microsoft.com/office/drawing/2014/main" id="{EBD8E87A-6F4A-4157-8A62-D1048EC20E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0333" y="2077708"/>
              <a:ext cx="1047243" cy="1047243"/>
            </a:xfrm>
            <a:prstGeom prst="rect">
              <a:avLst/>
            </a:prstGeom>
          </p:spPr>
        </p:pic>
      </p:grpSp>
    </p:spTree>
    <p:extLst>
      <p:ext uri="{BB962C8B-B14F-4D97-AF65-F5344CB8AC3E}">
        <p14:creationId xmlns:p14="http://schemas.microsoft.com/office/powerpoint/2010/main" val="2810397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B5F67910-0BBB-45BF-9715-8DE83461ACCF}"/>
              </a:ext>
            </a:extLst>
          </p:cNvPr>
          <p:cNvSpPr>
            <a:spLocks noGrp="1"/>
          </p:cNvSpPr>
          <p:nvPr>
            <p:ph type="title"/>
          </p:nvPr>
        </p:nvSpPr>
        <p:spPr>
          <a:xfrm>
            <a:off x="4384039" y="365125"/>
            <a:ext cx="7164493" cy="1325563"/>
          </a:xfrm>
        </p:spPr>
        <p:txBody>
          <a:bodyPr vert="horz" lIns="91440" tIns="45720" rIns="91440" bIns="45720" rtlCol="0" anchor="ctr">
            <a:normAutofit/>
          </a:bodyPr>
          <a:lstStyle/>
          <a:p>
            <a:pPr defTabSz="914400">
              <a:lnSpc>
                <a:spcPct val="90000"/>
              </a:lnSpc>
            </a:pPr>
            <a:r>
              <a:rPr lang="en-US" sz="4400" kern="1200">
                <a:solidFill>
                  <a:schemeClr val="tx1"/>
                </a:solidFill>
                <a:latin typeface="+mj-lt"/>
                <a:ea typeface="+mj-ea"/>
                <a:cs typeface="+mj-cs"/>
              </a:rPr>
              <a:t>IP Addressing</a:t>
            </a:r>
          </a:p>
        </p:txBody>
      </p:sp>
      <p:pic>
        <p:nvPicPr>
          <p:cNvPr id="5" name="Graphic 4">
            <a:extLst>
              <a:ext uri="{FF2B5EF4-FFF2-40B4-BE49-F238E27FC236}">
                <a16:creationId xmlns:a16="http://schemas.microsoft.com/office/drawing/2014/main" id="{FFBFA2C0-DB08-4160-94A1-54136CFC56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
        <p:nvSpPr>
          <p:cNvPr id="3" name="Text Placeholder 2">
            <a:extLst>
              <a:ext uri="{FF2B5EF4-FFF2-40B4-BE49-F238E27FC236}">
                <a16:creationId xmlns:a16="http://schemas.microsoft.com/office/drawing/2014/main" id="{58BA1087-D09A-4FA6-93BD-93023D0344E6}"/>
              </a:ext>
            </a:extLst>
          </p:cNvPr>
          <p:cNvSpPr>
            <a:spLocks noGrp="1"/>
          </p:cNvSpPr>
          <p:nvPr>
            <p:ph type="body" sz="quarter" idx="10"/>
          </p:nvPr>
        </p:nvSpPr>
        <p:spPr>
          <a:xfrm>
            <a:off x="4387515" y="2022601"/>
            <a:ext cx="7161017" cy="4154361"/>
          </a:xfrm>
        </p:spPr>
        <p:txBody>
          <a:bodyPr vert="horz" lIns="91440" tIns="45720" rIns="91440" bIns="45720" rtlCol="0">
            <a:normAutofit fontScale="92500" lnSpcReduction="20000"/>
          </a:bodyPr>
          <a:lstStyle/>
          <a:p>
            <a:pPr defTabSz="914400">
              <a:lnSpc>
                <a:spcPct val="90000"/>
              </a:lnSpc>
            </a:pPr>
            <a:r>
              <a:rPr lang="en-US" altLang="en-US" sz="2600" dirty="0">
                <a:solidFill>
                  <a:schemeClr val="tx1"/>
                </a:solidFill>
                <a:latin typeface="+mn-lt"/>
                <a:cs typeface="+mn-cs"/>
              </a:rPr>
              <a:t>IP addresses consist of four numbers, each between 0 and 255 </a:t>
            </a:r>
          </a:p>
          <a:p>
            <a:pPr lvl="1" indent="-228600" defTabSz="914400">
              <a:lnSpc>
                <a:spcPct val="90000"/>
              </a:lnSpc>
              <a:buFont typeface="Arial" panose="020B0604020202020204" pitchFamily="34" charset="0"/>
              <a:buChar char="•"/>
            </a:pPr>
            <a:r>
              <a:rPr lang="en-US" sz="2600" dirty="0">
                <a:solidFill>
                  <a:schemeClr val="tx1"/>
                </a:solidFill>
              </a:rPr>
              <a:t>75.74.137.173</a:t>
            </a:r>
            <a:endParaRPr lang="en-US" altLang="en-US" sz="2600" dirty="0">
              <a:solidFill>
                <a:schemeClr val="tx1"/>
              </a:solidFill>
            </a:endParaRPr>
          </a:p>
          <a:p>
            <a:pPr lvl="1" indent="-228600" defTabSz="914400">
              <a:lnSpc>
                <a:spcPct val="90000"/>
              </a:lnSpc>
              <a:buFont typeface="Arial" panose="020B0604020202020204" pitchFamily="34" charset="0"/>
              <a:buChar char="•"/>
            </a:pPr>
            <a:r>
              <a:rPr lang="en-US" altLang="en-US" sz="2600" dirty="0">
                <a:solidFill>
                  <a:schemeClr val="tx1"/>
                </a:solidFill>
              </a:rPr>
              <a:t>10.0.1.11</a:t>
            </a:r>
          </a:p>
          <a:p>
            <a:pPr lvl="1" indent="-228600" defTabSz="914400">
              <a:lnSpc>
                <a:spcPct val="90000"/>
              </a:lnSpc>
              <a:buFont typeface="Arial" panose="020B0604020202020204" pitchFamily="34" charset="0"/>
              <a:buChar char="•"/>
            </a:pPr>
            <a:r>
              <a:rPr lang="en-US" altLang="en-US" sz="2600" dirty="0">
                <a:solidFill>
                  <a:schemeClr val="tx1"/>
                </a:solidFill>
              </a:rPr>
              <a:t>172.16.10.41</a:t>
            </a:r>
          </a:p>
          <a:p>
            <a:pPr lvl="1" indent="-228600" defTabSz="914400">
              <a:lnSpc>
                <a:spcPct val="90000"/>
              </a:lnSpc>
              <a:buFont typeface="Arial" panose="020B0604020202020204" pitchFamily="34" charset="0"/>
              <a:buChar char="•"/>
            </a:pPr>
            <a:r>
              <a:rPr lang="en-US" altLang="en-US" sz="2600" dirty="0">
                <a:solidFill>
                  <a:schemeClr val="tx1"/>
                </a:solidFill>
              </a:rPr>
              <a:t>192.168.0.102</a:t>
            </a:r>
          </a:p>
          <a:p>
            <a:pPr lvl="1" indent="-228600" defTabSz="914400">
              <a:lnSpc>
                <a:spcPct val="90000"/>
              </a:lnSpc>
              <a:buFont typeface="Arial" panose="020B0604020202020204" pitchFamily="34" charset="0"/>
              <a:buChar char="•"/>
            </a:pPr>
            <a:r>
              <a:rPr lang="en-US" altLang="en-US" sz="2600" dirty="0">
                <a:solidFill>
                  <a:schemeClr val="tx1"/>
                </a:solidFill>
              </a:rPr>
              <a:t>127.0.0.1</a:t>
            </a:r>
          </a:p>
          <a:p>
            <a:pPr defTabSz="914400">
              <a:lnSpc>
                <a:spcPct val="90000"/>
              </a:lnSpc>
            </a:pPr>
            <a:endParaRPr lang="en-US" altLang="en-US" sz="2600" dirty="0">
              <a:solidFill>
                <a:schemeClr val="tx1"/>
              </a:solidFill>
              <a:latin typeface="+mn-lt"/>
              <a:cs typeface="+mn-cs"/>
            </a:endParaRPr>
          </a:p>
          <a:p>
            <a:pPr defTabSz="914400">
              <a:lnSpc>
                <a:spcPct val="90000"/>
              </a:lnSpc>
            </a:pPr>
            <a:r>
              <a:rPr lang="en-US" altLang="en-US" sz="2600" dirty="0">
                <a:solidFill>
                  <a:schemeClr val="tx1"/>
                </a:solidFill>
                <a:latin typeface="+mn-lt"/>
                <a:cs typeface="+mn-cs"/>
              </a:rPr>
              <a:t>Uniquely identifies a computer from all over computers</a:t>
            </a:r>
          </a:p>
          <a:p>
            <a:pPr defTabSz="914400">
              <a:lnSpc>
                <a:spcPct val="90000"/>
              </a:lnSpc>
            </a:pPr>
            <a:endParaRPr lang="en-US" altLang="en-US" sz="2600" dirty="0">
              <a:solidFill>
                <a:schemeClr val="tx1"/>
              </a:solidFill>
              <a:latin typeface="+mn-lt"/>
              <a:cs typeface="+mn-cs"/>
            </a:endParaRPr>
          </a:p>
          <a:p>
            <a:pPr defTabSz="914400">
              <a:lnSpc>
                <a:spcPct val="90000"/>
              </a:lnSpc>
            </a:pPr>
            <a:r>
              <a:rPr lang="en-US" altLang="en-US" sz="2600" dirty="0">
                <a:solidFill>
                  <a:schemeClr val="tx1"/>
                </a:solidFill>
                <a:latin typeface="+mn-lt"/>
                <a:cs typeface="+mn-cs"/>
              </a:rPr>
              <a:t>To function: IP address, Subnet mask, Default Gateway</a:t>
            </a:r>
          </a:p>
          <a:p>
            <a:pPr defTabSz="914400">
              <a:lnSpc>
                <a:spcPct val="90000"/>
              </a:lnSpc>
            </a:pPr>
            <a:endParaRPr lang="en-US" altLang="en-US" sz="26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spTree>
    <p:extLst>
      <p:ext uri="{BB962C8B-B14F-4D97-AF65-F5344CB8AC3E}">
        <p14:creationId xmlns:p14="http://schemas.microsoft.com/office/powerpoint/2010/main" val="3228921029"/>
      </p:ext>
    </p:extLst>
  </p:cSld>
  <p:clrMapOvr>
    <a:overrideClrMapping bg1="dk1" tx1="lt1" bg2="dk2" tx2="lt2" accent1="accent1" accent2="accent2" accent3="accent3" accent4="accent4" accent5="accent5" accent6="accent6" hlink="hlink" folHlink="folHlink"/>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1514292" y="513612"/>
            <a:ext cx="9894133" cy="1031216"/>
          </a:xfrm>
        </p:spPr>
        <p:txBody>
          <a:bodyPr vert="horz" lIns="91440" tIns="45720" rIns="91440" bIns="45720" rtlCol="0" anchor="b">
            <a:normAutofit/>
          </a:bodyPr>
          <a:lstStyle/>
          <a:p>
            <a:pPr defTabSz="914400">
              <a:lnSpc>
                <a:spcPct val="90000"/>
              </a:lnSpc>
            </a:pPr>
            <a:r>
              <a:rPr lang="en-US" sz="4400" kern="1200">
                <a:solidFill>
                  <a:schemeClr val="tx1"/>
                </a:solidFill>
                <a:latin typeface="+mj-lt"/>
                <a:ea typeface="+mj-ea"/>
                <a:cs typeface="+mj-cs"/>
              </a:rPr>
              <a:t>Management Groups</a:t>
            </a:r>
          </a:p>
        </p:txBody>
      </p:sp>
      <p:pic>
        <p:nvPicPr>
          <p:cNvPr id="2" name="Picture 4" descr="Example of a management group hierarchy tree">
            <a:extLst>
              <a:ext uri="{FF2B5EF4-FFF2-40B4-BE49-F238E27FC236}">
                <a16:creationId xmlns:a16="http://schemas.microsoft.com/office/drawing/2014/main" id="{87FF691F-B794-4447-BBB4-6C02609CA0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17827" y="2589086"/>
            <a:ext cx="4462313" cy="2755478"/>
          </a:xfrm>
          <a:prstGeom prst="rect">
            <a:avLst/>
          </a:prstGeom>
          <a:noFill/>
          <a:extLst>
            <a:ext uri="{909E8E84-426E-40DD-AFC4-6F175D3DCCD1}">
              <a14:hiddenFill xmlns:a14="http://schemas.microsoft.com/office/drawing/2010/main">
                <a:solidFill>
                  <a:srgbClr val="FFFFFF"/>
                </a:solidFill>
              </a14:hiddenFill>
            </a:ext>
          </a:extLst>
        </p:spPr>
      </p:pic>
      <p:sp>
        <p:nvSpPr>
          <p:cNvPr id="34" name="Freeform: Shape 33">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36" name="Freeform: Shape 35">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 Placeholder 5"/>
          <p:cNvSpPr>
            <a:spLocks noGrp="1"/>
          </p:cNvSpPr>
          <p:nvPr>
            <p:ph type="body" sz="quarter" idx="10"/>
          </p:nvPr>
        </p:nvSpPr>
        <p:spPr>
          <a:xfrm>
            <a:off x="7781373" y="1334530"/>
            <a:ext cx="4019330" cy="5009857"/>
          </a:xfrm>
        </p:spPr>
        <p:txBody>
          <a:bodyPr vert="horz" lIns="91440" tIns="45720" rIns="91440" bIns="45720" rtlCol="0" anchor="ctr">
            <a:normAutofit/>
          </a:bodyPr>
          <a:lstStyle/>
          <a:p>
            <a:pPr defTabSz="914400">
              <a:lnSpc>
                <a:spcPct val="90000"/>
              </a:lnSpc>
              <a:buFont typeface="Arial" panose="020B0604020202020204" pitchFamily="34" charset="0"/>
              <a:buChar char="•"/>
            </a:pPr>
            <a:r>
              <a:rPr lang="en-US" sz="2400" dirty="0">
                <a:solidFill>
                  <a:schemeClr val="tx1"/>
                </a:solidFill>
                <a:latin typeface="+mn-lt"/>
                <a:cs typeface="+mn-cs"/>
              </a:rPr>
              <a:t>Provides a level of scope above subscriptions</a:t>
            </a:r>
          </a:p>
          <a:p>
            <a:pPr lvl="0" defTabSz="914400">
              <a:lnSpc>
                <a:spcPct val="90000"/>
              </a:lnSpc>
              <a:buFont typeface="Arial" panose="020B0604020202020204" pitchFamily="34" charset="0"/>
              <a:buChar char="•"/>
            </a:pPr>
            <a:r>
              <a:rPr lang="en-US" sz="2400" dirty="0">
                <a:solidFill>
                  <a:schemeClr val="tx1"/>
                </a:solidFill>
                <a:latin typeface="+mn-lt"/>
                <a:cs typeface="+mn-cs"/>
              </a:rPr>
              <a:t>Organizational alignment through custom hierarchies and grouping</a:t>
            </a:r>
          </a:p>
          <a:p>
            <a:pPr lvl="0" defTabSz="914400">
              <a:lnSpc>
                <a:spcPct val="90000"/>
              </a:lnSpc>
              <a:buFont typeface="Arial" panose="020B0604020202020204" pitchFamily="34" charset="0"/>
              <a:buChar char="•"/>
            </a:pPr>
            <a:r>
              <a:rPr lang="en-US" sz="2400" dirty="0">
                <a:solidFill>
                  <a:schemeClr val="tx1"/>
                </a:solidFill>
                <a:latin typeface="+mn-lt"/>
                <a:cs typeface="+mn-cs"/>
              </a:rPr>
              <a:t>Targeting of policies and spend budgets across subscriptions and inheritance down the hierarchies</a:t>
            </a:r>
          </a:p>
          <a:p>
            <a:pPr lvl="0" defTabSz="914400">
              <a:lnSpc>
                <a:spcPct val="90000"/>
              </a:lnSpc>
              <a:buFont typeface="Arial" panose="020B0604020202020204" pitchFamily="34" charset="0"/>
              <a:buChar char="•"/>
            </a:pPr>
            <a:r>
              <a:rPr lang="en-US" sz="2400" dirty="0">
                <a:solidFill>
                  <a:schemeClr val="tx1"/>
                </a:solidFill>
                <a:latin typeface="+mn-lt"/>
                <a:cs typeface="+mn-cs"/>
              </a:rPr>
              <a:t>Compliance and cost reporting by organization (business/teams)</a:t>
            </a:r>
          </a:p>
        </p:txBody>
      </p:sp>
    </p:spTree>
    <p:extLst>
      <p:ext uri="{BB962C8B-B14F-4D97-AF65-F5344CB8AC3E}">
        <p14:creationId xmlns:p14="http://schemas.microsoft.com/office/powerpoint/2010/main" val="320376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A6D0-A0A4-44C1-B10E-414D65802AEC}"/>
              </a:ext>
            </a:extLst>
          </p:cNvPr>
          <p:cNvSpPr>
            <a:spLocks noGrp="1"/>
          </p:cNvSpPr>
          <p:nvPr>
            <p:ph type="title"/>
          </p:nvPr>
        </p:nvSpPr>
        <p:spPr/>
        <p:txBody>
          <a:bodyPr/>
          <a:lstStyle/>
          <a:p>
            <a:r>
              <a:rPr lang="en-US" dirty="0"/>
              <a:t>IPv4 Addressing</a:t>
            </a:r>
          </a:p>
        </p:txBody>
      </p:sp>
      <p:sp>
        <p:nvSpPr>
          <p:cNvPr id="3" name="Text Placeholder 2">
            <a:extLst>
              <a:ext uri="{FF2B5EF4-FFF2-40B4-BE49-F238E27FC236}">
                <a16:creationId xmlns:a16="http://schemas.microsoft.com/office/drawing/2014/main" id="{D082CF18-751B-4704-9D8E-A8FB7CFE2541}"/>
              </a:ext>
            </a:extLst>
          </p:cNvPr>
          <p:cNvSpPr>
            <a:spLocks noGrp="1"/>
          </p:cNvSpPr>
          <p:nvPr>
            <p:ph type="body" sz="quarter" idx="10"/>
          </p:nvPr>
        </p:nvSpPr>
        <p:spPr>
          <a:xfrm>
            <a:off x="588263" y="1168153"/>
            <a:ext cx="5507737" cy="5100885"/>
          </a:xfrm>
          <a:solidFill>
            <a:schemeClr val="accent5"/>
          </a:solidFill>
        </p:spPr>
        <p:txBody>
          <a:bodyPr>
            <a:normAutofit fontScale="92500" lnSpcReduction="10000"/>
          </a:bodyPr>
          <a:lstStyle/>
          <a:p>
            <a:r>
              <a:rPr lang="en-US" dirty="0">
                <a:solidFill>
                  <a:schemeClr val="bg1"/>
                </a:solidFill>
              </a:rPr>
              <a:t>Each networked computer must be assigned a unique IPv4 address</a:t>
            </a:r>
          </a:p>
          <a:p>
            <a:endParaRPr lang="en-US" dirty="0">
              <a:solidFill>
                <a:schemeClr val="bg1"/>
              </a:solidFill>
            </a:endParaRPr>
          </a:p>
          <a:p>
            <a:r>
              <a:rPr lang="en-US" dirty="0">
                <a:solidFill>
                  <a:schemeClr val="bg1"/>
                </a:solidFill>
              </a:rPr>
              <a:t>Network communication for a computer is directed to the IPv4 address of the computer</a:t>
            </a:r>
          </a:p>
          <a:p>
            <a:endParaRPr lang="en-US" dirty="0">
              <a:solidFill>
                <a:schemeClr val="bg1"/>
              </a:solidFill>
            </a:endParaRPr>
          </a:p>
          <a:p>
            <a:r>
              <a:rPr lang="en-US" dirty="0">
                <a:solidFill>
                  <a:schemeClr val="bg1"/>
                </a:solidFill>
              </a:rPr>
              <a:t>Each IPv4 address contains:</a:t>
            </a:r>
          </a:p>
          <a:p>
            <a:pPr lvl="1"/>
            <a:endParaRPr lang="en-US" dirty="0">
              <a:solidFill>
                <a:schemeClr val="bg1"/>
              </a:solidFill>
            </a:endParaRPr>
          </a:p>
          <a:p>
            <a:pPr lvl="1"/>
            <a:r>
              <a:rPr lang="en-US" dirty="0">
                <a:solidFill>
                  <a:schemeClr val="bg1"/>
                </a:solidFill>
              </a:rPr>
              <a:t>Network ID, identifying the network</a:t>
            </a:r>
          </a:p>
          <a:p>
            <a:pPr lvl="1"/>
            <a:r>
              <a:rPr lang="en-US" dirty="0">
                <a:solidFill>
                  <a:schemeClr val="bg1"/>
                </a:solidFill>
              </a:rPr>
              <a:t>Host ID, identifying the computer</a:t>
            </a:r>
          </a:p>
          <a:p>
            <a:pPr lvl="1"/>
            <a:r>
              <a:rPr lang="en-US" dirty="0">
                <a:solidFill>
                  <a:schemeClr val="bg1"/>
                </a:solidFill>
              </a:rPr>
              <a:t>The subnet mask identifies which part of the IPv4 address is the network ID (255) and the host ID (0)</a:t>
            </a:r>
          </a:p>
          <a:p>
            <a:endParaRPr lang="en-US" dirty="0">
              <a:solidFill>
                <a:schemeClr val="bg1"/>
              </a:solidFill>
            </a:endParaRPr>
          </a:p>
        </p:txBody>
      </p:sp>
      <p:graphicFrame>
        <p:nvGraphicFramePr>
          <p:cNvPr id="4" name="Table 3">
            <a:extLst>
              <a:ext uri="{FF2B5EF4-FFF2-40B4-BE49-F238E27FC236}">
                <a16:creationId xmlns:a16="http://schemas.microsoft.com/office/drawing/2014/main" id="{DB5815A9-977B-4C09-B4C6-D76855790651}"/>
              </a:ext>
            </a:extLst>
          </p:cNvPr>
          <p:cNvGraphicFramePr>
            <a:graphicFrameLocks noGrp="1"/>
          </p:cNvGraphicFramePr>
          <p:nvPr/>
        </p:nvGraphicFramePr>
        <p:xfrm>
          <a:off x="6776656" y="2687320"/>
          <a:ext cx="5113103" cy="1483360"/>
        </p:xfrm>
        <a:graphic>
          <a:graphicData uri="http://schemas.openxmlformats.org/drawingml/2006/table">
            <a:tbl>
              <a:tblPr/>
              <a:tblGrid>
                <a:gridCol w="1809819">
                  <a:extLst>
                    <a:ext uri="{9D8B030D-6E8A-4147-A177-3AD203B41FA5}">
                      <a16:colId xmlns:a16="http://schemas.microsoft.com/office/drawing/2014/main" val="3947456728"/>
                    </a:ext>
                  </a:extLst>
                </a:gridCol>
                <a:gridCol w="825821">
                  <a:extLst>
                    <a:ext uri="{9D8B030D-6E8A-4147-A177-3AD203B41FA5}">
                      <a16:colId xmlns:a16="http://schemas.microsoft.com/office/drawing/2014/main" val="2848377514"/>
                    </a:ext>
                  </a:extLst>
                </a:gridCol>
                <a:gridCol w="825821">
                  <a:extLst>
                    <a:ext uri="{9D8B030D-6E8A-4147-A177-3AD203B41FA5}">
                      <a16:colId xmlns:a16="http://schemas.microsoft.com/office/drawing/2014/main" val="3321335723"/>
                    </a:ext>
                  </a:extLst>
                </a:gridCol>
                <a:gridCol w="825821">
                  <a:extLst>
                    <a:ext uri="{9D8B030D-6E8A-4147-A177-3AD203B41FA5}">
                      <a16:colId xmlns:a16="http://schemas.microsoft.com/office/drawing/2014/main" val="3788180771"/>
                    </a:ext>
                  </a:extLst>
                </a:gridCol>
                <a:gridCol w="825821">
                  <a:extLst>
                    <a:ext uri="{9D8B030D-6E8A-4147-A177-3AD203B41FA5}">
                      <a16:colId xmlns:a16="http://schemas.microsoft.com/office/drawing/2014/main" val="280776411"/>
                    </a:ext>
                  </a:extLst>
                </a:gridCol>
              </a:tblGrid>
              <a:tr h="370840">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r>
                        <a:rPr lang="en-CA" dirty="0">
                          <a:solidFill>
                            <a:schemeClr val="bg1"/>
                          </a:solidFill>
                        </a:rPr>
                        <a:t>IP address</a:t>
                      </a:r>
                      <a:endParaRPr lang="en-CA"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r"/>
                      <a:r>
                        <a:rPr lang="en-CA" dirty="0"/>
                        <a:t>172</a:t>
                      </a:r>
                      <a:endParaRPr lang="en-CA" b="1" dirty="0">
                        <a:latin typeface="Segoe UI" panose="020B0502040204020203" pitchFamily="34" charset="0"/>
                        <a:ea typeface="Segoe UI" panose="020B0502040204020203" pitchFamily="34" charset="0"/>
                        <a:cs typeface="Segoe UI" panose="020B0502040204020203" pitchFamily="34" charset="0"/>
                      </a:endParaRPr>
                    </a:p>
                  </a:txBody>
                  <a:tcPr marR="27432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r"/>
                      <a:r>
                        <a:rPr lang="en-CA" dirty="0"/>
                        <a:t>16</a:t>
                      </a:r>
                      <a:endParaRPr lang="en-CA" b="1" dirty="0">
                        <a:latin typeface="Segoe UI" panose="020B0502040204020203" pitchFamily="34" charset="0"/>
                        <a:ea typeface="Segoe UI" panose="020B0502040204020203" pitchFamily="34" charset="0"/>
                        <a:cs typeface="Segoe UI" panose="020B0502040204020203" pitchFamily="34" charset="0"/>
                      </a:endParaRPr>
                    </a:p>
                  </a:txBody>
                  <a:tcPr marR="27432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r"/>
                      <a:r>
                        <a:rPr lang="en-CA" dirty="0"/>
                        <a:t>0</a:t>
                      </a:r>
                      <a:endParaRPr lang="en-CA" b="1" dirty="0">
                        <a:latin typeface="Segoe UI" panose="020B0502040204020203" pitchFamily="34" charset="0"/>
                        <a:ea typeface="Segoe UI" panose="020B0502040204020203" pitchFamily="34" charset="0"/>
                        <a:cs typeface="Segoe UI" panose="020B0502040204020203" pitchFamily="34" charset="0"/>
                      </a:endParaRPr>
                    </a:p>
                  </a:txBody>
                  <a:tcPr marR="27432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r"/>
                      <a:r>
                        <a:rPr lang="en-CA" dirty="0"/>
                        <a:t>10</a:t>
                      </a:r>
                      <a:endParaRPr lang="en-CA" b="1" dirty="0">
                        <a:latin typeface="Segoe UI" panose="020B0502040204020203" pitchFamily="34" charset="0"/>
                        <a:ea typeface="Segoe UI" panose="020B0502040204020203" pitchFamily="34" charset="0"/>
                        <a:cs typeface="Segoe UI" panose="020B0502040204020203" pitchFamily="34" charset="0"/>
                      </a:endParaRPr>
                    </a:p>
                  </a:txBody>
                  <a:tcPr marR="27432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1614893033"/>
                  </a:ext>
                </a:extLst>
              </a:tr>
              <a:tr h="370840">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r>
                        <a:rPr lang="en-CA" dirty="0">
                          <a:solidFill>
                            <a:schemeClr val="bg1"/>
                          </a:solidFill>
                        </a:rPr>
                        <a:t>Subnet mask</a:t>
                      </a:r>
                      <a:endParaRPr lang="en-CA"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r"/>
                      <a:r>
                        <a:rPr lang="en-CA" dirty="0"/>
                        <a:t>255</a:t>
                      </a:r>
                      <a:endParaRPr lang="en-CA" dirty="0">
                        <a:latin typeface="Segoe UI" panose="020B0502040204020203" pitchFamily="34" charset="0"/>
                        <a:ea typeface="Segoe UI" panose="020B0502040204020203" pitchFamily="34" charset="0"/>
                        <a:cs typeface="Segoe UI" panose="020B0502040204020203" pitchFamily="34" charset="0"/>
                      </a:endParaRPr>
                    </a:p>
                  </a:txBody>
                  <a:tcPr marR="27432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r"/>
                      <a:r>
                        <a:rPr lang="en-CA" dirty="0"/>
                        <a:t>255</a:t>
                      </a:r>
                      <a:endParaRPr lang="en-CA" dirty="0">
                        <a:latin typeface="Segoe UI" panose="020B0502040204020203" pitchFamily="34" charset="0"/>
                        <a:ea typeface="Segoe UI" panose="020B0502040204020203" pitchFamily="34" charset="0"/>
                        <a:cs typeface="Segoe UI" panose="020B0502040204020203" pitchFamily="34" charset="0"/>
                      </a:endParaRPr>
                    </a:p>
                  </a:txBody>
                  <a:tcPr marR="27432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r"/>
                      <a:r>
                        <a:rPr lang="en-CA" dirty="0"/>
                        <a:t>0</a:t>
                      </a:r>
                      <a:endParaRPr lang="en-CA" dirty="0">
                        <a:latin typeface="Segoe UI" panose="020B0502040204020203" pitchFamily="34" charset="0"/>
                        <a:ea typeface="Segoe UI" panose="020B0502040204020203" pitchFamily="34" charset="0"/>
                        <a:cs typeface="Segoe UI" panose="020B0502040204020203" pitchFamily="34" charset="0"/>
                      </a:endParaRPr>
                    </a:p>
                  </a:txBody>
                  <a:tcPr marR="27432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r"/>
                      <a:r>
                        <a:rPr lang="en-CA" dirty="0"/>
                        <a:t>0</a:t>
                      </a:r>
                      <a:endParaRPr lang="en-CA" dirty="0">
                        <a:latin typeface="Segoe UI" panose="020B0502040204020203" pitchFamily="34" charset="0"/>
                        <a:ea typeface="Segoe UI" panose="020B0502040204020203" pitchFamily="34" charset="0"/>
                        <a:cs typeface="Segoe UI" panose="020B0502040204020203" pitchFamily="34" charset="0"/>
                      </a:endParaRPr>
                    </a:p>
                  </a:txBody>
                  <a:tcPr marR="27432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256126362"/>
                  </a:ext>
                </a:extLst>
              </a:tr>
              <a:tr h="370840">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r>
                        <a:rPr lang="en-CA" dirty="0">
                          <a:solidFill>
                            <a:schemeClr val="bg1"/>
                          </a:solidFill>
                        </a:rPr>
                        <a:t>Network ID</a:t>
                      </a:r>
                      <a:endParaRPr lang="en-CA"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r"/>
                      <a:r>
                        <a:rPr lang="en-CA" dirty="0"/>
                        <a:t>172</a:t>
                      </a:r>
                      <a:endParaRPr lang="en-CA" b="1" dirty="0">
                        <a:latin typeface="Segoe UI" panose="020B0502040204020203" pitchFamily="34" charset="0"/>
                        <a:ea typeface="Segoe UI" panose="020B0502040204020203" pitchFamily="34" charset="0"/>
                        <a:cs typeface="Segoe UI" panose="020B0502040204020203" pitchFamily="34" charset="0"/>
                      </a:endParaRPr>
                    </a:p>
                  </a:txBody>
                  <a:tcPr marR="27432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r"/>
                      <a:r>
                        <a:rPr lang="en-CA" dirty="0"/>
                        <a:t>16</a:t>
                      </a:r>
                      <a:endParaRPr lang="en-CA" b="1" dirty="0">
                        <a:latin typeface="Segoe UI" panose="020B0502040204020203" pitchFamily="34" charset="0"/>
                        <a:ea typeface="Segoe UI" panose="020B0502040204020203" pitchFamily="34" charset="0"/>
                        <a:cs typeface="Segoe UI" panose="020B0502040204020203" pitchFamily="34" charset="0"/>
                      </a:endParaRPr>
                    </a:p>
                  </a:txBody>
                  <a:tcPr marR="27432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r"/>
                      <a:r>
                        <a:rPr lang="en-CA" dirty="0"/>
                        <a:t>0</a:t>
                      </a:r>
                      <a:endParaRPr lang="en-CA" dirty="0">
                        <a:latin typeface="Segoe UI" panose="020B0502040204020203" pitchFamily="34" charset="0"/>
                        <a:ea typeface="Segoe UI" panose="020B0502040204020203" pitchFamily="34" charset="0"/>
                        <a:cs typeface="Segoe UI" panose="020B0502040204020203" pitchFamily="34" charset="0"/>
                      </a:endParaRPr>
                    </a:p>
                  </a:txBody>
                  <a:tcPr marR="27432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r"/>
                      <a:r>
                        <a:rPr lang="en-CA" dirty="0"/>
                        <a:t>0</a:t>
                      </a:r>
                      <a:endParaRPr lang="en-CA" dirty="0">
                        <a:latin typeface="Segoe UI" panose="020B0502040204020203" pitchFamily="34" charset="0"/>
                        <a:ea typeface="Segoe UI" panose="020B0502040204020203" pitchFamily="34" charset="0"/>
                        <a:cs typeface="Segoe UI" panose="020B0502040204020203" pitchFamily="34" charset="0"/>
                      </a:endParaRPr>
                    </a:p>
                  </a:txBody>
                  <a:tcPr marR="27432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2107485290"/>
                  </a:ext>
                </a:extLst>
              </a:tr>
              <a:tr h="370840">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r>
                        <a:rPr lang="en-CA" dirty="0">
                          <a:solidFill>
                            <a:schemeClr val="bg1"/>
                          </a:solidFill>
                        </a:rPr>
                        <a:t>Host ID</a:t>
                      </a:r>
                      <a:endParaRPr lang="en-CA"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r"/>
                      <a:r>
                        <a:rPr lang="en-CA" dirty="0"/>
                        <a:t>0</a:t>
                      </a:r>
                      <a:endParaRPr lang="en-CA" dirty="0">
                        <a:latin typeface="Segoe UI" panose="020B0502040204020203" pitchFamily="34" charset="0"/>
                        <a:ea typeface="Segoe UI" panose="020B0502040204020203" pitchFamily="34" charset="0"/>
                        <a:cs typeface="Segoe UI" panose="020B0502040204020203" pitchFamily="34" charset="0"/>
                      </a:endParaRPr>
                    </a:p>
                  </a:txBody>
                  <a:tcPr marR="27432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r"/>
                      <a:r>
                        <a:rPr lang="en-CA" dirty="0"/>
                        <a:t>0</a:t>
                      </a:r>
                      <a:endParaRPr lang="en-CA" dirty="0">
                        <a:latin typeface="Segoe UI" panose="020B0502040204020203" pitchFamily="34" charset="0"/>
                        <a:ea typeface="Segoe UI" panose="020B0502040204020203" pitchFamily="34" charset="0"/>
                        <a:cs typeface="Segoe UI" panose="020B0502040204020203" pitchFamily="34" charset="0"/>
                      </a:endParaRPr>
                    </a:p>
                  </a:txBody>
                  <a:tcPr marR="27432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r"/>
                      <a:r>
                        <a:rPr lang="en-CA" dirty="0"/>
                        <a:t>0</a:t>
                      </a:r>
                      <a:endParaRPr lang="en-CA" b="1" dirty="0">
                        <a:latin typeface="Segoe UI" panose="020B0502040204020203" pitchFamily="34" charset="0"/>
                        <a:ea typeface="Segoe UI" panose="020B0502040204020203" pitchFamily="34" charset="0"/>
                        <a:cs typeface="Segoe UI" panose="020B0502040204020203" pitchFamily="34" charset="0"/>
                      </a:endParaRPr>
                    </a:p>
                  </a:txBody>
                  <a:tcPr marR="27432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r"/>
                      <a:r>
                        <a:rPr lang="en-CA" dirty="0"/>
                        <a:t>10</a:t>
                      </a:r>
                      <a:endParaRPr lang="en-CA" b="1" dirty="0">
                        <a:latin typeface="Segoe UI" panose="020B0502040204020203" pitchFamily="34" charset="0"/>
                        <a:ea typeface="Segoe UI" panose="020B0502040204020203" pitchFamily="34" charset="0"/>
                        <a:cs typeface="Segoe UI" panose="020B0502040204020203" pitchFamily="34" charset="0"/>
                      </a:endParaRPr>
                    </a:p>
                  </a:txBody>
                  <a:tcPr marR="27432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1918083918"/>
                  </a:ext>
                </a:extLst>
              </a:tr>
            </a:tbl>
          </a:graphicData>
        </a:graphic>
      </p:graphicFrame>
    </p:spTree>
    <p:extLst>
      <p:ext uri="{BB962C8B-B14F-4D97-AF65-F5344CB8AC3E}">
        <p14:creationId xmlns:p14="http://schemas.microsoft.com/office/powerpoint/2010/main" val="177217121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51D49-D46F-447D-9836-A9FFF959F103}"/>
              </a:ext>
            </a:extLst>
          </p:cNvPr>
          <p:cNvSpPr>
            <a:spLocks noGrp="1"/>
          </p:cNvSpPr>
          <p:nvPr>
            <p:ph type="title"/>
          </p:nvPr>
        </p:nvSpPr>
        <p:spPr>
          <a:xfrm>
            <a:off x="588263" y="457200"/>
            <a:ext cx="11018520" cy="553998"/>
          </a:xfrm>
        </p:spPr>
        <p:txBody>
          <a:bodyPr/>
          <a:lstStyle/>
          <a:p>
            <a:r>
              <a:rPr lang="en-US" dirty="0"/>
              <a:t>Public vs Private IP Addresses</a:t>
            </a:r>
          </a:p>
        </p:txBody>
      </p:sp>
      <p:grpSp>
        <p:nvGrpSpPr>
          <p:cNvPr id="29" name="Group 28">
            <a:extLst>
              <a:ext uri="{FF2B5EF4-FFF2-40B4-BE49-F238E27FC236}">
                <a16:creationId xmlns:a16="http://schemas.microsoft.com/office/drawing/2014/main" id="{16931D04-B0F2-4F5E-A25C-AC46D7A82485}"/>
              </a:ext>
            </a:extLst>
          </p:cNvPr>
          <p:cNvGrpSpPr/>
          <p:nvPr/>
        </p:nvGrpSpPr>
        <p:grpSpPr>
          <a:xfrm>
            <a:off x="0" y="1368637"/>
            <a:ext cx="12192000" cy="2320411"/>
            <a:chOff x="0" y="1368637"/>
            <a:chExt cx="12192000" cy="2320411"/>
          </a:xfrm>
        </p:grpSpPr>
        <p:sp>
          <p:nvSpPr>
            <p:cNvPr id="26" name="Rectangle 25">
              <a:extLst>
                <a:ext uri="{FF2B5EF4-FFF2-40B4-BE49-F238E27FC236}">
                  <a16:creationId xmlns:a16="http://schemas.microsoft.com/office/drawing/2014/main" id="{9F7C6924-698C-438F-B1C1-33CBA065BBCB}"/>
                </a:ext>
              </a:extLst>
            </p:cNvPr>
            <p:cNvSpPr/>
            <p:nvPr/>
          </p:nvSpPr>
          <p:spPr bwMode="auto">
            <a:xfrm>
              <a:off x="0" y="1368637"/>
              <a:ext cx="12192000" cy="232041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EF8B080A-D8B3-4D3F-9855-24FAE47DE4D9}"/>
                </a:ext>
              </a:extLst>
            </p:cNvPr>
            <p:cNvSpPr/>
            <p:nvPr/>
          </p:nvSpPr>
          <p:spPr bwMode="auto">
            <a:xfrm>
              <a:off x="2640840" y="1853453"/>
              <a:ext cx="9551160" cy="1637111"/>
            </a:xfrm>
            <a:prstGeom prst="rect">
              <a:avLst/>
            </a:prstGeom>
            <a:noFill/>
            <a:ln w="6350" cap="flat" cmpd="sng" algn="ctr">
              <a:no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342900" marR="0" lvl="0" indent="-342900" algn="l" defTabSz="914099"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Required by devices and hosts that connect directly to the Internet and globally unique</a:t>
              </a:r>
            </a:p>
            <a:p>
              <a:pPr marL="342900" marR="0" lvl="0" indent="-342900" algn="l" defTabSz="914099"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Routable on the Internet</a:t>
              </a:r>
            </a:p>
            <a:p>
              <a:pPr marL="342900" marR="0" lvl="0" indent="-342900" algn="l" defTabSz="914099"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Must be assigned by IANA/RIR</a:t>
              </a:r>
            </a:p>
            <a:p>
              <a:pPr marL="342900" marR="0" lvl="0" indent="-342900" algn="l" defTabSz="914099"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kumimoji="0" lang="en-US" sz="2800" b="0" i="0" u="none" strike="noStrike" kern="0" cap="none" spc="0" normalizeH="0" baseline="0" noProof="0" dirty="0">
                <a:ln>
                  <a:noFill/>
                </a:ln>
                <a:solidFill>
                  <a:srgbClr val="1A1A1A"/>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F5C6ACDC-826D-4B78-B211-4829440C6C3C}"/>
                </a:ext>
              </a:extLst>
            </p:cNvPr>
            <p:cNvGrpSpPr/>
            <p:nvPr/>
          </p:nvGrpSpPr>
          <p:grpSpPr>
            <a:xfrm>
              <a:off x="720348" y="1761012"/>
              <a:ext cx="1080546" cy="1542211"/>
              <a:chOff x="662540" y="1684365"/>
              <a:chExt cx="1080546" cy="1542211"/>
            </a:xfrm>
          </p:grpSpPr>
          <p:pic>
            <p:nvPicPr>
              <p:cNvPr id="17" name="Graphic 16">
                <a:extLst>
                  <a:ext uri="{FF2B5EF4-FFF2-40B4-BE49-F238E27FC236}">
                    <a16:creationId xmlns:a16="http://schemas.microsoft.com/office/drawing/2014/main" id="{1615E4D0-DC85-4932-995B-C6C35C56AE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540" y="1684365"/>
                <a:ext cx="1080546" cy="1080546"/>
              </a:xfrm>
              <a:prstGeom prst="rect">
                <a:avLst/>
              </a:prstGeom>
            </p:spPr>
          </p:pic>
          <p:sp>
            <p:nvSpPr>
              <p:cNvPr id="18" name="Rectangle 17">
                <a:extLst>
                  <a:ext uri="{FF2B5EF4-FFF2-40B4-BE49-F238E27FC236}">
                    <a16:creationId xmlns:a16="http://schemas.microsoft.com/office/drawing/2014/main" id="{05DF6CE8-E0FD-40A2-9CE7-DE2BBB0CDC36}"/>
                  </a:ext>
                </a:extLst>
              </p:cNvPr>
              <p:cNvSpPr/>
              <p:nvPr/>
            </p:nvSpPr>
            <p:spPr>
              <a:xfrm>
                <a:off x="699310" y="2764911"/>
                <a:ext cx="1007007"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Public</a:t>
                </a:r>
              </a:p>
            </p:txBody>
          </p:sp>
        </p:grpSp>
      </p:grpSp>
      <p:grpSp>
        <p:nvGrpSpPr>
          <p:cNvPr id="28" name="Group 27">
            <a:extLst>
              <a:ext uri="{FF2B5EF4-FFF2-40B4-BE49-F238E27FC236}">
                <a16:creationId xmlns:a16="http://schemas.microsoft.com/office/drawing/2014/main" id="{3144D765-A71D-4109-ABD1-72C0B8CDA63C}"/>
              </a:ext>
            </a:extLst>
          </p:cNvPr>
          <p:cNvGrpSpPr/>
          <p:nvPr/>
        </p:nvGrpSpPr>
        <p:grpSpPr>
          <a:xfrm>
            <a:off x="0" y="3966699"/>
            <a:ext cx="12192000" cy="2320411"/>
            <a:chOff x="0" y="3966699"/>
            <a:chExt cx="12192000" cy="2320411"/>
          </a:xfrm>
        </p:grpSpPr>
        <p:sp>
          <p:nvSpPr>
            <p:cNvPr id="27" name="Rectangle 26">
              <a:extLst>
                <a:ext uri="{FF2B5EF4-FFF2-40B4-BE49-F238E27FC236}">
                  <a16:creationId xmlns:a16="http://schemas.microsoft.com/office/drawing/2014/main" id="{0A885767-9099-41A3-A801-083116ADBF29}"/>
                </a:ext>
              </a:extLst>
            </p:cNvPr>
            <p:cNvSpPr/>
            <p:nvPr/>
          </p:nvSpPr>
          <p:spPr bwMode="auto">
            <a:xfrm>
              <a:off x="0" y="3966699"/>
              <a:ext cx="12192000" cy="232041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B62E86C6-FB20-4128-83D7-14745F0CA4BE}"/>
                </a:ext>
              </a:extLst>
            </p:cNvPr>
            <p:cNvSpPr/>
            <p:nvPr/>
          </p:nvSpPr>
          <p:spPr>
            <a:xfrm>
              <a:off x="2372810" y="4239557"/>
              <a:ext cx="9645570" cy="1815882"/>
            </a:xfrm>
            <a:prstGeom prst="rect">
              <a:avLst/>
            </a:prstGeom>
            <a:noFill/>
          </p:spPr>
          <p:txBody>
            <a:bodyPr wrap="square">
              <a:spAutoFit/>
            </a:bodyPr>
            <a:lstStyle/>
            <a:p>
              <a:pPr marL="342900" marR="0" lvl="0" indent="-342900" algn="l" defTabSz="914099"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rgbClr val="1A1A1A"/>
                  </a:solidFill>
                  <a:effectLst/>
                  <a:uLnTx/>
                  <a:uFillTx/>
                  <a:latin typeface="Calibri" panose="020F0502020204030204"/>
                  <a:ea typeface="+mn-ea"/>
                  <a:cs typeface="+mn-cs"/>
                </a:rPr>
                <a:t>Not routable on the Internet</a:t>
              </a:r>
            </a:p>
            <a:p>
              <a:pPr marL="800100" marR="0" lvl="1" indent="-342900" algn="l" defTabSz="914099"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rgbClr val="1A1A1A"/>
                  </a:solidFill>
                  <a:effectLst/>
                  <a:uLnTx/>
                  <a:uFillTx/>
                  <a:latin typeface="Calibri" panose="020F0502020204030204"/>
                  <a:ea typeface="+mn-ea"/>
                  <a:cs typeface="+mn-cs"/>
                </a:rPr>
                <a:t>10.0.0.0/8, 172.16.0.0/12, 192.168.0.0/16</a:t>
              </a:r>
            </a:p>
            <a:p>
              <a:pPr marL="342900" marR="0" lvl="0" indent="-342900" algn="l" defTabSz="914099"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rgbClr val="1A1A1A"/>
                  </a:solidFill>
                  <a:effectLst/>
                  <a:uLnTx/>
                  <a:uFillTx/>
                  <a:latin typeface="Calibri" panose="020F0502020204030204"/>
                  <a:ea typeface="+mn-ea"/>
                  <a:cs typeface="+mn-cs"/>
                </a:rPr>
                <a:t>Assigned locally by private organization</a:t>
              </a:r>
            </a:p>
            <a:p>
              <a:pPr marL="342900" marR="0" lvl="0" indent="-342900" algn="l" defTabSz="914099"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rgbClr val="1A1A1A"/>
                  </a:solidFill>
                  <a:effectLst/>
                  <a:uLnTx/>
                  <a:uFillTx/>
                  <a:latin typeface="Calibri" panose="020F0502020204030204"/>
                  <a:ea typeface="+mn-ea"/>
                  <a:cs typeface="+mn-cs"/>
                </a:rPr>
                <a:t>Must be translated to access the Internet</a:t>
              </a:r>
            </a:p>
          </p:txBody>
        </p:sp>
        <p:grpSp>
          <p:nvGrpSpPr>
            <p:cNvPr id="24" name="Group 23">
              <a:extLst>
                <a:ext uri="{FF2B5EF4-FFF2-40B4-BE49-F238E27FC236}">
                  <a16:creationId xmlns:a16="http://schemas.microsoft.com/office/drawing/2014/main" id="{2C95FB46-E646-4A9E-9B63-98E015C6D5D4}"/>
                </a:ext>
              </a:extLst>
            </p:cNvPr>
            <p:cNvGrpSpPr/>
            <p:nvPr/>
          </p:nvGrpSpPr>
          <p:grpSpPr>
            <a:xfrm>
              <a:off x="699310" y="4434306"/>
              <a:ext cx="1141146" cy="1621133"/>
              <a:chOff x="652021" y="4531681"/>
              <a:chExt cx="1141146" cy="1621133"/>
            </a:xfrm>
          </p:grpSpPr>
          <p:pic>
            <p:nvPicPr>
              <p:cNvPr id="15" name="Graphic 14">
                <a:extLst>
                  <a:ext uri="{FF2B5EF4-FFF2-40B4-BE49-F238E27FC236}">
                    <a16:creationId xmlns:a16="http://schemas.microsoft.com/office/drawing/2014/main" id="{1D7A3151-9C22-461F-B18B-C3D934144C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622" y="4531681"/>
                <a:ext cx="1080545" cy="1080545"/>
              </a:xfrm>
              <a:prstGeom prst="rect">
                <a:avLst/>
              </a:prstGeom>
            </p:spPr>
          </p:pic>
          <p:sp>
            <p:nvSpPr>
              <p:cNvPr id="23" name="Rectangle 22">
                <a:extLst>
                  <a:ext uri="{FF2B5EF4-FFF2-40B4-BE49-F238E27FC236}">
                    <a16:creationId xmlns:a16="http://schemas.microsoft.com/office/drawing/2014/main" id="{D36BFF15-9A39-4A90-8549-C77BCA7EB96F}"/>
                  </a:ext>
                </a:extLst>
              </p:cNvPr>
              <p:cNvSpPr/>
              <p:nvPr/>
            </p:nvSpPr>
            <p:spPr>
              <a:xfrm>
                <a:off x="652021" y="5691149"/>
                <a:ext cx="1101584"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Private</a:t>
                </a:r>
              </a:p>
            </p:txBody>
          </p:sp>
        </p:grpSp>
      </p:grpSp>
    </p:spTree>
    <p:extLst>
      <p:ext uri="{BB962C8B-B14F-4D97-AF65-F5344CB8AC3E}">
        <p14:creationId xmlns:p14="http://schemas.microsoft.com/office/powerpoint/2010/main" val="1980606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44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8FB66A1C-C0CE-4604-A370-B8994CD637DC}"/>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defTabSz="914400">
              <a:lnSpc>
                <a:spcPct val="90000"/>
              </a:lnSpc>
            </a:pPr>
            <a:r>
              <a:rPr lang="en-US" sz="4400">
                <a:solidFill>
                  <a:srgbClr val="FFFFFF"/>
                </a:solidFill>
                <a:ea typeface="+mj-ea"/>
                <a:cs typeface="+mj-cs"/>
              </a:rPr>
              <a:t>Public IP Address Assignment</a:t>
            </a:r>
          </a:p>
        </p:txBody>
      </p:sp>
      <p:pic>
        <p:nvPicPr>
          <p:cNvPr id="31" name="Picture 30">
            <a:extLst>
              <a:ext uri="{FF2B5EF4-FFF2-40B4-BE49-F238E27FC236}">
                <a16:creationId xmlns:a16="http://schemas.microsoft.com/office/drawing/2014/main" id="{C5E1253D-A661-4AFD-8B44-136C31790CF0}"/>
              </a:ext>
            </a:extLst>
          </p:cNvPr>
          <p:cNvPicPr>
            <a:picLocks noChangeAspect="1"/>
          </p:cNvPicPr>
          <p:nvPr/>
        </p:nvPicPr>
        <p:blipFill rotWithShape="1">
          <a:blip r:embed="rId3"/>
          <a:srcRect r="1" b="4993"/>
          <a:stretch/>
        </p:blipFill>
        <p:spPr>
          <a:xfrm>
            <a:off x="327547" y="321733"/>
            <a:ext cx="7058306" cy="4107392"/>
          </a:xfrm>
          <a:prstGeom prst="rect">
            <a:avLst/>
          </a:prstGeom>
        </p:spPr>
      </p:pic>
      <p:sp>
        <p:nvSpPr>
          <p:cNvPr id="38" name="Rectangle 3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 Placeholder 1">
            <a:extLst>
              <a:ext uri="{FF2B5EF4-FFF2-40B4-BE49-F238E27FC236}">
                <a16:creationId xmlns:a16="http://schemas.microsoft.com/office/drawing/2014/main" id="{358B1575-7CB8-42F0-8177-12CC30550B79}"/>
              </a:ext>
            </a:extLst>
          </p:cNvPr>
          <p:cNvSpPr>
            <a:spLocks noGrp="1"/>
          </p:cNvSpPr>
          <p:nvPr>
            <p:ph type="body" sz="quarter" idx="10"/>
          </p:nvPr>
        </p:nvSpPr>
        <p:spPr>
          <a:xfrm>
            <a:off x="8029319" y="917725"/>
            <a:ext cx="3424739" cy="4852362"/>
          </a:xfrm>
        </p:spPr>
        <p:txBody>
          <a:bodyPr vert="horz" lIns="91440" tIns="45720" rIns="91440" bIns="45720" rtlCol="0" anchor="ctr">
            <a:normAutofit/>
          </a:bodyPr>
          <a:lstStyle/>
          <a:p>
            <a:pPr indent="-228600" defTabSz="914400">
              <a:lnSpc>
                <a:spcPct val="90000"/>
              </a:lnSpc>
              <a:buFont typeface="Arial" panose="020B0604020202020204" pitchFamily="34" charset="0"/>
              <a:buChar char="•"/>
            </a:pPr>
            <a:r>
              <a:rPr lang="en-US" sz="2000" dirty="0">
                <a:solidFill>
                  <a:srgbClr val="FFFFFF"/>
                </a:solidFill>
                <a:latin typeface="+mn-lt"/>
                <a:cs typeface="+mn-cs"/>
              </a:rPr>
              <a:t>A </a:t>
            </a:r>
            <a:r>
              <a:rPr lang="en-US" sz="2000" b="1" dirty="0">
                <a:solidFill>
                  <a:srgbClr val="FFFFFF"/>
                </a:solidFill>
                <a:latin typeface="+mn-lt"/>
                <a:cs typeface="+mn-cs"/>
              </a:rPr>
              <a:t>public IP </a:t>
            </a:r>
            <a:r>
              <a:rPr lang="en-US" sz="2000" dirty="0">
                <a:solidFill>
                  <a:srgbClr val="FFFFFF"/>
                </a:solidFill>
                <a:latin typeface="+mn-lt"/>
                <a:cs typeface="+mn-cs"/>
              </a:rPr>
              <a:t>can be assigned directly to a </a:t>
            </a:r>
            <a:br>
              <a:rPr lang="en-US" sz="2000" dirty="0">
                <a:solidFill>
                  <a:srgbClr val="FFFFFF"/>
                </a:solidFill>
                <a:latin typeface="+mn-lt"/>
                <a:cs typeface="+mn-cs"/>
              </a:rPr>
            </a:br>
            <a:r>
              <a:rPr lang="en-US" sz="2000" b="1" dirty="0">
                <a:solidFill>
                  <a:srgbClr val="FFFFFF"/>
                </a:solidFill>
                <a:latin typeface="+mn-lt"/>
                <a:cs typeface="+mn-cs"/>
              </a:rPr>
              <a:t>Network interface, Azure Load balancer, Application Gateway, Azure Firewall</a:t>
            </a:r>
            <a:br>
              <a:rPr lang="en-US" sz="2000" dirty="0">
                <a:solidFill>
                  <a:srgbClr val="FFFFFF"/>
                </a:solidFill>
                <a:latin typeface="+mn-lt"/>
                <a:cs typeface="+mn-cs"/>
              </a:rPr>
            </a:br>
            <a:endParaRPr lang="en-US" sz="2000" dirty="0">
              <a:solidFill>
                <a:srgbClr val="FFFFFF"/>
              </a:solidFill>
              <a:latin typeface="+mn-lt"/>
              <a:cs typeface="+mn-cs"/>
            </a:endParaRPr>
          </a:p>
          <a:p>
            <a:pPr indent="-228600" defTabSz="914400">
              <a:lnSpc>
                <a:spcPct val="90000"/>
              </a:lnSpc>
              <a:buFont typeface="Arial" panose="020B0604020202020204" pitchFamily="34" charset="0"/>
              <a:buChar char="•"/>
            </a:pPr>
            <a:r>
              <a:rPr lang="en-US" sz="2000" dirty="0">
                <a:solidFill>
                  <a:srgbClr val="FFFFFF"/>
                </a:solidFill>
                <a:latin typeface="+mn-lt"/>
                <a:cs typeface="+mn-cs"/>
              </a:rPr>
              <a:t>Supports </a:t>
            </a:r>
            <a:r>
              <a:rPr lang="en-US" sz="2000" b="1" dirty="0">
                <a:solidFill>
                  <a:srgbClr val="FFFFFF"/>
                </a:solidFill>
                <a:latin typeface="+mn-lt"/>
                <a:cs typeface="+mn-cs"/>
              </a:rPr>
              <a:t>static</a:t>
            </a:r>
            <a:r>
              <a:rPr lang="en-US" sz="2000" dirty="0">
                <a:solidFill>
                  <a:srgbClr val="FFFFFF"/>
                </a:solidFill>
                <a:latin typeface="+mn-lt"/>
                <a:cs typeface="+mn-cs"/>
              </a:rPr>
              <a:t> or </a:t>
            </a:r>
            <a:r>
              <a:rPr lang="en-US" sz="2000" b="1" dirty="0">
                <a:solidFill>
                  <a:srgbClr val="FFFFFF"/>
                </a:solidFill>
                <a:latin typeface="+mn-lt"/>
                <a:cs typeface="+mn-cs"/>
              </a:rPr>
              <a:t>dynamic</a:t>
            </a:r>
            <a:r>
              <a:rPr lang="en-US" sz="2000" dirty="0">
                <a:solidFill>
                  <a:srgbClr val="FFFFFF"/>
                </a:solidFill>
                <a:latin typeface="+mn-lt"/>
                <a:cs typeface="+mn-cs"/>
              </a:rPr>
              <a:t> assignment</a:t>
            </a:r>
            <a:br>
              <a:rPr lang="en-US" sz="2000" dirty="0">
                <a:solidFill>
                  <a:srgbClr val="FFFFFF"/>
                </a:solidFill>
                <a:latin typeface="+mn-lt"/>
                <a:cs typeface="+mn-cs"/>
              </a:rPr>
            </a:br>
            <a:endParaRPr lang="en-US" sz="2000" dirty="0">
              <a:solidFill>
                <a:srgbClr val="FFFFFF"/>
              </a:solidFill>
              <a:latin typeface="+mn-lt"/>
              <a:cs typeface="+mn-cs"/>
            </a:endParaRPr>
          </a:p>
          <a:p>
            <a:pPr indent="-228600" defTabSz="914400">
              <a:lnSpc>
                <a:spcPct val="90000"/>
              </a:lnSpc>
              <a:buFont typeface="Arial" panose="020B0604020202020204" pitchFamily="34" charset="0"/>
              <a:buChar char="•"/>
            </a:pPr>
            <a:r>
              <a:rPr lang="en-US" sz="2000" dirty="0">
                <a:solidFill>
                  <a:srgbClr val="FFFFFF"/>
                </a:solidFill>
                <a:latin typeface="+mn-lt"/>
                <a:cs typeface="+mn-cs"/>
              </a:rPr>
              <a:t>Optionally supports specifying a </a:t>
            </a:r>
            <a:r>
              <a:rPr lang="en-US" sz="2000" b="1" dirty="0">
                <a:solidFill>
                  <a:srgbClr val="FFFFFF"/>
                </a:solidFill>
                <a:latin typeface="+mn-lt"/>
                <a:cs typeface="+mn-cs"/>
              </a:rPr>
              <a:t>DNS label</a:t>
            </a:r>
            <a:br>
              <a:rPr lang="en-US" sz="2000" dirty="0">
                <a:solidFill>
                  <a:srgbClr val="FFFFFF"/>
                </a:solidFill>
                <a:latin typeface="+mn-lt"/>
                <a:cs typeface="+mn-cs"/>
              </a:rPr>
            </a:br>
            <a:endParaRPr lang="en-US" sz="2000" dirty="0">
              <a:solidFill>
                <a:srgbClr val="FFFFFF"/>
              </a:solidFill>
              <a:latin typeface="+mn-lt"/>
              <a:cs typeface="+mn-cs"/>
            </a:endParaRPr>
          </a:p>
          <a:p>
            <a:pPr indent="-228600" defTabSz="914400">
              <a:lnSpc>
                <a:spcPct val="90000"/>
              </a:lnSpc>
              <a:buFont typeface="Arial" panose="020B0604020202020204" pitchFamily="34" charset="0"/>
              <a:buChar char="•"/>
            </a:pPr>
            <a:r>
              <a:rPr lang="en-US" sz="2000" dirty="0">
                <a:solidFill>
                  <a:srgbClr val="FFFFFF"/>
                </a:solidFill>
                <a:latin typeface="+mn-lt"/>
                <a:cs typeface="+mn-cs"/>
              </a:rPr>
              <a:t>Configurable </a:t>
            </a:r>
            <a:r>
              <a:rPr lang="en-US" sz="2000" b="1" dirty="0">
                <a:solidFill>
                  <a:srgbClr val="FFFFFF"/>
                </a:solidFill>
                <a:latin typeface="+mn-lt"/>
                <a:cs typeface="+mn-cs"/>
              </a:rPr>
              <a:t>idle timeout </a:t>
            </a:r>
            <a:endParaRPr lang="en-US" sz="2000" dirty="0">
              <a:solidFill>
                <a:srgbClr val="FFFFFF"/>
              </a:solidFill>
              <a:latin typeface="+mn-lt"/>
              <a:cs typeface="+mn-cs"/>
            </a:endParaRPr>
          </a:p>
        </p:txBody>
      </p:sp>
    </p:spTree>
    <p:extLst>
      <p:ext uri="{BB962C8B-B14F-4D97-AF65-F5344CB8AC3E}">
        <p14:creationId xmlns:p14="http://schemas.microsoft.com/office/powerpoint/2010/main" val="291195368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8FD2F-BB56-4569-9BF6-1A8CDDFC1FD8}"/>
              </a:ext>
            </a:extLst>
          </p:cNvPr>
          <p:cNvSpPr>
            <a:spLocks noGrp="1"/>
          </p:cNvSpPr>
          <p:nvPr>
            <p:ph type="title"/>
          </p:nvPr>
        </p:nvSpPr>
        <p:spPr/>
        <p:txBody>
          <a:bodyPr/>
          <a:lstStyle/>
          <a:p>
            <a:r>
              <a:rPr lang="en-US" dirty="0"/>
              <a:t>Virtual Machine Networking</a:t>
            </a:r>
          </a:p>
        </p:txBody>
      </p:sp>
      <p:sp>
        <p:nvSpPr>
          <p:cNvPr id="3" name="Rectangle 2">
            <a:extLst>
              <a:ext uri="{FF2B5EF4-FFF2-40B4-BE49-F238E27FC236}">
                <a16:creationId xmlns:a16="http://schemas.microsoft.com/office/drawing/2014/main" id="{E54C6AE1-C82D-422A-AE09-789C7503DEB2}"/>
              </a:ext>
            </a:extLst>
          </p:cNvPr>
          <p:cNvSpPr/>
          <p:nvPr/>
        </p:nvSpPr>
        <p:spPr bwMode="auto">
          <a:xfrm>
            <a:off x="0" y="1973262"/>
            <a:ext cx="12436475" cy="4343400"/>
          </a:xfrm>
          <a:prstGeom prst="rect">
            <a:avLst/>
          </a:prstGeom>
          <a:solidFill>
            <a:schemeClr val="tx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 name="Rectangle 3">
            <a:extLst>
              <a:ext uri="{FF2B5EF4-FFF2-40B4-BE49-F238E27FC236}">
                <a16:creationId xmlns:a16="http://schemas.microsoft.com/office/drawing/2014/main" id="{D54904DE-B19A-4FF2-B045-0182A5C46BC8}"/>
              </a:ext>
            </a:extLst>
          </p:cNvPr>
          <p:cNvSpPr/>
          <p:nvPr/>
        </p:nvSpPr>
        <p:spPr bwMode="auto">
          <a:xfrm>
            <a:off x="4999037" y="1973262"/>
            <a:ext cx="6900923" cy="43434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117475">
              <a:spcAft>
                <a:spcPts val="1200"/>
              </a:spcAft>
            </a:pPr>
            <a:r>
              <a:rPr lang="en-US" sz="2000" dirty="0">
                <a:solidFill>
                  <a:schemeClr val="tx1"/>
                </a:solidFill>
                <a:cs typeface="Segoe UI Semibold" panose="020B0702040204020203" pitchFamily="34" charset="0"/>
              </a:rPr>
              <a:t>IPv4 and IPv6 Support</a:t>
            </a:r>
          </a:p>
          <a:p>
            <a:pPr marL="117475">
              <a:spcAft>
                <a:spcPts val="1200"/>
              </a:spcAft>
            </a:pPr>
            <a:r>
              <a:rPr lang="en-US" sz="2000" dirty="0">
                <a:solidFill>
                  <a:schemeClr val="tx1"/>
                </a:solidFill>
                <a:cs typeface="Segoe UI Semibold" panose="020B0702040204020203" pitchFamily="34" charset="0"/>
              </a:rPr>
              <a:t>Support for multiple network interfaces for routing and firewalls</a:t>
            </a:r>
          </a:p>
          <a:p>
            <a:pPr marL="117475">
              <a:spcAft>
                <a:spcPts val="1200"/>
              </a:spcAft>
            </a:pPr>
            <a:r>
              <a:rPr lang="en-US" sz="2000" dirty="0">
                <a:solidFill>
                  <a:schemeClr val="tx1"/>
                </a:solidFill>
                <a:cs typeface="Segoe UI Semibold" panose="020B0702040204020203" pitchFamily="34" charset="0"/>
              </a:rPr>
              <a:t>Private and/or Public IP addresses (static or dynamic)</a:t>
            </a:r>
          </a:p>
          <a:p>
            <a:pPr marL="117475">
              <a:spcAft>
                <a:spcPts val="1200"/>
              </a:spcAft>
            </a:pPr>
            <a:r>
              <a:rPr lang="en-US" sz="2000" dirty="0">
                <a:solidFill>
                  <a:schemeClr val="tx1"/>
                </a:solidFill>
                <a:cs typeface="Segoe UI Semibold" panose="020B0702040204020203" pitchFamily="34" charset="0"/>
              </a:rPr>
              <a:t>Network Security Groups for traffic isolation </a:t>
            </a:r>
          </a:p>
          <a:p>
            <a:pPr marL="117475">
              <a:spcAft>
                <a:spcPts val="1200"/>
              </a:spcAft>
            </a:pPr>
            <a:r>
              <a:rPr lang="en-US" sz="2000" dirty="0">
                <a:solidFill>
                  <a:schemeClr val="tx1"/>
                </a:solidFill>
                <a:cs typeface="Segoe UI Semibold" panose="020B0702040204020203" pitchFamily="34" charset="0"/>
              </a:rPr>
              <a:t>Automatic assignment of DNS servers from virtual network or from Azure DNS</a:t>
            </a:r>
          </a:p>
          <a:p>
            <a:pPr marL="117475">
              <a:spcAft>
                <a:spcPts val="1200"/>
              </a:spcAft>
            </a:pPr>
            <a:r>
              <a:rPr lang="en-US" sz="2000" dirty="0">
                <a:solidFill>
                  <a:schemeClr val="tx1"/>
                </a:solidFill>
                <a:cs typeface="Segoe UI Semibold" panose="020B0702040204020203" pitchFamily="34" charset="0"/>
              </a:rPr>
              <a:t>Accelerated Networking</a:t>
            </a:r>
          </a:p>
          <a:p>
            <a:pPr marL="117475">
              <a:spcAft>
                <a:spcPts val="1200"/>
              </a:spcAft>
            </a:pPr>
            <a:r>
              <a:rPr lang="en-US" sz="2000" dirty="0">
                <a:solidFill>
                  <a:schemeClr val="tx1"/>
                </a:solidFill>
                <a:cs typeface="Segoe UI Semibold" panose="020B0702040204020203" pitchFamily="34" charset="0"/>
              </a:rPr>
              <a:t>MAC Persistence</a:t>
            </a:r>
          </a:p>
        </p:txBody>
      </p:sp>
      <p:grpSp>
        <p:nvGrpSpPr>
          <p:cNvPr id="5" name="Group 4">
            <a:extLst>
              <a:ext uri="{FF2B5EF4-FFF2-40B4-BE49-F238E27FC236}">
                <a16:creationId xmlns:a16="http://schemas.microsoft.com/office/drawing/2014/main" id="{964D4ED7-5F75-4D5C-89EB-B6E7FE999CCF}"/>
              </a:ext>
            </a:extLst>
          </p:cNvPr>
          <p:cNvGrpSpPr/>
          <p:nvPr/>
        </p:nvGrpSpPr>
        <p:grpSpPr>
          <a:xfrm>
            <a:off x="731837" y="2506662"/>
            <a:ext cx="3581400" cy="3276600"/>
            <a:chOff x="2101632" y="5151658"/>
            <a:chExt cx="1186803" cy="1094514"/>
          </a:xfrm>
        </p:grpSpPr>
        <p:sp>
          <p:nvSpPr>
            <p:cNvPr id="6" name="Freeform 31">
              <a:extLst>
                <a:ext uri="{FF2B5EF4-FFF2-40B4-BE49-F238E27FC236}">
                  <a16:creationId xmlns:a16="http://schemas.microsoft.com/office/drawing/2014/main" id="{D0FA5279-CC9A-4F27-AC57-02A91D0E7445}"/>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 name="Freeform 32">
              <a:extLst>
                <a:ext uri="{FF2B5EF4-FFF2-40B4-BE49-F238E27FC236}">
                  <a16:creationId xmlns:a16="http://schemas.microsoft.com/office/drawing/2014/main" id="{5BAC6F5F-6E9E-4381-AE98-7F395E92C79D}"/>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 name="Freeform 33">
              <a:extLst>
                <a:ext uri="{FF2B5EF4-FFF2-40B4-BE49-F238E27FC236}">
                  <a16:creationId xmlns:a16="http://schemas.microsoft.com/office/drawing/2014/main" id="{501168F5-A328-44A7-803E-E7E5E6E27F48}"/>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 name="Freeform 34">
              <a:extLst>
                <a:ext uri="{FF2B5EF4-FFF2-40B4-BE49-F238E27FC236}">
                  <a16:creationId xmlns:a16="http://schemas.microsoft.com/office/drawing/2014/main" id="{D3EFEEAC-6794-4E63-AEE0-1576B3967BE7}"/>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 name="Freeform 35">
              <a:extLst>
                <a:ext uri="{FF2B5EF4-FFF2-40B4-BE49-F238E27FC236}">
                  <a16:creationId xmlns:a16="http://schemas.microsoft.com/office/drawing/2014/main" id="{8AFF5C39-B2C4-4095-92E2-9C847C5F095C}"/>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 name="Freeform 36">
              <a:extLst>
                <a:ext uri="{FF2B5EF4-FFF2-40B4-BE49-F238E27FC236}">
                  <a16:creationId xmlns:a16="http://schemas.microsoft.com/office/drawing/2014/main" id="{3AB2DC59-DE81-4965-AD13-560DB86F5195}"/>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 name="Rectangle 11">
              <a:extLst>
                <a:ext uri="{FF2B5EF4-FFF2-40B4-BE49-F238E27FC236}">
                  <a16:creationId xmlns:a16="http://schemas.microsoft.com/office/drawing/2014/main" id="{719AEF05-71C2-4BD9-85CE-B662CE4F78EE}"/>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3" name="Oval 12">
              <a:extLst>
                <a:ext uri="{FF2B5EF4-FFF2-40B4-BE49-F238E27FC236}">
                  <a16:creationId xmlns:a16="http://schemas.microsoft.com/office/drawing/2014/main" id="{505D0D22-FB1F-4F31-9785-8EFAB2F07CE8}"/>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4" name="Freeform 39">
              <a:extLst>
                <a:ext uri="{FF2B5EF4-FFF2-40B4-BE49-F238E27FC236}">
                  <a16:creationId xmlns:a16="http://schemas.microsoft.com/office/drawing/2014/main" id="{70B15127-04E9-4CB8-866F-C7C2543D6AF2}"/>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5" name="Freeform 40">
              <a:extLst>
                <a:ext uri="{FF2B5EF4-FFF2-40B4-BE49-F238E27FC236}">
                  <a16:creationId xmlns:a16="http://schemas.microsoft.com/office/drawing/2014/main" id="{942FCFDA-B716-4896-AC7A-0C149A8E7DE8}"/>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6" name="Freeform 41">
              <a:extLst>
                <a:ext uri="{FF2B5EF4-FFF2-40B4-BE49-F238E27FC236}">
                  <a16:creationId xmlns:a16="http://schemas.microsoft.com/office/drawing/2014/main" id="{D3E1D51E-2703-4234-97E7-14025D96402C}"/>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spTree>
    <p:extLst>
      <p:ext uri="{BB962C8B-B14F-4D97-AF65-F5344CB8AC3E}">
        <p14:creationId xmlns:p14="http://schemas.microsoft.com/office/powerpoint/2010/main" val="2404027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0980881F-855A-4C1C-AAA1-85966173A483}"/>
              </a:ext>
            </a:extLst>
          </p:cNvPr>
          <p:cNvSpPr>
            <a:spLocks noGrp="1"/>
          </p:cNvSpPr>
          <p:nvPr>
            <p:ph type="title"/>
          </p:nvPr>
        </p:nvSpPr>
        <p:spPr>
          <a:xfrm>
            <a:off x="6392598" y="640263"/>
            <a:ext cx="5221266" cy="1344975"/>
          </a:xfrm>
        </p:spPr>
        <p:txBody>
          <a:bodyPr vert="horz" lIns="91440" tIns="45720" rIns="91440" bIns="45720" rtlCol="0" anchor="ctr">
            <a:normAutofit/>
          </a:bodyPr>
          <a:lstStyle/>
          <a:p>
            <a:pPr defTabSz="914400">
              <a:lnSpc>
                <a:spcPct val="90000"/>
              </a:lnSpc>
            </a:pPr>
            <a:r>
              <a:rPr lang="en-US" sz="4000" kern="1200">
                <a:solidFill>
                  <a:schemeClr val="tx1"/>
                </a:solidFill>
                <a:latin typeface="+mj-lt"/>
                <a:ea typeface="+mj-ea"/>
                <a:cs typeface="+mj-cs"/>
              </a:rPr>
              <a:t>Static vs Dynamic Addresses</a:t>
            </a:r>
          </a:p>
        </p:txBody>
      </p:sp>
      <p:pic>
        <p:nvPicPr>
          <p:cNvPr id="5" name="Graphic 4">
            <a:extLst>
              <a:ext uri="{FF2B5EF4-FFF2-40B4-BE49-F238E27FC236}">
                <a16:creationId xmlns:a16="http://schemas.microsoft.com/office/drawing/2014/main" id="{2F05E383-1075-4FB3-BD57-DBADAF7540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632" y="787907"/>
            <a:ext cx="5126736" cy="5126736"/>
          </a:xfrm>
          <a:prstGeom prst="rect">
            <a:avLst/>
          </a:prstGeom>
        </p:spPr>
      </p:pic>
      <p:sp>
        <p:nvSpPr>
          <p:cNvPr id="3" name="Text Placeholder 2">
            <a:extLst>
              <a:ext uri="{FF2B5EF4-FFF2-40B4-BE49-F238E27FC236}">
                <a16:creationId xmlns:a16="http://schemas.microsoft.com/office/drawing/2014/main" id="{4F10E649-9AF7-442C-B4E7-84A0BA038342}"/>
              </a:ext>
            </a:extLst>
          </p:cNvPr>
          <p:cNvSpPr>
            <a:spLocks noGrp="1"/>
          </p:cNvSpPr>
          <p:nvPr>
            <p:ph type="body" sz="quarter" idx="10"/>
          </p:nvPr>
        </p:nvSpPr>
        <p:spPr>
          <a:xfrm>
            <a:off x="6391903" y="2121763"/>
            <a:ext cx="5235490" cy="4095974"/>
          </a:xfrm>
        </p:spPr>
        <p:txBody>
          <a:bodyPr vert="horz" lIns="91440" tIns="45720" rIns="91440" bIns="45720" rtlCol="0">
            <a:normAutofit/>
          </a:bodyPr>
          <a:lstStyle/>
          <a:p>
            <a:pPr defTabSz="914400">
              <a:lnSpc>
                <a:spcPct val="90000"/>
              </a:lnSpc>
              <a:buFont typeface="Arial" panose="020B0604020202020204" pitchFamily="34" charset="0"/>
              <a:buChar char="•"/>
            </a:pPr>
            <a:r>
              <a:rPr lang="en-US" dirty="0">
                <a:solidFill>
                  <a:schemeClr val="tx1"/>
                </a:solidFill>
                <a:latin typeface="+mn-lt"/>
                <a:cs typeface="+mn-cs"/>
              </a:rPr>
              <a:t>Static IP address </a:t>
            </a:r>
          </a:p>
          <a:p>
            <a:pPr lvl="1" defTabSz="914400">
              <a:lnSpc>
                <a:spcPct val="90000"/>
              </a:lnSpc>
              <a:buFont typeface="Arial" panose="020B0604020202020204" pitchFamily="34" charset="0"/>
              <a:buChar char="•"/>
            </a:pPr>
            <a:r>
              <a:rPr lang="en-US" sz="2800" dirty="0">
                <a:solidFill>
                  <a:schemeClr val="tx1"/>
                </a:solidFill>
              </a:rPr>
              <a:t>Manually assigned to a host</a:t>
            </a:r>
          </a:p>
          <a:p>
            <a:pPr defTabSz="914400">
              <a:lnSpc>
                <a:spcPct val="90000"/>
              </a:lnSpc>
              <a:buFont typeface="Arial" panose="020B0604020202020204" pitchFamily="34" charset="0"/>
              <a:buChar char="•"/>
            </a:pPr>
            <a:endParaRPr lang="en-US" altLang="en-US" dirty="0">
              <a:solidFill>
                <a:schemeClr val="tx1"/>
              </a:solidFill>
              <a:latin typeface="+mn-lt"/>
              <a:cs typeface="+mn-cs"/>
            </a:endParaRPr>
          </a:p>
          <a:p>
            <a:pPr defTabSz="914400">
              <a:lnSpc>
                <a:spcPct val="90000"/>
              </a:lnSpc>
              <a:buFont typeface="Arial" panose="020B0604020202020204" pitchFamily="34" charset="0"/>
              <a:buChar char="•"/>
            </a:pPr>
            <a:r>
              <a:rPr lang="en-US" altLang="en-US" dirty="0">
                <a:solidFill>
                  <a:schemeClr val="tx1"/>
                </a:solidFill>
                <a:latin typeface="+mn-lt"/>
                <a:cs typeface="+mn-cs"/>
              </a:rPr>
              <a:t>Dynamic IP addresses</a:t>
            </a:r>
          </a:p>
          <a:p>
            <a:pPr lvl="1" defTabSz="914400">
              <a:lnSpc>
                <a:spcPct val="90000"/>
              </a:lnSpc>
              <a:buFont typeface="Arial" panose="020B0604020202020204" pitchFamily="34" charset="0"/>
              <a:buChar char="•"/>
            </a:pPr>
            <a:r>
              <a:rPr lang="en-US" altLang="en-US" sz="2800" dirty="0">
                <a:solidFill>
                  <a:schemeClr val="tx1"/>
                </a:solidFill>
              </a:rPr>
              <a:t>More common than static IP addresses, whereas hosts automatically obtain an IP address (and other IP information)</a:t>
            </a:r>
          </a:p>
          <a:p>
            <a:pPr defTabSz="914400">
              <a:lnSpc>
                <a:spcPct val="90000"/>
              </a:lnSpc>
              <a:buFont typeface="Arial" panose="020B0604020202020204" pitchFamily="34" charset="0"/>
              <a:buChar char="•"/>
            </a:pPr>
            <a:endParaRPr lang="en-US" sz="2000" dirty="0">
              <a:solidFill>
                <a:schemeClr val="tx1"/>
              </a:solidFill>
              <a:latin typeface="+mn-lt"/>
              <a:cs typeface="+mn-cs"/>
            </a:endParaRPr>
          </a:p>
        </p:txBody>
      </p:sp>
    </p:spTree>
    <p:extLst>
      <p:ext uri="{BB962C8B-B14F-4D97-AF65-F5344CB8AC3E}">
        <p14:creationId xmlns:p14="http://schemas.microsoft.com/office/powerpoint/2010/main" val="2267142440"/>
      </p:ext>
    </p:extLst>
  </p:cSld>
  <p:clrMapOvr>
    <a:overrideClrMapping bg1="dk1" tx1="lt1" bg2="dk2" tx2="lt2" accent1="accent1" accent2="accent2" accent3="accent3" accent4="accent4" accent5="accent5" accent6="accent6" hlink="hlink" folHlink="folHlink"/>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BBDA5625-06CC-41F0-A923-8A33BF2A01FB}"/>
              </a:ext>
            </a:extLst>
          </p:cNvPr>
          <p:cNvSpPr/>
          <p:nvPr/>
        </p:nvSpPr>
        <p:spPr>
          <a:xfrm>
            <a:off x="0" y="0"/>
            <a:ext cx="5898776"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D12DCB-E81A-4140-B623-995891CAB9EC}"/>
              </a:ext>
            </a:extLst>
          </p:cNvPr>
          <p:cNvSpPr>
            <a:spLocks noGrp="1"/>
          </p:cNvSpPr>
          <p:nvPr>
            <p:ph type="title"/>
          </p:nvPr>
        </p:nvSpPr>
        <p:spPr/>
        <p:txBody>
          <a:bodyPr/>
          <a:lstStyle/>
          <a:p>
            <a:r>
              <a:rPr lang="en-US" dirty="0">
                <a:solidFill>
                  <a:schemeClr val="bg1"/>
                </a:solidFill>
              </a:rPr>
              <a:t>Virtual Networks</a:t>
            </a:r>
          </a:p>
        </p:txBody>
      </p:sp>
      <p:sp>
        <p:nvSpPr>
          <p:cNvPr id="3" name="TextBox 2">
            <a:extLst>
              <a:ext uri="{FF2B5EF4-FFF2-40B4-BE49-F238E27FC236}">
                <a16:creationId xmlns:a16="http://schemas.microsoft.com/office/drawing/2014/main" id="{064030F6-24A2-4719-B316-15FE35772FEA}"/>
              </a:ext>
            </a:extLst>
          </p:cNvPr>
          <p:cNvSpPr txBox="1"/>
          <p:nvPr/>
        </p:nvSpPr>
        <p:spPr>
          <a:xfrm>
            <a:off x="573740" y="1918447"/>
            <a:ext cx="4957483"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Isolated Network which allows Cloud Resources to communicate</a:t>
            </a:r>
          </a:p>
          <a:p>
            <a:pPr marL="285750" indent="-285750">
              <a:buFont typeface="Arial" panose="020B0604020202020204" pitchFamily="34" charset="0"/>
              <a:buChar char="•"/>
            </a:pPr>
            <a:r>
              <a:rPr lang="en-US" sz="2400" dirty="0">
                <a:solidFill>
                  <a:schemeClr val="bg1"/>
                </a:solidFill>
              </a:rPr>
              <a:t>Access to Internet by default</a:t>
            </a:r>
          </a:p>
          <a:p>
            <a:pPr marL="285750" indent="-285750">
              <a:buFont typeface="Arial" panose="020B0604020202020204" pitchFamily="34" charset="0"/>
              <a:buChar char="•"/>
            </a:pPr>
            <a:r>
              <a:rPr lang="en-US" sz="2400" dirty="0">
                <a:solidFill>
                  <a:schemeClr val="bg1"/>
                </a:solidFill>
              </a:rPr>
              <a:t>Virtual Networks can be connected to each other in the same region or other regions</a:t>
            </a:r>
          </a:p>
          <a:p>
            <a:pPr marL="285750" indent="-285750">
              <a:buFont typeface="Arial" panose="020B0604020202020204" pitchFamily="34" charset="0"/>
              <a:buChar char="•"/>
            </a:pPr>
            <a:r>
              <a:rPr lang="en-US" sz="2400" dirty="0">
                <a:solidFill>
                  <a:schemeClr val="bg1"/>
                </a:solidFill>
              </a:rPr>
              <a:t>On-Premises connectivity is possible enabling hybrid cloud</a:t>
            </a:r>
          </a:p>
          <a:p>
            <a:pPr marL="285750" indent="-285750">
              <a:buFont typeface="Arial" panose="020B0604020202020204" pitchFamily="34" charset="0"/>
              <a:buChar char="•"/>
            </a:pPr>
            <a:r>
              <a:rPr lang="en-US" sz="2400" dirty="0">
                <a:solidFill>
                  <a:schemeClr val="bg1"/>
                </a:solidFill>
              </a:rPr>
              <a:t>Traffic can be filtered by Source &amp; Destination IP Address, port &amp; protocol</a:t>
            </a:r>
          </a:p>
        </p:txBody>
      </p:sp>
      <p:pic>
        <p:nvPicPr>
          <p:cNvPr id="137" name="Picture 136">
            <a:extLst>
              <a:ext uri="{FF2B5EF4-FFF2-40B4-BE49-F238E27FC236}">
                <a16:creationId xmlns:a16="http://schemas.microsoft.com/office/drawing/2014/main" id="{AFC8AE50-4516-49FB-94D1-E46EC50C0062}"/>
              </a:ext>
            </a:extLst>
          </p:cNvPr>
          <p:cNvPicPr>
            <a:picLocks noChangeAspect="1"/>
          </p:cNvPicPr>
          <p:nvPr/>
        </p:nvPicPr>
        <p:blipFill>
          <a:blip r:embed="rId2"/>
          <a:stretch>
            <a:fillRect/>
          </a:stretch>
        </p:blipFill>
        <p:spPr>
          <a:xfrm>
            <a:off x="6476422" y="1483461"/>
            <a:ext cx="5066215" cy="4572396"/>
          </a:xfrm>
          <a:prstGeom prst="rect">
            <a:avLst/>
          </a:prstGeom>
        </p:spPr>
      </p:pic>
    </p:spTree>
    <p:extLst>
      <p:ext uri="{BB962C8B-B14F-4D97-AF65-F5344CB8AC3E}">
        <p14:creationId xmlns:p14="http://schemas.microsoft.com/office/powerpoint/2010/main" val="23160880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BBDA5625-06CC-41F0-A923-8A33BF2A01FB}"/>
              </a:ext>
            </a:extLst>
          </p:cNvPr>
          <p:cNvSpPr/>
          <p:nvPr/>
        </p:nvSpPr>
        <p:spPr>
          <a:xfrm>
            <a:off x="0" y="0"/>
            <a:ext cx="5898776"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D12DCB-E81A-4140-B623-995891CAB9EC}"/>
              </a:ext>
            </a:extLst>
          </p:cNvPr>
          <p:cNvSpPr>
            <a:spLocks noGrp="1"/>
          </p:cNvSpPr>
          <p:nvPr>
            <p:ph type="title"/>
          </p:nvPr>
        </p:nvSpPr>
        <p:spPr/>
        <p:txBody>
          <a:bodyPr/>
          <a:lstStyle/>
          <a:p>
            <a:r>
              <a:rPr lang="en-US" dirty="0">
                <a:solidFill>
                  <a:schemeClr val="bg1"/>
                </a:solidFill>
              </a:rPr>
              <a:t>User defined routes</a:t>
            </a:r>
          </a:p>
        </p:txBody>
      </p:sp>
      <p:sp>
        <p:nvSpPr>
          <p:cNvPr id="3" name="TextBox 2">
            <a:extLst>
              <a:ext uri="{FF2B5EF4-FFF2-40B4-BE49-F238E27FC236}">
                <a16:creationId xmlns:a16="http://schemas.microsoft.com/office/drawing/2014/main" id="{064030F6-24A2-4719-B316-15FE35772FEA}"/>
              </a:ext>
            </a:extLst>
          </p:cNvPr>
          <p:cNvSpPr txBox="1"/>
          <p:nvPr/>
        </p:nvSpPr>
        <p:spPr>
          <a:xfrm>
            <a:off x="573740" y="1918447"/>
            <a:ext cx="5325036" cy="4524315"/>
          </a:xfrm>
          <a:prstGeom prst="rect">
            <a:avLst/>
          </a:prstGeom>
          <a:noFill/>
        </p:spPr>
        <p:txBody>
          <a:bodyPr wrap="square" rtlCol="0">
            <a:spAutoFit/>
          </a:bodyPr>
          <a:lstStyle/>
          <a:p>
            <a:pPr marL="285750" indent="-285750">
              <a:buFont typeface="Arial" panose="020B0604020202020204" pitchFamily="34" charset="0"/>
              <a:buChar char="•"/>
            </a:pPr>
            <a:r>
              <a:rPr lang="en-US" sz="3600" dirty="0">
                <a:solidFill>
                  <a:schemeClr val="bg1"/>
                </a:solidFill>
              </a:rPr>
              <a:t>Administrators can change default routing behavior</a:t>
            </a:r>
          </a:p>
          <a:p>
            <a:pPr marL="285750" indent="-285750">
              <a:buFont typeface="Arial" panose="020B0604020202020204" pitchFamily="34" charset="0"/>
              <a:buChar char="•"/>
            </a:pPr>
            <a:r>
              <a:rPr lang="en-US" sz="3600" dirty="0">
                <a:solidFill>
                  <a:schemeClr val="bg1"/>
                </a:solidFill>
              </a:rPr>
              <a:t>Routing can be configured to direct traffic through devices such as Virtual Firewalls to create a DMZ</a:t>
            </a:r>
          </a:p>
        </p:txBody>
      </p:sp>
      <p:pic>
        <p:nvPicPr>
          <p:cNvPr id="6" name="Picture 5">
            <a:extLst>
              <a:ext uri="{FF2B5EF4-FFF2-40B4-BE49-F238E27FC236}">
                <a16:creationId xmlns:a16="http://schemas.microsoft.com/office/drawing/2014/main" id="{85FB220C-D5F1-4D81-AAA6-440F5D6332D3}"/>
              </a:ext>
            </a:extLst>
          </p:cNvPr>
          <p:cNvPicPr>
            <a:picLocks noChangeAspect="1"/>
          </p:cNvPicPr>
          <p:nvPr/>
        </p:nvPicPr>
        <p:blipFill>
          <a:blip r:embed="rId2"/>
          <a:stretch>
            <a:fillRect/>
          </a:stretch>
        </p:blipFill>
        <p:spPr>
          <a:xfrm>
            <a:off x="7118550" y="920888"/>
            <a:ext cx="4441438" cy="5607949"/>
          </a:xfrm>
          <a:prstGeom prst="rect">
            <a:avLst/>
          </a:prstGeom>
        </p:spPr>
      </p:pic>
    </p:spTree>
    <p:extLst>
      <p:ext uri="{BB962C8B-B14F-4D97-AF65-F5344CB8AC3E}">
        <p14:creationId xmlns:p14="http://schemas.microsoft.com/office/powerpoint/2010/main" val="32434353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A33C25-9867-4F9B-9300-5EA6A9769A3B}"/>
              </a:ext>
            </a:extLst>
          </p:cNvPr>
          <p:cNvSpPr>
            <a:spLocks noGrp="1"/>
          </p:cNvSpPr>
          <p:nvPr>
            <p:ph type="title"/>
          </p:nvPr>
        </p:nvSpPr>
        <p:spPr/>
        <p:txBody>
          <a:bodyPr/>
          <a:lstStyle/>
          <a:p>
            <a:r>
              <a:rPr lang="en-US" dirty="0"/>
              <a:t>Name Resolution</a:t>
            </a:r>
          </a:p>
        </p:txBody>
      </p:sp>
      <p:sp>
        <p:nvSpPr>
          <p:cNvPr id="5" name="Text Placeholder 4">
            <a:extLst>
              <a:ext uri="{FF2B5EF4-FFF2-40B4-BE49-F238E27FC236}">
                <a16:creationId xmlns:a16="http://schemas.microsoft.com/office/drawing/2014/main" id="{CA13E820-209D-4C42-862B-049D774EEA32}"/>
              </a:ext>
            </a:extLst>
          </p:cNvPr>
          <p:cNvSpPr>
            <a:spLocks noGrp="1"/>
          </p:cNvSpPr>
          <p:nvPr>
            <p:ph type="body" sz="quarter" idx="10"/>
          </p:nvPr>
        </p:nvSpPr>
        <p:spPr>
          <a:xfrm>
            <a:off x="586390" y="1434370"/>
            <a:ext cx="11018520" cy="2412968"/>
          </a:xfrm>
        </p:spPr>
        <p:txBody>
          <a:bodyPr/>
          <a:lstStyle/>
          <a:p>
            <a:r>
              <a:rPr lang="en-US" dirty="0"/>
              <a:t>Name resolution is a method of reconciling an IP address to a user friendly computer name</a:t>
            </a:r>
          </a:p>
          <a:p>
            <a:endParaRPr lang="en-US" dirty="0"/>
          </a:p>
          <a:p>
            <a:r>
              <a:rPr lang="en-US" dirty="0"/>
              <a:t>Originally networks used HOSTS files to resolve names to IP addresses</a:t>
            </a:r>
          </a:p>
          <a:p>
            <a:endParaRPr lang="en-US" dirty="0"/>
          </a:p>
        </p:txBody>
      </p:sp>
      <p:grpSp>
        <p:nvGrpSpPr>
          <p:cNvPr id="32" name="Group 31">
            <a:extLst>
              <a:ext uri="{FF2B5EF4-FFF2-40B4-BE49-F238E27FC236}">
                <a16:creationId xmlns:a16="http://schemas.microsoft.com/office/drawing/2014/main" id="{1504FB14-D984-4667-A5C8-706491423A7D}"/>
              </a:ext>
            </a:extLst>
          </p:cNvPr>
          <p:cNvGrpSpPr/>
          <p:nvPr/>
        </p:nvGrpSpPr>
        <p:grpSpPr>
          <a:xfrm>
            <a:off x="7105773" y="4218470"/>
            <a:ext cx="4071611" cy="1666875"/>
            <a:chOff x="7228868" y="4102308"/>
            <a:chExt cx="4071611" cy="1666875"/>
          </a:xfrm>
        </p:grpSpPr>
        <p:cxnSp>
          <p:nvCxnSpPr>
            <p:cNvPr id="11" name="Straight Connector 10">
              <a:extLst>
                <a:ext uri="{FF2B5EF4-FFF2-40B4-BE49-F238E27FC236}">
                  <a16:creationId xmlns:a16="http://schemas.microsoft.com/office/drawing/2014/main" id="{F1F21752-188E-4348-A8E9-02CF140A816C}"/>
                </a:ext>
              </a:extLst>
            </p:cNvPr>
            <p:cNvCxnSpPr>
              <a:cxnSpLocks/>
              <a:stCxn id="7" idx="3"/>
            </p:cNvCxnSpPr>
            <p:nvPr/>
          </p:nvCxnSpPr>
          <p:spPr>
            <a:xfrm flipV="1">
              <a:off x="7228868" y="4119910"/>
              <a:ext cx="1003470" cy="81583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837839B-F044-43B0-A8D8-4469FD15E47A}"/>
                </a:ext>
              </a:extLst>
            </p:cNvPr>
            <p:cNvCxnSpPr>
              <a:cxnSpLocks/>
              <a:stCxn id="7" idx="3"/>
            </p:cNvCxnSpPr>
            <p:nvPr/>
          </p:nvCxnSpPr>
          <p:spPr>
            <a:xfrm>
              <a:off x="7228868" y="4935746"/>
              <a:ext cx="1003470" cy="81583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4EECC09-50C1-4870-811E-5958A3444324}"/>
                </a:ext>
              </a:extLst>
            </p:cNvPr>
            <p:cNvSpPr/>
            <p:nvPr/>
          </p:nvSpPr>
          <p:spPr bwMode="auto">
            <a:xfrm>
              <a:off x="8260140" y="4102308"/>
              <a:ext cx="3040339" cy="16668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server1 192.168.0.5</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server2 192.168.0.8</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server3 192.168.0.11</a:t>
              </a:r>
            </a:p>
          </p:txBody>
        </p:sp>
      </p:grpSp>
      <p:grpSp>
        <p:nvGrpSpPr>
          <p:cNvPr id="29" name="Group 28">
            <a:extLst>
              <a:ext uri="{FF2B5EF4-FFF2-40B4-BE49-F238E27FC236}">
                <a16:creationId xmlns:a16="http://schemas.microsoft.com/office/drawing/2014/main" id="{9E4519E8-4CBC-4E3D-AC61-F624BE30B67F}"/>
              </a:ext>
            </a:extLst>
          </p:cNvPr>
          <p:cNvGrpSpPr/>
          <p:nvPr/>
        </p:nvGrpSpPr>
        <p:grpSpPr>
          <a:xfrm>
            <a:off x="1986135" y="3670970"/>
            <a:ext cx="1156210" cy="1156210"/>
            <a:chOff x="1956853" y="3436887"/>
            <a:chExt cx="1156210" cy="1156210"/>
          </a:xfrm>
        </p:grpSpPr>
        <p:pic>
          <p:nvPicPr>
            <p:cNvPr id="21" name="Picture 20">
              <a:extLst>
                <a:ext uri="{FF2B5EF4-FFF2-40B4-BE49-F238E27FC236}">
                  <a16:creationId xmlns:a16="http://schemas.microsoft.com/office/drawing/2014/main" id="{B318D649-E8F2-4EAD-B13E-8820F8BAFC76}"/>
                </a:ext>
              </a:extLst>
            </p:cNvPr>
            <p:cNvPicPr>
              <a:picLocks noChangeAspect="1"/>
            </p:cNvPicPr>
            <p:nvPr/>
          </p:nvPicPr>
          <p:blipFill>
            <a:blip r:embed="rId2"/>
            <a:stretch>
              <a:fillRect/>
            </a:stretch>
          </p:blipFill>
          <p:spPr>
            <a:xfrm>
              <a:off x="1956853" y="3436887"/>
              <a:ext cx="1156210" cy="1156210"/>
            </a:xfrm>
            <a:prstGeom prst="rect">
              <a:avLst/>
            </a:prstGeom>
          </p:spPr>
        </p:pic>
        <p:sp>
          <p:nvSpPr>
            <p:cNvPr id="23" name="TextBox 22">
              <a:extLst>
                <a:ext uri="{FF2B5EF4-FFF2-40B4-BE49-F238E27FC236}">
                  <a16:creationId xmlns:a16="http://schemas.microsoft.com/office/drawing/2014/main" id="{36B00A43-476C-4F13-8F67-39708A1AE491}"/>
                </a:ext>
              </a:extLst>
            </p:cNvPr>
            <p:cNvSpPr txBox="1"/>
            <p:nvPr/>
          </p:nvSpPr>
          <p:spPr>
            <a:xfrm>
              <a:off x="2199712" y="4270510"/>
              <a:ext cx="90446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server1</a:t>
              </a:r>
            </a:p>
          </p:txBody>
        </p:sp>
      </p:grpSp>
      <p:grpSp>
        <p:nvGrpSpPr>
          <p:cNvPr id="28" name="Group 27">
            <a:extLst>
              <a:ext uri="{FF2B5EF4-FFF2-40B4-BE49-F238E27FC236}">
                <a16:creationId xmlns:a16="http://schemas.microsoft.com/office/drawing/2014/main" id="{4A436B90-42CF-45A6-A51C-DAA71890E1F6}"/>
              </a:ext>
            </a:extLst>
          </p:cNvPr>
          <p:cNvGrpSpPr/>
          <p:nvPr/>
        </p:nvGrpSpPr>
        <p:grpSpPr>
          <a:xfrm>
            <a:off x="800643" y="4792044"/>
            <a:ext cx="1156210" cy="1156210"/>
            <a:chOff x="800643" y="4792044"/>
            <a:chExt cx="1156210" cy="1156210"/>
          </a:xfrm>
        </p:grpSpPr>
        <p:pic>
          <p:nvPicPr>
            <p:cNvPr id="20" name="Picture 19">
              <a:extLst>
                <a:ext uri="{FF2B5EF4-FFF2-40B4-BE49-F238E27FC236}">
                  <a16:creationId xmlns:a16="http://schemas.microsoft.com/office/drawing/2014/main" id="{3D1B8B80-C797-4992-9129-A0103022E9CC}"/>
                </a:ext>
              </a:extLst>
            </p:cNvPr>
            <p:cNvPicPr>
              <a:picLocks noChangeAspect="1"/>
            </p:cNvPicPr>
            <p:nvPr/>
          </p:nvPicPr>
          <p:blipFill>
            <a:blip r:embed="rId2"/>
            <a:stretch>
              <a:fillRect/>
            </a:stretch>
          </p:blipFill>
          <p:spPr>
            <a:xfrm>
              <a:off x="800643" y="4792044"/>
              <a:ext cx="1156210" cy="1156210"/>
            </a:xfrm>
            <a:prstGeom prst="rect">
              <a:avLst/>
            </a:prstGeom>
          </p:spPr>
        </p:pic>
        <p:sp>
          <p:nvSpPr>
            <p:cNvPr id="24" name="TextBox 23">
              <a:extLst>
                <a:ext uri="{FF2B5EF4-FFF2-40B4-BE49-F238E27FC236}">
                  <a16:creationId xmlns:a16="http://schemas.microsoft.com/office/drawing/2014/main" id="{D20A399B-A517-459B-A189-8AE4465AC311}"/>
                </a:ext>
              </a:extLst>
            </p:cNvPr>
            <p:cNvSpPr txBox="1"/>
            <p:nvPr/>
          </p:nvSpPr>
          <p:spPr>
            <a:xfrm>
              <a:off x="944263" y="5615294"/>
              <a:ext cx="90446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server2</a:t>
              </a:r>
            </a:p>
          </p:txBody>
        </p:sp>
      </p:grpSp>
      <p:grpSp>
        <p:nvGrpSpPr>
          <p:cNvPr id="27" name="Group 26">
            <a:extLst>
              <a:ext uri="{FF2B5EF4-FFF2-40B4-BE49-F238E27FC236}">
                <a16:creationId xmlns:a16="http://schemas.microsoft.com/office/drawing/2014/main" id="{56173F62-8C8B-4FA0-911C-F62C94FF328F}"/>
              </a:ext>
            </a:extLst>
          </p:cNvPr>
          <p:cNvGrpSpPr/>
          <p:nvPr/>
        </p:nvGrpSpPr>
        <p:grpSpPr>
          <a:xfrm>
            <a:off x="3033967" y="4815704"/>
            <a:ext cx="1156210" cy="1159051"/>
            <a:chOff x="3200394" y="4769089"/>
            <a:chExt cx="1156210" cy="1159051"/>
          </a:xfrm>
        </p:grpSpPr>
        <p:pic>
          <p:nvPicPr>
            <p:cNvPr id="22" name="Picture 21">
              <a:extLst>
                <a:ext uri="{FF2B5EF4-FFF2-40B4-BE49-F238E27FC236}">
                  <a16:creationId xmlns:a16="http://schemas.microsoft.com/office/drawing/2014/main" id="{92E77FF2-D7F2-486B-BA6D-59C589272417}"/>
                </a:ext>
              </a:extLst>
            </p:cNvPr>
            <p:cNvPicPr>
              <a:picLocks noChangeAspect="1"/>
            </p:cNvPicPr>
            <p:nvPr/>
          </p:nvPicPr>
          <p:blipFill>
            <a:blip r:embed="rId2"/>
            <a:stretch>
              <a:fillRect/>
            </a:stretch>
          </p:blipFill>
          <p:spPr>
            <a:xfrm>
              <a:off x="3200394" y="4769089"/>
              <a:ext cx="1156210" cy="1156210"/>
            </a:xfrm>
            <a:prstGeom prst="rect">
              <a:avLst/>
            </a:prstGeom>
          </p:spPr>
        </p:pic>
        <p:sp>
          <p:nvSpPr>
            <p:cNvPr id="26" name="TextBox 25">
              <a:extLst>
                <a:ext uri="{FF2B5EF4-FFF2-40B4-BE49-F238E27FC236}">
                  <a16:creationId xmlns:a16="http://schemas.microsoft.com/office/drawing/2014/main" id="{0F9E692B-CF29-4355-9A9C-BF5234FB3F92}"/>
                </a:ext>
              </a:extLst>
            </p:cNvPr>
            <p:cNvSpPr txBox="1"/>
            <p:nvPr/>
          </p:nvSpPr>
          <p:spPr>
            <a:xfrm>
              <a:off x="3326268" y="5620363"/>
              <a:ext cx="90446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server3</a:t>
              </a:r>
            </a:p>
          </p:txBody>
        </p:sp>
      </p:grpSp>
      <p:grpSp>
        <p:nvGrpSpPr>
          <p:cNvPr id="31" name="Group 30">
            <a:extLst>
              <a:ext uri="{FF2B5EF4-FFF2-40B4-BE49-F238E27FC236}">
                <a16:creationId xmlns:a16="http://schemas.microsoft.com/office/drawing/2014/main" id="{E6B309F3-840C-4DE0-AC08-2ED02F9EE29D}"/>
              </a:ext>
            </a:extLst>
          </p:cNvPr>
          <p:cNvGrpSpPr/>
          <p:nvPr/>
        </p:nvGrpSpPr>
        <p:grpSpPr>
          <a:xfrm>
            <a:off x="5794317" y="4218470"/>
            <a:ext cx="1617247" cy="1858489"/>
            <a:chOff x="5651984" y="4051815"/>
            <a:chExt cx="1617247" cy="1858489"/>
          </a:xfrm>
        </p:grpSpPr>
        <p:pic>
          <p:nvPicPr>
            <p:cNvPr id="7" name="Picture 6">
              <a:extLst>
                <a:ext uri="{FF2B5EF4-FFF2-40B4-BE49-F238E27FC236}">
                  <a16:creationId xmlns:a16="http://schemas.microsoft.com/office/drawing/2014/main" id="{96BFE6EE-041A-42D5-B93F-8AEC5E1B86EF}"/>
                </a:ext>
              </a:extLst>
            </p:cNvPr>
            <p:cNvPicPr>
              <a:picLocks noChangeAspect="1"/>
            </p:cNvPicPr>
            <p:nvPr/>
          </p:nvPicPr>
          <p:blipFill>
            <a:blip r:embed="rId3"/>
            <a:stretch>
              <a:fillRect/>
            </a:stretch>
          </p:blipFill>
          <p:spPr>
            <a:xfrm>
              <a:off x="5651984" y="4051815"/>
              <a:ext cx="1434551" cy="1434551"/>
            </a:xfrm>
            <a:prstGeom prst="rect">
              <a:avLst/>
            </a:prstGeom>
          </p:spPr>
        </p:pic>
        <p:sp>
          <p:nvSpPr>
            <p:cNvPr id="30" name="TextBox 29">
              <a:extLst>
                <a:ext uri="{FF2B5EF4-FFF2-40B4-BE49-F238E27FC236}">
                  <a16:creationId xmlns:a16="http://schemas.microsoft.com/office/drawing/2014/main" id="{307D9F94-4709-4CDE-B768-AD97BCD6EE18}"/>
                </a:ext>
              </a:extLst>
            </p:cNvPr>
            <p:cNvSpPr txBox="1"/>
            <p:nvPr/>
          </p:nvSpPr>
          <p:spPr>
            <a:xfrm>
              <a:off x="5651984" y="5602527"/>
              <a:ext cx="161724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workstation1</a:t>
              </a:r>
            </a:p>
          </p:txBody>
        </p:sp>
      </p:grpSp>
      <p:sp>
        <p:nvSpPr>
          <p:cNvPr id="33" name="Arrow: Left-Right 32">
            <a:extLst>
              <a:ext uri="{FF2B5EF4-FFF2-40B4-BE49-F238E27FC236}">
                <a16:creationId xmlns:a16="http://schemas.microsoft.com/office/drawing/2014/main" id="{A4303C6E-E48D-4659-B1C4-8E80777090E8}"/>
              </a:ext>
            </a:extLst>
          </p:cNvPr>
          <p:cNvSpPr/>
          <p:nvPr/>
        </p:nvSpPr>
        <p:spPr bwMode="auto">
          <a:xfrm>
            <a:off x="4521316" y="4778792"/>
            <a:ext cx="980317" cy="252704"/>
          </a:xfrm>
          <a:prstGeom prst="lef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83432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down)">
                                      <p:cBhvr>
                                        <p:cTn id="11" dur="500"/>
                                        <p:tgtEl>
                                          <p:spTgt spid="2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down)">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 calcmode="lin" valueType="num">
                                      <p:cBhvr additive="base">
                                        <p:cTn id="30" dur="500" fill="hold"/>
                                        <p:tgtEl>
                                          <p:spTgt spid="33"/>
                                        </p:tgtEl>
                                        <p:attrNameLst>
                                          <p:attrName>ppt_x</p:attrName>
                                        </p:attrNameLst>
                                      </p:cBhvr>
                                      <p:tavLst>
                                        <p:tav tm="0">
                                          <p:val>
                                            <p:strVal val="#ppt_x"/>
                                          </p:val>
                                        </p:tav>
                                        <p:tav tm="100000">
                                          <p:val>
                                            <p:strVal val="#ppt_x"/>
                                          </p:val>
                                        </p:tav>
                                      </p:tavLst>
                                    </p:anim>
                                    <p:anim calcmode="lin" valueType="num">
                                      <p:cBhvr additive="base">
                                        <p:cTn id="31"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F2FF6-AC32-4EDB-A56A-04E3BAA272E0}"/>
              </a:ext>
            </a:extLst>
          </p:cNvPr>
          <p:cNvSpPr>
            <a:spLocks noGrp="1"/>
          </p:cNvSpPr>
          <p:nvPr>
            <p:ph type="title"/>
          </p:nvPr>
        </p:nvSpPr>
        <p:spPr>
          <a:xfrm>
            <a:off x="6750346" y="1396289"/>
            <a:ext cx="4604554" cy="1325563"/>
          </a:xfrm>
        </p:spPr>
        <p:txBody>
          <a:bodyPr vert="horz" lIns="91440" tIns="45720" rIns="91440" bIns="45720" rtlCol="0" anchor="ctr">
            <a:normAutofit/>
          </a:bodyPr>
          <a:lstStyle/>
          <a:p>
            <a:pPr defTabSz="914400">
              <a:lnSpc>
                <a:spcPct val="90000"/>
              </a:lnSpc>
            </a:pPr>
            <a:r>
              <a:rPr lang="en-US" sz="4400">
                <a:solidFill>
                  <a:schemeClr val="tx1"/>
                </a:solidFill>
                <a:ea typeface="+mj-ea"/>
                <a:cs typeface="+mj-cs"/>
              </a:rPr>
              <a:t>DNS Services</a:t>
            </a:r>
          </a:p>
        </p:txBody>
      </p:sp>
      <p:sp>
        <p:nvSpPr>
          <p:cNvPr id="29" name="Freeform: Shape 28">
            <a:extLst>
              <a:ext uri="{FF2B5EF4-FFF2-40B4-BE49-F238E27FC236}">
                <a16:creationId xmlns:a16="http://schemas.microsoft.com/office/drawing/2014/main" id="{0ED52484-C939-4951-85D6-79046BBC6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67397" cy="3481744"/>
          </a:xfrm>
          <a:custGeom>
            <a:avLst/>
            <a:gdLst>
              <a:gd name="connsiteX0" fmla="*/ 0 w 4067397"/>
              <a:gd name="connsiteY0" fmla="*/ 0 h 3481744"/>
              <a:gd name="connsiteX1" fmla="*/ 3741230 w 4067397"/>
              <a:gd name="connsiteY1" fmla="*/ 0 h 3481744"/>
              <a:gd name="connsiteX2" fmla="*/ 3789282 w 4067397"/>
              <a:gd name="connsiteY2" fmla="*/ 79096 h 3481744"/>
              <a:gd name="connsiteX3" fmla="*/ 4067397 w 4067397"/>
              <a:gd name="connsiteY3" fmla="*/ 1177456 h 3481744"/>
              <a:gd name="connsiteX4" fmla="*/ 1763109 w 4067397"/>
              <a:gd name="connsiteY4" fmla="*/ 3481744 h 3481744"/>
              <a:gd name="connsiteX5" fmla="*/ 133731 w 4067397"/>
              <a:gd name="connsiteY5" fmla="*/ 2806834 h 3481744"/>
              <a:gd name="connsiteX6" fmla="*/ 0 w 4067397"/>
              <a:gd name="connsiteY6" fmla="*/ 2659692 h 348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7397" h="3481744">
                <a:moveTo>
                  <a:pt x="0" y="0"/>
                </a:moveTo>
                <a:lnTo>
                  <a:pt x="3741230" y="0"/>
                </a:lnTo>
                <a:lnTo>
                  <a:pt x="3789282" y="79096"/>
                </a:lnTo>
                <a:cubicBezTo>
                  <a:pt x="3966649" y="405598"/>
                  <a:pt x="4067397" y="779761"/>
                  <a:pt x="4067397" y="1177456"/>
                </a:cubicBezTo>
                <a:cubicBezTo>
                  <a:pt x="4067397" y="2450079"/>
                  <a:pt x="3035732" y="3481744"/>
                  <a:pt x="1763109" y="3481744"/>
                </a:cubicBezTo>
                <a:cubicBezTo>
                  <a:pt x="1126798" y="3481744"/>
                  <a:pt x="550726" y="3223828"/>
                  <a:pt x="133731" y="2806834"/>
                </a:cubicBezTo>
                <a:lnTo>
                  <a:pt x="0" y="265969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268CEAA9-EB19-46F9-AFA2-D168C2B83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04500" cy="3318846"/>
          </a:xfrm>
          <a:custGeom>
            <a:avLst/>
            <a:gdLst>
              <a:gd name="connsiteX0" fmla="*/ 0 w 3904500"/>
              <a:gd name="connsiteY0" fmla="*/ 0 h 3318846"/>
              <a:gd name="connsiteX1" fmla="*/ 3550823 w 3904500"/>
              <a:gd name="connsiteY1" fmla="*/ 0 h 3318846"/>
              <a:gd name="connsiteX2" fmla="*/ 3646046 w 3904500"/>
              <a:gd name="connsiteY2" fmla="*/ 156742 h 3318846"/>
              <a:gd name="connsiteX3" fmla="*/ 3904500 w 3904500"/>
              <a:gd name="connsiteY3" fmla="*/ 1177456 h 3318846"/>
              <a:gd name="connsiteX4" fmla="*/ 1763110 w 3904500"/>
              <a:gd name="connsiteY4" fmla="*/ 3318846 h 3318846"/>
              <a:gd name="connsiteX5" fmla="*/ 110709 w 3904500"/>
              <a:gd name="connsiteY5" fmla="*/ 2539579 h 3318846"/>
              <a:gd name="connsiteX6" fmla="*/ 0 w 3904500"/>
              <a:gd name="connsiteY6" fmla="*/ 2391530 h 331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00" h="3318846">
                <a:moveTo>
                  <a:pt x="0" y="0"/>
                </a:moveTo>
                <a:lnTo>
                  <a:pt x="3550823" y="0"/>
                </a:lnTo>
                <a:lnTo>
                  <a:pt x="3646046" y="156742"/>
                </a:lnTo>
                <a:cubicBezTo>
                  <a:pt x="3810874" y="460163"/>
                  <a:pt x="3904500" y="807876"/>
                  <a:pt x="3904500" y="1177456"/>
                </a:cubicBezTo>
                <a:cubicBezTo>
                  <a:pt x="3904500" y="2360113"/>
                  <a:pt x="2945767" y="3318846"/>
                  <a:pt x="1763110" y="3318846"/>
                </a:cubicBezTo>
                <a:cubicBezTo>
                  <a:pt x="1097866" y="3318846"/>
                  <a:pt x="503472" y="3015497"/>
                  <a:pt x="110709" y="2539579"/>
                </a:cubicBezTo>
                <a:lnTo>
                  <a:pt x="0" y="239153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12">
            <a:extLst>
              <a:ext uri="{FF2B5EF4-FFF2-40B4-BE49-F238E27FC236}">
                <a16:creationId xmlns:a16="http://schemas.microsoft.com/office/drawing/2014/main" id="{81BBE62B-6E6F-44F6-932F-CDF2625281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9581" y="253467"/>
            <a:ext cx="2285643" cy="2285643"/>
          </a:xfrm>
          <a:prstGeom prst="rect">
            <a:avLst/>
          </a:prstGeom>
        </p:spPr>
      </p:pic>
      <p:sp>
        <p:nvSpPr>
          <p:cNvPr id="33" name="Oval 32">
            <a:extLst>
              <a:ext uri="{FF2B5EF4-FFF2-40B4-BE49-F238E27FC236}">
                <a16:creationId xmlns:a16="http://schemas.microsoft.com/office/drawing/2014/main" id="{123AC743-1CAC-4594-8F81-8E5C1E45B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5804" y="452999"/>
            <a:ext cx="1975104" cy="1975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B83B7D38-93E6-49F8-8B10-54BCB14D4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0396" y="617591"/>
            <a:ext cx="1645920" cy="1645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a:extLst>
              <a:ext uri="{FF2B5EF4-FFF2-40B4-BE49-F238E27FC236}">
                <a16:creationId xmlns:a16="http://schemas.microsoft.com/office/drawing/2014/main" id="{D375C363-29A4-4043-A43B-075824B81D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4716" y="891911"/>
            <a:ext cx="1097280" cy="1097280"/>
          </a:xfrm>
          <a:prstGeom prst="rect">
            <a:avLst/>
          </a:prstGeom>
        </p:spPr>
      </p:pic>
      <p:sp>
        <p:nvSpPr>
          <p:cNvPr id="37" name="Freeform: Shape 36">
            <a:extLst>
              <a:ext uri="{FF2B5EF4-FFF2-40B4-BE49-F238E27FC236}">
                <a16:creationId xmlns:a16="http://schemas.microsoft.com/office/drawing/2014/main" id="{3DF8EA8C-4EAB-49EE-BBAB-78BE910D2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041056"/>
            <a:ext cx="3216344" cy="2816945"/>
          </a:xfrm>
          <a:custGeom>
            <a:avLst/>
            <a:gdLst>
              <a:gd name="connsiteX0" fmla="*/ 1360112 w 3216344"/>
              <a:gd name="connsiteY0" fmla="*/ 0 h 2816945"/>
              <a:gd name="connsiteX1" fmla="*/ 3216344 w 3216344"/>
              <a:gd name="connsiteY1" fmla="*/ 1856232 h 2816945"/>
              <a:gd name="connsiteX2" fmla="*/ 2992307 w 3216344"/>
              <a:gd name="connsiteY2" fmla="*/ 2741023 h 2816945"/>
              <a:gd name="connsiteX3" fmla="*/ 2946183 w 3216344"/>
              <a:gd name="connsiteY3" fmla="*/ 2816945 h 2816945"/>
              <a:gd name="connsiteX4" fmla="*/ 0 w 3216344"/>
              <a:gd name="connsiteY4" fmla="*/ 2816945 h 2816945"/>
              <a:gd name="connsiteX5" fmla="*/ 0 w 3216344"/>
              <a:gd name="connsiteY5" fmla="*/ 596005 h 2816945"/>
              <a:gd name="connsiteX6" fmla="*/ 47558 w 3216344"/>
              <a:gd name="connsiteY6" fmla="*/ 543678 h 2816945"/>
              <a:gd name="connsiteX7" fmla="*/ 1360112 w 3216344"/>
              <a:gd name="connsiteY7" fmla="*/ 0 h 28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6344" h="2816945">
                <a:moveTo>
                  <a:pt x="1360112" y="0"/>
                </a:moveTo>
                <a:cubicBezTo>
                  <a:pt x="2385281" y="0"/>
                  <a:pt x="3216344" y="831063"/>
                  <a:pt x="3216344" y="1856232"/>
                </a:cubicBezTo>
                <a:cubicBezTo>
                  <a:pt x="3216344" y="2176598"/>
                  <a:pt x="3135186" y="2478007"/>
                  <a:pt x="2992307" y="2741023"/>
                </a:cubicBezTo>
                <a:lnTo>
                  <a:pt x="2946183" y="2816945"/>
                </a:lnTo>
                <a:lnTo>
                  <a:pt x="0" y="2816945"/>
                </a:lnTo>
                <a:lnTo>
                  <a:pt x="0" y="596005"/>
                </a:lnTo>
                <a:lnTo>
                  <a:pt x="47558" y="543678"/>
                </a:lnTo>
                <a:cubicBezTo>
                  <a:pt x="383470" y="207766"/>
                  <a:pt x="847528" y="0"/>
                  <a:pt x="136011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FCFB4C2-42E8-4EE8-8B04-23A2DA921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7013"/>
            <a:ext cx="3050387" cy="2654675"/>
          </a:xfrm>
          <a:custGeom>
            <a:avLst/>
            <a:gdLst>
              <a:gd name="connsiteX0" fmla="*/ 1360112 w 3050387"/>
              <a:gd name="connsiteY0" fmla="*/ 0 h 2654675"/>
              <a:gd name="connsiteX1" fmla="*/ 3050387 w 3050387"/>
              <a:gd name="connsiteY1" fmla="*/ 1690275 h 2654675"/>
              <a:gd name="connsiteX2" fmla="*/ 2761715 w 3050387"/>
              <a:gd name="connsiteY2" fmla="*/ 2635324 h 2654675"/>
              <a:gd name="connsiteX3" fmla="*/ 2747244 w 3050387"/>
              <a:gd name="connsiteY3" fmla="*/ 2654675 h 2654675"/>
              <a:gd name="connsiteX4" fmla="*/ 0 w 3050387"/>
              <a:gd name="connsiteY4" fmla="*/ 2654675 h 2654675"/>
              <a:gd name="connsiteX5" fmla="*/ 0 w 3050387"/>
              <a:gd name="connsiteY5" fmla="*/ 689742 h 2654675"/>
              <a:gd name="connsiteX6" fmla="*/ 55814 w 3050387"/>
              <a:gd name="connsiteY6" fmla="*/ 615103 h 2654675"/>
              <a:gd name="connsiteX7" fmla="*/ 1360112 w 3050387"/>
              <a:gd name="connsiteY7" fmla="*/ 0 h 265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0387" h="2654675">
                <a:moveTo>
                  <a:pt x="1360112" y="0"/>
                </a:moveTo>
                <a:cubicBezTo>
                  <a:pt x="2293625" y="0"/>
                  <a:pt x="3050387" y="756762"/>
                  <a:pt x="3050387" y="1690275"/>
                </a:cubicBezTo>
                <a:cubicBezTo>
                  <a:pt x="3050387" y="2040343"/>
                  <a:pt x="2943967" y="2365554"/>
                  <a:pt x="2761715" y="2635324"/>
                </a:cubicBezTo>
                <a:lnTo>
                  <a:pt x="2747244" y="2654675"/>
                </a:lnTo>
                <a:lnTo>
                  <a:pt x="0" y="2654675"/>
                </a:lnTo>
                <a:lnTo>
                  <a:pt x="0" y="689742"/>
                </a:lnTo>
                <a:lnTo>
                  <a:pt x="55814" y="615103"/>
                </a:lnTo>
                <a:cubicBezTo>
                  <a:pt x="365835" y="239445"/>
                  <a:pt x="835011" y="0"/>
                  <a:pt x="136011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a:extLst>
              <a:ext uri="{FF2B5EF4-FFF2-40B4-BE49-F238E27FC236}">
                <a16:creationId xmlns:a16="http://schemas.microsoft.com/office/drawing/2014/main" id="{C6CB104A-69A8-44E8-AD8E-241ACA7E1E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493" y="4838700"/>
            <a:ext cx="1857335" cy="1857335"/>
          </a:xfrm>
          <a:prstGeom prst="rect">
            <a:avLst/>
          </a:prstGeom>
        </p:spPr>
      </p:pic>
      <p:sp>
        <p:nvSpPr>
          <p:cNvPr id="41" name="Oval 40">
            <a:extLst>
              <a:ext uri="{FF2B5EF4-FFF2-40B4-BE49-F238E27FC236}">
                <a16:creationId xmlns:a16="http://schemas.microsoft.com/office/drawing/2014/main" id="{9973AF05-1CBD-4B57-BB0F-EAEF9F8FB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0935" y="2871982"/>
            <a:ext cx="2834640" cy="283464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D3714E15-0DC2-4DED-9F2A-CD13C33A1E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45527" y="3036574"/>
            <a:ext cx="2505456" cy="2505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a:extLst>
              <a:ext uri="{FF2B5EF4-FFF2-40B4-BE49-F238E27FC236}">
                <a16:creationId xmlns:a16="http://schemas.microsoft.com/office/drawing/2014/main" id="{FE6AA45B-B8AA-4984-9CC2-A08C80304C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98155" y="3489202"/>
            <a:ext cx="1600200" cy="1600200"/>
          </a:xfrm>
          <a:prstGeom prst="rect">
            <a:avLst/>
          </a:prstGeom>
        </p:spPr>
      </p:pic>
      <p:sp>
        <p:nvSpPr>
          <p:cNvPr id="3" name="Rectangle 2">
            <a:extLst>
              <a:ext uri="{FF2B5EF4-FFF2-40B4-BE49-F238E27FC236}">
                <a16:creationId xmlns:a16="http://schemas.microsoft.com/office/drawing/2014/main" id="{A08184CD-020C-4FA4-A7EE-D96EC54C44BD}"/>
              </a:ext>
            </a:extLst>
          </p:cNvPr>
          <p:cNvSpPr/>
          <p:nvPr/>
        </p:nvSpPr>
        <p:spPr>
          <a:xfrm>
            <a:off x="6750345" y="2871982"/>
            <a:ext cx="4916935" cy="3181684"/>
          </a:xfrm>
          <a:prstGeom prst="rect">
            <a:avLst/>
          </a:prstGeom>
        </p:spPr>
        <p:txBody>
          <a:bodyPr vert="horz" lIns="91440" tIns="45720" rIns="91440" bIns="45720" rtlCol="0" anchor="t">
            <a:normAutofit lnSpcReduction="10000"/>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Resolve host names to IP addresses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Locate domain controllers and global catalog servers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Resolve IP addresses to host names (reverse lookup)</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Locate mail servers during email delivery</a:t>
            </a:r>
          </a:p>
        </p:txBody>
      </p:sp>
    </p:spTree>
    <p:extLst>
      <p:ext uri="{BB962C8B-B14F-4D97-AF65-F5344CB8AC3E}">
        <p14:creationId xmlns:p14="http://schemas.microsoft.com/office/powerpoint/2010/main" val="2637776644"/>
      </p:ext>
    </p:extLst>
  </p:cSld>
  <p:clrMapOvr>
    <a:overrideClrMapping bg1="dk1" tx1="lt1" bg2="dk2" tx2="lt2" accent1="accent1" accent2="accent2" accent3="accent3" accent4="accent4" accent5="accent5" accent6="accent6" hlink="hlink" folHlink="folHlink"/>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0E377-F8C6-4157-8190-A7B3B850949C}"/>
              </a:ext>
            </a:extLst>
          </p:cNvPr>
          <p:cNvSpPr>
            <a:spLocks noGrp="1"/>
          </p:cNvSpPr>
          <p:nvPr>
            <p:ph type="title"/>
          </p:nvPr>
        </p:nvSpPr>
        <p:spPr>
          <a:xfrm>
            <a:off x="588263" y="457200"/>
            <a:ext cx="11018520" cy="553998"/>
          </a:xfrm>
        </p:spPr>
        <p:txBody>
          <a:bodyPr/>
          <a:lstStyle/>
          <a:p>
            <a:r>
              <a:rPr lang="en-US"/>
              <a:t>Azure VNET DNS</a:t>
            </a:r>
            <a:endParaRPr lang="en-US" dirty="0"/>
          </a:p>
        </p:txBody>
      </p:sp>
      <p:sp>
        <p:nvSpPr>
          <p:cNvPr id="3" name="Text Placeholder 2">
            <a:extLst>
              <a:ext uri="{FF2B5EF4-FFF2-40B4-BE49-F238E27FC236}">
                <a16:creationId xmlns:a16="http://schemas.microsoft.com/office/drawing/2014/main" id="{3E07D23B-92F9-4EFB-8D78-54F5040A22CF}"/>
              </a:ext>
            </a:extLst>
          </p:cNvPr>
          <p:cNvSpPr>
            <a:spLocks noGrp="1"/>
          </p:cNvSpPr>
          <p:nvPr>
            <p:ph type="body" sz="quarter" idx="10"/>
          </p:nvPr>
        </p:nvSpPr>
        <p:spPr>
          <a:xfrm>
            <a:off x="474170" y="1963983"/>
            <a:ext cx="4056930" cy="4149703"/>
          </a:xfrm>
          <a:solidFill>
            <a:schemeClr val="bg2">
              <a:lumMod val="75000"/>
            </a:schemeClr>
          </a:solidFill>
        </p:spPr>
        <p:txBody>
          <a:bodyPr/>
          <a:lstStyle/>
          <a:p>
            <a:r>
              <a:rPr lang="en-US" dirty="0">
                <a:solidFill>
                  <a:schemeClr val="bg1"/>
                </a:solidFill>
              </a:rPr>
              <a:t>Name resolution is provided between VMs in </a:t>
            </a:r>
            <a:r>
              <a:rPr lang="en-US" b="1" dirty="0">
                <a:solidFill>
                  <a:schemeClr val="bg1"/>
                </a:solidFill>
              </a:rPr>
              <a:t>virtual networks</a:t>
            </a:r>
            <a:endParaRPr lang="en-US" dirty="0">
              <a:solidFill>
                <a:schemeClr val="bg1"/>
              </a:solidFill>
            </a:endParaRPr>
          </a:p>
          <a:p>
            <a:endParaRPr lang="en-US" b="1" dirty="0">
              <a:solidFill>
                <a:schemeClr val="bg1"/>
              </a:solidFill>
            </a:endParaRPr>
          </a:p>
          <a:p>
            <a:r>
              <a:rPr lang="en-US" b="1" dirty="0">
                <a:solidFill>
                  <a:schemeClr val="bg1"/>
                </a:solidFill>
              </a:rPr>
              <a:t>No configuration </a:t>
            </a:r>
            <a:r>
              <a:rPr lang="en-US" dirty="0">
                <a:solidFill>
                  <a:schemeClr val="bg1"/>
                </a:solidFill>
              </a:rPr>
              <a:t>is required</a:t>
            </a:r>
          </a:p>
          <a:p>
            <a:endParaRPr lang="en-US" b="1" dirty="0">
              <a:solidFill>
                <a:schemeClr val="bg1"/>
              </a:solidFill>
            </a:endParaRPr>
          </a:p>
          <a:p>
            <a:r>
              <a:rPr lang="en-US" b="1" dirty="0">
                <a:solidFill>
                  <a:schemeClr val="bg1"/>
                </a:solidFill>
              </a:rPr>
              <a:t>Highly available</a:t>
            </a:r>
            <a:endParaRPr lang="en-US" dirty="0">
              <a:solidFill>
                <a:schemeClr val="bg1"/>
              </a:solidFill>
            </a:endParaRPr>
          </a:p>
        </p:txBody>
      </p:sp>
      <p:grpSp>
        <p:nvGrpSpPr>
          <p:cNvPr id="34" name="Group 33">
            <a:extLst>
              <a:ext uri="{FF2B5EF4-FFF2-40B4-BE49-F238E27FC236}">
                <a16:creationId xmlns:a16="http://schemas.microsoft.com/office/drawing/2014/main" id="{E523FC41-3438-497A-ACF6-3D5306F09D54}"/>
              </a:ext>
            </a:extLst>
          </p:cNvPr>
          <p:cNvGrpSpPr/>
          <p:nvPr/>
        </p:nvGrpSpPr>
        <p:grpSpPr>
          <a:xfrm>
            <a:off x="7325346" y="3978631"/>
            <a:ext cx="1261855" cy="1995755"/>
            <a:chOff x="7325346" y="3978631"/>
            <a:chExt cx="1261855" cy="1995755"/>
          </a:xfrm>
        </p:grpSpPr>
        <p:pic>
          <p:nvPicPr>
            <p:cNvPr id="8" name="Graphic 7">
              <a:extLst>
                <a:ext uri="{FF2B5EF4-FFF2-40B4-BE49-F238E27FC236}">
                  <a16:creationId xmlns:a16="http://schemas.microsoft.com/office/drawing/2014/main" id="{1B913B4D-FB69-4187-8AC2-417E395853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5346" y="3978631"/>
              <a:ext cx="1261855" cy="1261855"/>
            </a:xfrm>
            <a:prstGeom prst="rect">
              <a:avLst/>
            </a:prstGeom>
          </p:spPr>
        </p:pic>
        <p:sp>
          <p:nvSpPr>
            <p:cNvPr id="9" name="TextBox 8">
              <a:extLst>
                <a:ext uri="{FF2B5EF4-FFF2-40B4-BE49-F238E27FC236}">
                  <a16:creationId xmlns:a16="http://schemas.microsoft.com/office/drawing/2014/main" id="{5B47FB57-B331-45B3-B685-420A910B11EE}"/>
                </a:ext>
              </a:extLst>
            </p:cNvPr>
            <p:cNvSpPr txBox="1"/>
            <p:nvPr/>
          </p:nvSpPr>
          <p:spPr>
            <a:xfrm>
              <a:off x="7529545" y="5358833"/>
              <a:ext cx="904461"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Server1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10.0.1.4</a:t>
              </a:r>
            </a:p>
          </p:txBody>
        </p:sp>
      </p:grpSp>
      <p:grpSp>
        <p:nvGrpSpPr>
          <p:cNvPr id="35" name="Group 34">
            <a:extLst>
              <a:ext uri="{FF2B5EF4-FFF2-40B4-BE49-F238E27FC236}">
                <a16:creationId xmlns:a16="http://schemas.microsoft.com/office/drawing/2014/main" id="{55619095-528B-4862-B9F7-D90C1DA331D2}"/>
              </a:ext>
            </a:extLst>
          </p:cNvPr>
          <p:cNvGrpSpPr/>
          <p:nvPr/>
        </p:nvGrpSpPr>
        <p:grpSpPr>
          <a:xfrm>
            <a:off x="10455975" y="3932611"/>
            <a:ext cx="1261855" cy="2002193"/>
            <a:chOff x="10455975" y="3932611"/>
            <a:chExt cx="1261855" cy="2002193"/>
          </a:xfrm>
        </p:grpSpPr>
        <p:pic>
          <p:nvPicPr>
            <p:cNvPr id="11" name="Graphic 10">
              <a:extLst>
                <a:ext uri="{FF2B5EF4-FFF2-40B4-BE49-F238E27FC236}">
                  <a16:creationId xmlns:a16="http://schemas.microsoft.com/office/drawing/2014/main" id="{398036B3-13AA-4DC0-825E-7E678C71CC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55975" y="3932611"/>
              <a:ext cx="1261855" cy="1261855"/>
            </a:xfrm>
            <a:prstGeom prst="rect">
              <a:avLst/>
            </a:prstGeom>
          </p:spPr>
        </p:pic>
        <p:sp>
          <p:nvSpPr>
            <p:cNvPr id="12" name="TextBox 11">
              <a:extLst>
                <a:ext uri="{FF2B5EF4-FFF2-40B4-BE49-F238E27FC236}">
                  <a16:creationId xmlns:a16="http://schemas.microsoft.com/office/drawing/2014/main" id="{0450EFC9-46A1-4B55-95EC-6A0435AAE92E}"/>
                </a:ext>
              </a:extLst>
            </p:cNvPr>
            <p:cNvSpPr txBox="1"/>
            <p:nvPr/>
          </p:nvSpPr>
          <p:spPr>
            <a:xfrm>
              <a:off x="10634671" y="5319251"/>
              <a:ext cx="904461"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Server2</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10.0.1.5</a:t>
              </a:r>
            </a:p>
          </p:txBody>
        </p:sp>
      </p:grpSp>
      <p:pic>
        <p:nvPicPr>
          <p:cNvPr id="14" name="Graphic 13">
            <a:extLst>
              <a:ext uri="{FF2B5EF4-FFF2-40B4-BE49-F238E27FC236}">
                <a16:creationId xmlns:a16="http://schemas.microsoft.com/office/drawing/2014/main" id="{292CFE87-DA74-4289-8D9B-33B9E730FC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91272" y="1229597"/>
            <a:ext cx="1096422" cy="1096422"/>
          </a:xfrm>
          <a:prstGeom prst="rect">
            <a:avLst/>
          </a:prstGeom>
        </p:spPr>
      </p:pic>
      <p:sp>
        <p:nvSpPr>
          <p:cNvPr id="15" name="TextBox 14">
            <a:extLst>
              <a:ext uri="{FF2B5EF4-FFF2-40B4-BE49-F238E27FC236}">
                <a16:creationId xmlns:a16="http://schemas.microsoft.com/office/drawing/2014/main" id="{A4368BD1-4D70-4EB2-AFB1-95A1C3300E9A}"/>
              </a:ext>
            </a:extLst>
          </p:cNvPr>
          <p:cNvSpPr txBox="1"/>
          <p:nvPr/>
        </p:nvSpPr>
        <p:spPr>
          <a:xfrm>
            <a:off x="5583104" y="4293470"/>
            <a:ext cx="1628775" cy="307777"/>
          </a:xfrm>
          <a:prstGeom prst="rect">
            <a:avLst/>
          </a:prstGeom>
          <a:solidFill>
            <a:schemeClr val="tx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07C10">
                    <a:lumMod val="40000"/>
                    <a:lumOff val="60000"/>
                  </a:srgbClr>
                </a:solidFill>
                <a:effectLst/>
                <a:uLnTx/>
                <a:uFillTx/>
                <a:latin typeface="Segoe UI"/>
                <a:ea typeface="+mn-ea"/>
                <a:cs typeface="+mn-cs"/>
              </a:rPr>
              <a:t>ping server2</a:t>
            </a:r>
          </a:p>
        </p:txBody>
      </p:sp>
      <p:grpSp>
        <p:nvGrpSpPr>
          <p:cNvPr id="37" name="Group 36">
            <a:extLst>
              <a:ext uri="{FF2B5EF4-FFF2-40B4-BE49-F238E27FC236}">
                <a16:creationId xmlns:a16="http://schemas.microsoft.com/office/drawing/2014/main" id="{B26531C3-193D-4109-A836-E408F4F4FC9F}"/>
              </a:ext>
            </a:extLst>
          </p:cNvPr>
          <p:cNvGrpSpPr/>
          <p:nvPr/>
        </p:nvGrpSpPr>
        <p:grpSpPr>
          <a:xfrm>
            <a:off x="8729637" y="2544418"/>
            <a:ext cx="2749181" cy="1343824"/>
            <a:chOff x="8729637" y="2544418"/>
            <a:chExt cx="2749181" cy="1343824"/>
          </a:xfrm>
        </p:grpSpPr>
        <p:sp>
          <p:nvSpPr>
            <p:cNvPr id="19" name="TextBox 18">
              <a:extLst>
                <a:ext uri="{FF2B5EF4-FFF2-40B4-BE49-F238E27FC236}">
                  <a16:creationId xmlns:a16="http://schemas.microsoft.com/office/drawing/2014/main" id="{B13DC885-A3F1-4B47-8328-CFC1EDA996C3}"/>
                </a:ext>
              </a:extLst>
            </p:cNvPr>
            <p:cNvSpPr txBox="1"/>
            <p:nvPr/>
          </p:nvSpPr>
          <p:spPr>
            <a:xfrm>
              <a:off x="9228433" y="2747302"/>
              <a:ext cx="2250385"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Hello10.0.1.4:</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Server2 is at 10.0.1.5</a:t>
              </a:r>
            </a:p>
          </p:txBody>
        </p:sp>
        <p:cxnSp>
          <p:nvCxnSpPr>
            <p:cNvPr id="21" name="Straight Arrow Connector 20">
              <a:extLst>
                <a:ext uri="{FF2B5EF4-FFF2-40B4-BE49-F238E27FC236}">
                  <a16:creationId xmlns:a16="http://schemas.microsoft.com/office/drawing/2014/main" id="{59406FAB-71D9-4322-9680-BCE3F87C5D83}"/>
                </a:ext>
              </a:extLst>
            </p:cNvPr>
            <p:cNvCxnSpPr>
              <a:cxnSpLocks/>
            </p:cNvCxnSpPr>
            <p:nvPr/>
          </p:nvCxnSpPr>
          <p:spPr>
            <a:xfrm flipV="1">
              <a:off x="8729637" y="2544418"/>
              <a:ext cx="862038" cy="1343824"/>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8239F56-BAD8-4990-9193-C2488FCD772F}"/>
              </a:ext>
            </a:extLst>
          </p:cNvPr>
          <p:cNvGrpSpPr/>
          <p:nvPr/>
        </p:nvGrpSpPr>
        <p:grpSpPr>
          <a:xfrm>
            <a:off x="6096000" y="2425516"/>
            <a:ext cx="2950216" cy="1367716"/>
            <a:chOff x="6096000" y="2425516"/>
            <a:chExt cx="2950216" cy="1367716"/>
          </a:xfrm>
        </p:grpSpPr>
        <p:cxnSp>
          <p:nvCxnSpPr>
            <p:cNvPr id="17" name="Straight Arrow Connector 16">
              <a:extLst>
                <a:ext uri="{FF2B5EF4-FFF2-40B4-BE49-F238E27FC236}">
                  <a16:creationId xmlns:a16="http://schemas.microsoft.com/office/drawing/2014/main" id="{611B1A91-102C-4719-85B3-ED1398893272}"/>
                </a:ext>
              </a:extLst>
            </p:cNvPr>
            <p:cNvCxnSpPr>
              <a:cxnSpLocks/>
            </p:cNvCxnSpPr>
            <p:nvPr/>
          </p:nvCxnSpPr>
          <p:spPr>
            <a:xfrm flipV="1">
              <a:off x="8103241" y="2425516"/>
              <a:ext cx="942975" cy="136771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D8BAFA6-F2D2-4A89-AB5C-4C3D8262A489}"/>
                </a:ext>
              </a:extLst>
            </p:cNvPr>
            <p:cNvSpPr txBox="1"/>
            <p:nvPr/>
          </p:nvSpPr>
          <p:spPr>
            <a:xfrm>
              <a:off x="6096000" y="2500937"/>
              <a:ext cx="2250385"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Hello Azure DNS: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What’s the IP address of server2?</a:t>
              </a:r>
            </a:p>
          </p:txBody>
        </p:sp>
      </p:grpSp>
      <p:grpSp>
        <p:nvGrpSpPr>
          <p:cNvPr id="38" name="Group 37">
            <a:extLst>
              <a:ext uri="{FF2B5EF4-FFF2-40B4-BE49-F238E27FC236}">
                <a16:creationId xmlns:a16="http://schemas.microsoft.com/office/drawing/2014/main" id="{BDE324DF-3040-4994-B90E-76195C6C82A3}"/>
              </a:ext>
            </a:extLst>
          </p:cNvPr>
          <p:cNvGrpSpPr/>
          <p:nvPr/>
        </p:nvGrpSpPr>
        <p:grpSpPr>
          <a:xfrm>
            <a:off x="8683530" y="4138594"/>
            <a:ext cx="1646620" cy="454191"/>
            <a:chOff x="8683530" y="4138594"/>
            <a:chExt cx="1646620" cy="454191"/>
          </a:xfrm>
        </p:grpSpPr>
        <p:cxnSp>
          <p:nvCxnSpPr>
            <p:cNvPr id="23" name="Straight Arrow Connector 22">
              <a:extLst>
                <a:ext uri="{FF2B5EF4-FFF2-40B4-BE49-F238E27FC236}">
                  <a16:creationId xmlns:a16="http://schemas.microsoft.com/office/drawing/2014/main" id="{01286832-2EFE-4877-A6EE-55100D5AC0E6}"/>
                </a:ext>
              </a:extLst>
            </p:cNvPr>
            <p:cNvCxnSpPr>
              <a:cxnSpLocks/>
            </p:cNvCxnSpPr>
            <p:nvPr/>
          </p:nvCxnSpPr>
          <p:spPr>
            <a:xfrm flipV="1">
              <a:off x="9047480" y="4592784"/>
              <a:ext cx="846154"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6D38136-F32C-4826-9D2C-808C20BCC862}"/>
                </a:ext>
              </a:extLst>
            </p:cNvPr>
            <p:cNvSpPr txBox="1"/>
            <p:nvPr/>
          </p:nvSpPr>
          <p:spPr>
            <a:xfrm>
              <a:off x="8683530" y="4138594"/>
              <a:ext cx="1646620" cy="307777"/>
            </a:xfrm>
            <a:prstGeom prst="rect">
              <a:avLst/>
            </a:prstGeom>
            <a:solidFill>
              <a:schemeClr val="tx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07C10">
                      <a:lumMod val="40000"/>
                      <a:lumOff val="60000"/>
                    </a:srgbClr>
                  </a:solidFill>
                  <a:effectLst/>
                  <a:uLnTx/>
                  <a:uFillTx/>
                  <a:latin typeface="Segoe UI"/>
                  <a:ea typeface="+mn-ea"/>
                  <a:cs typeface="+mn-cs"/>
                </a:rPr>
                <a:t>ping 10.0.1.5</a:t>
              </a:r>
            </a:p>
          </p:txBody>
        </p:sp>
      </p:grpSp>
      <p:grpSp>
        <p:nvGrpSpPr>
          <p:cNvPr id="39" name="Group 38">
            <a:extLst>
              <a:ext uri="{FF2B5EF4-FFF2-40B4-BE49-F238E27FC236}">
                <a16:creationId xmlns:a16="http://schemas.microsoft.com/office/drawing/2014/main" id="{0FF19856-82C9-4DE6-879B-B22D2E12A149}"/>
              </a:ext>
            </a:extLst>
          </p:cNvPr>
          <p:cNvGrpSpPr/>
          <p:nvPr/>
        </p:nvGrpSpPr>
        <p:grpSpPr>
          <a:xfrm>
            <a:off x="8947726" y="5018915"/>
            <a:ext cx="1223141" cy="529348"/>
            <a:chOff x="8947726" y="5018915"/>
            <a:chExt cx="1223141" cy="529348"/>
          </a:xfrm>
        </p:grpSpPr>
        <p:sp>
          <p:nvSpPr>
            <p:cNvPr id="27" name="TextBox 26">
              <a:extLst>
                <a:ext uri="{FF2B5EF4-FFF2-40B4-BE49-F238E27FC236}">
                  <a16:creationId xmlns:a16="http://schemas.microsoft.com/office/drawing/2014/main" id="{7D53496E-5908-40A4-B6A5-3D15694ABD7F}"/>
                </a:ext>
              </a:extLst>
            </p:cNvPr>
            <p:cNvSpPr txBox="1"/>
            <p:nvPr/>
          </p:nvSpPr>
          <p:spPr>
            <a:xfrm>
              <a:off x="8947726" y="5240486"/>
              <a:ext cx="1223141" cy="307777"/>
            </a:xfrm>
            <a:prstGeom prst="rect">
              <a:avLst/>
            </a:prstGeom>
            <a:solidFill>
              <a:schemeClr val="tx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07C10">
                      <a:lumMod val="40000"/>
                      <a:lumOff val="60000"/>
                    </a:srgbClr>
                  </a:solidFill>
                  <a:effectLst/>
                  <a:uLnTx/>
                  <a:uFillTx/>
                  <a:latin typeface="Segoe UI"/>
                  <a:ea typeface="+mn-ea"/>
                  <a:cs typeface="+mn-cs"/>
                </a:rPr>
                <a:t>reply</a:t>
              </a:r>
            </a:p>
          </p:txBody>
        </p:sp>
        <p:cxnSp>
          <p:nvCxnSpPr>
            <p:cNvPr id="28" name="Straight Arrow Connector 27">
              <a:extLst>
                <a:ext uri="{FF2B5EF4-FFF2-40B4-BE49-F238E27FC236}">
                  <a16:creationId xmlns:a16="http://schemas.microsoft.com/office/drawing/2014/main" id="{4E6C1735-3DA6-4F8D-8524-C873F8FA10E2}"/>
                </a:ext>
              </a:extLst>
            </p:cNvPr>
            <p:cNvCxnSpPr>
              <a:cxnSpLocks/>
            </p:cNvCxnSpPr>
            <p:nvPr/>
          </p:nvCxnSpPr>
          <p:spPr>
            <a:xfrm flipV="1">
              <a:off x="9122904" y="5018915"/>
              <a:ext cx="846154" cy="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923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down)">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up)">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left)">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right)">
                                      <p:cBhvr>
                                        <p:cTn id="4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0820" y="69353"/>
            <a:ext cx="10515600" cy="804863"/>
          </a:xfrm>
        </p:spPr>
        <p:txBody>
          <a:bodyPr/>
          <a:lstStyle/>
          <a:p>
            <a:r>
              <a:rPr lang="en-US" dirty="0"/>
              <a:t>Azure AD and Azure Subscriptions</a:t>
            </a:r>
          </a:p>
        </p:txBody>
      </p:sp>
      <p:sp>
        <p:nvSpPr>
          <p:cNvPr id="12" name="Text Placeholder 11"/>
          <p:cNvSpPr>
            <a:spLocks noGrp="1"/>
          </p:cNvSpPr>
          <p:nvPr>
            <p:ph type="body" sz="quarter" idx="4294967295"/>
          </p:nvPr>
        </p:nvSpPr>
        <p:spPr>
          <a:xfrm>
            <a:off x="210820" y="1527992"/>
            <a:ext cx="6571678" cy="4363692"/>
          </a:xfrm>
          <a:solidFill>
            <a:schemeClr val="accent5"/>
          </a:solidFill>
        </p:spPr>
        <p:txBody>
          <a:bodyPr lIns="182880" tIns="182880" rIns="182880" bIns="182880">
            <a:normAutofit lnSpcReduction="10000"/>
          </a:bodyPr>
          <a:lstStyle/>
          <a:p>
            <a:r>
              <a:rPr lang="en-US" sz="2400" dirty="0">
                <a:solidFill>
                  <a:schemeClr val="bg1"/>
                </a:solidFill>
              </a:rPr>
              <a:t>Each Azure Subscription is linked to one Azure AD directory</a:t>
            </a:r>
          </a:p>
          <a:p>
            <a:endParaRPr lang="en-US" sz="2400" dirty="0">
              <a:solidFill>
                <a:schemeClr val="bg1"/>
              </a:solidFill>
            </a:endParaRPr>
          </a:p>
          <a:p>
            <a:r>
              <a:rPr lang="en-US" sz="2400" dirty="0">
                <a:solidFill>
                  <a:schemeClr val="bg1"/>
                </a:solidFill>
              </a:rPr>
              <a:t>Users and groups in the Azure AD directory can be assigned access to resources in an Azure subscription</a:t>
            </a:r>
          </a:p>
          <a:p>
            <a:endParaRPr lang="en-US" sz="2400" dirty="0">
              <a:solidFill>
                <a:schemeClr val="bg1"/>
              </a:solidFill>
            </a:endParaRPr>
          </a:p>
          <a:p>
            <a:r>
              <a:rPr lang="en-US" sz="2400" dirty="0">
                <a:solidFill>
                  <a:schemeClr val="bg1"/>
                </a:solidFill>
              </a:rPr>
              <a:t>Azure AD Roles are outside of the Azure Subscription</a:t>
            </a:r>
          </a:p>
          <a:p>
            <a:pPr lvl="1"/>
            <a:r>
              <a:rPr lang="en-US" sz="1800" dirty="0">
                <a:solidFill>
                  <a:schemeClr val="bg1"/>
                </a:solidFill>
              </a:rPr>
              <a:t>Just because you have access to Azure AD does not mean you have access to the Azure subscription</a:t>
            </a:r>
            <a:endParaRPr lang="en-US" sz="2600" dirty="0">
              <a:solidFill>
                <a:schemeClr val="bg1"/>
              </a:solidFill>
            </a:endParaRPr>
          </a:p>
        </p:txBody>
      </p:sp>
      <p:grpSp>
        <p:nvGrpSpPr>
          <p:cNvPr id="4" name="Group 3"/>
          <p:cNvGrpSpPr/>
          <p:nvPr/>
        </p:nvGrpSpPr>
        <p:grpSpPr>
          <a:xfrm>
            <a:off x="7382507" y="1527992"/>
            <a:ext cx="4368818" cy="4224830"/>
            <a:chOff x="4465637" y="525462"/>
            <a:chExt cx="5032830" cy="4876800"/>
          </a:xfrm>
        </p:grpSpPr>
        <p:sp>
          <p:nvSpPr>
            <p:cNvPr id="5" name="Isosceles Triangle 4"/>
            <p:cNvSpPr/>
            <p:nvPr/>
          </p:nvSpPr>
          <p:spPr bwMode="auto">
            <a:xfrm>
              <a:off x="4465637" y="525462"/>
              <a:ext cx="2895600" cy="2438400"/>
            </a:xfrm>
            <a:prstGeom prst="triangle">
              <a:avLst/>
            </a:prstGeom>
            <a:solidFill>
              <a:srgbClr val="0078D7"/>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contoso.com</a:t>
              </a:r>
            </a:p>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Directory</a:t>
              </a:r>
            </a:p>
          </p:txBody>
        </p:sp>
        <p:sp>
          <p:nvSpPr>
            <p:cNvPr id="6" name="Rectangle 5"/>
            <p:cNvSpPr/>
            <p:nvPr/>
          </p:nvSpPr>
          <p:spPr bwMode="auto">
            <a:xfrm>
              <a:off x="6599237" y="3421062"/>
              <a:ext cx="2895600" cy="533400"/>
            </a:xfrm>
            <a:prstGeom prst="rect">
              <a:avLst/>
            </a:prstGeom>
            <a:solidFill>
              <a:srgbClr val="0078D7"/>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DEV</a:t>
              </a:r>
            </a:p>
          </p:txBody>
        </p:sp>
        <p:sp>
          <p:nvSpPr>
            <p:cNvPr id="7" name="Rectangle 6"/>
            <p:cNvSpPr/>
            <p:nvPr/>
          </p:nvSpPr>
          <p:spPr bwMode="auto">
            <a:xfrm>
              <a:off x="6602867" y="4144962"/>
              <a:ext cx="2895600" cy="533400"/>
            </a:xfrm>
            <a:prstGeom prst="rect">
              <a:avLst/>
            </a:prstGeom>
            <a:solidFill>
              <a:srgbClr val="0078D7"/>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TST</a:t>
              </a:r>
            </a:p>
          </p:txBody>
        </p:sp>
        <p:sp>
          <p:nvSpPr>
            <p:cNvPr id="8" name="Rectangle 7"/>
            <p:cNvSpPr/>
            <p:nvPr/>
          </p:nvSpPr>
          <p:spPr bwMode="auto">
            <a:xfrm>
              <a:off x="6599237" y="4868862"/>
              <a:ext cx="2895600" cy="533400"/>
            </a:xfrm>
            <a:prstGeom prst="rect">
              <a:avLst/>
            </a:prstGeom>
            <a:solidFill>
              <a:srgbClr val="0078D7"/>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PRD</a:t>
              </a:r>
            </a:p>
          </p:txBody>
        </p:sp>
        <p:cxnSp>
          <p:nvCxnSpPr>
            <p:cNvPr id="9" name="Elbow Connector 8"/>
            <p:cNvCxnSpPr>
              <a:stCxn id="5" idx="3"/>
              <a:endCxn id="6" idx="1"/>
            </p:cNvCxnSpPr>
            <p:nvPr/>
          </p:nvCxnSpPr>
          <p:spPr>
            <a:xfrm rot="16200000" flipH="1">
              <a:off x="5894387" y="2982912"/>
              <a:ext cx="723900" cy="685800"/>
            </a:xfrm>
            <a:prstGeom prst="bentConnector2">
              <a:avLst/>
            </a:prstGeom>
            <a:noFill/>
            <a:ln w="9525" cap="flat" cmpd="sng" algn="ctr">
              <a:solidFill>
                <a:srgbClr val="000000"/>
              </a:solidFill>
              <a:prstDash val="solid"/>
              <a:headEnd type="none"/>
              <a:tailEnd type="triangle"/>
            </a:ln>
            <a:effectLst/>
          </p:spPr>
        </p:cxnSp>
        <p:cxnSp>
          <p:nvCxnSpPr>
            <p:cNvPr id="10" name="Elbow Connector 9"/>
            <p:cNvCxnSpPr>
              <a:endCxn id="7" idx="1"/>
            </p:cNvCxnSpPr>
            <p:nvPr/>
          </p:nvCxnSpPr>
          <p:spPr>
            <a:xfrm rot="16200000" flipH="1">
              <a:off x="5534252" y="3343047"/>
              <a:ext cx="1447800" cy="689430"/>
            </a:xfrm>
            <a:prstGeom prst="bentConnector2">
              <a:avLst/>
            </a:prstGeom>
            <a:noFill/>
            <a:ln w="9525" cap="flat" cmpd="sng" algn="ctr">
              <a:solidFill>
                <a:srgbClr val="000000"/>
              </a:solidFill>
              <a:prstDash val="solid"/>
              <a:headEnd type="none"/>
              <a:tailEnd type="triangle"/>
            </a:ln>
            <a:effectLst/>
          </p:spPr>
        </p:cxnSp>
        <p:cxnSp>
          <p:nvCxnSpPr>
            <p:cNvPr id="11" name="Elbow Connector 10"/>
            <p:cNvCxnSpPr>
              <a:stCxn id="5" idx="3"/>
              <a:endCxn id="8" idx="1"/>
            </p:cNvCxnSpPr>
            <p:nvPr/>
          </p:nvCxnSpPr>
          <p:spPr>
            <a:xfrm rot="16200000" flipH="1">
              <a:off x="5170487" y="3706812"/>
              <a:ext cx="2171700" cy="685800"/>
            </a:xfrm>
            <a:prstGeom prst="bentConnector2">
              <a:avLst/>
            </a:prstGeom>
            <a:noFill/>
            <a:ln w="9525" cap="flat" cmpd="sng" algn="ctr">
              <a:solidFill>
                <a:srgbClr val="000000"/>
              </a:solidFill>
              <a:prstDash val="solid"/>
              <a:headEnd type="none"/>
              <a:tailEnd type="triangle"/>
            </a:ln>
            <a:effectLst/>
          </p:spPr>
        </p:cxnSp>
      </p:grpSp>
    </p:spTree>
    <p:extLst>
      <p:ext uri="{BB962C8B-B14F-4D97-AF65-F5344CB8AC3E}">
        <p14:creationId xmlns:p14="http://schemas.microsoft.com/office/powerpoint/2010/main" val="168615271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81013" y="3752849"/>
            <a:ext cx="3290887" cy="2452687"/>
          </a:xfrm>
        </p:spPr>
        <p:txBody>
          <a:bodyPr vert="horz" lIns="91440" tIns="45720" rIns="91440" bIns="45720" rtlCol="0" anchor="ctr">
            <a:normAutofit/>
          </a:bodyPr>
          <a:lstStyle/>
          <a:p>
            <a:pPr defTabSz="914400">
              <a:lnSpc>
                <a:spcPct val="90000"/>
              </a:lnSpc>
            </a:pPr>
            <a:r>
              <a:rPr lang="en-US">
                <a:solidFill>
                  <a:schemeClr val="tx1"/>
                </a:solidFill>
                <a:ea typeface="+mj-ea"/>
                <a:cs typeface="+mj-cs"/>
              </a:rPr>
              <a:t>Network Security Groups (NSG)</a:t>
            </a:r>
          </a:p>
        </p:txBody>
      </p:sp>
      <p:pic>
        <p:nvPicPr>
          <p:cNvPr id="11" name="Picture 10" descr="Screenshot of the virtual machine Overview blade in the Azure portal. The Security rules and Associated with information is highlighted.">
            <a:extLst>
              <a:ext uri="{FF2B5EF4-FFF2-40B4-BE49-F238E27FC236}">
                <a16:creationId xmlns:a16="http://schemas.microsoft.com/office/drawing/2014/main" id="{2F66B6B3-330A-4499-A426-8A5CA8D15176}"/>
              </a:ext>
            </a:extLst>
          </p:cNvPr>
          <p:cNvPicPr/>
          <p:nvPr/>
        </p:nvPicPr>
        <p:blipFill rotWithShape="1">
          <a:blip r:embed="rId3">
            <a:extLst>
              <a:ext uri="{28A0092B-C50C-407E-A947-70E740481C1C}">
                <a14:useLocalDpi xmlns:a14="http://schemas.microsoft.com/office/drawing/2010/main" val="0"/>
              </a:ext>
            </a:extLst>
          </a:blip>
          <a:srcRect b="6355"/>
          <a:stretch/>
        </p:blipFill>
        <p:spPr bwMode="auto">
          <a:xfrm>
            <a:off x="20" y="10"/>
            <a:ext cx="12191980" cy="3710603"/>
          </a:xfrm>
          <a:custGeom>
            <a:avLst/>
            <a:gdLst>
              <a:gd name="connsiteX0" fmla="*/ 0 w 12192000"/>
              <a:gd name="connsiteY0" fmla="*/ 0 h 3692092"/>
              <a:gd name="connsiteX1" fmla="*/ 12192000 w 12192000"/>
              <a:gd name="connsiteY1" fmla="*/ 0 h 3692092"/>
              <a:gd name="connsiteX2" fmla="*/ 12192000 w 12192000"/>
              <a:gd name="connsiteY2" fmla="*/ 3504824 h 3692092"/>
              <a:gd name="connsiteX3" fmla="*/ 12024691 w 12192000"/>
              <a:gd name="connsiteY3" fmla="*/ 3517794 h 3692092"/>
              <a:gd name="connsiteX4" fmla="*/ 160485 w 12192000"/>
              <a:gd name="connsiteY4" fmla="*/ 3663863 h 3692092"/>
              <a:gd name="connsiteX5" fmla="*/ 0 w 12192000"/>
              <a:gd name="connsiteY5" fmla="*/ 3692092 h 36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Text Placeholder 2">
            <a:extLst>
              <a:ext uri="{FF2B5EF4-FFF2-40B4-BE49-F238E27FC236}">
                <a16:creationId xmlns:a16="http://schemas.microsoft.com/office/drawing/2014/main" id="{9E21812E-01E8-44BA-BE97-5E9E1FBBF788}"/>
              </a:ext>
            </a:extLst>
          </p:cNvPr>
          <p:cNvSpPr>
            <a:spLocks noGrp="1"/>
          </p:cNvSpPr>
          <p:nvPr>
            <p:ph type="body" sz="quarter" idx="10"/>
          </p:nvPr>
        </p:nvSpPr>
        <p:spPr>
          <a:xfrm>
            <a:off x="4223982" y="3752850"/>
            <a:ext cx="7485413" cy="2452687"/>
          </a:xfrm>
        </p:spPr>
        <p:txBody>
          <a:bodyPr vert="horz" lIns="91440" tIns="45720" rIns="91440" bIns="45720" rtlCol="0" anchor="ctr">
            <a:normAutofit/>
          </a:bodyPr>
          <a:lstStyle/>
          <a:p>
            <a:pPr defTabSz="914400">
              <a:lnSpc>
                <a:spcPct val="90000"/>
              </a:lnSpc>
              <a:buFont typeface="Arial" panose="020B0604020202020204" pitchFamily="34" charset="0"/>
              <a:buChar char="•"/>
            </a:pPr>
            <a:r>
              <a:rPr lang="en-US" sz="1800">
                <a:solidFill>
                  <a:schemeClr val="tx1"/>
                </a:solidFill>
                <a:latin typeface="+mn-lt"/>
                <a:cs typeface="+mn-cs"/>
              </a:rPr>
              <a:t>You can limit network traffic to resources in a virtual network using a NSG</a:t>
            </a:r>
          </a:p>
          <a:p>
            <a:pPr defTabSz="914400">
              <a:lnSpc>
                <a:spcPct val="90000"/>
              </a:lnSpc>
              <a:buFont typeface="Arial" panose="020B0604020202020204" pitchFamily="34" charset="0"/>
              <a:buChar char="•"/>
            </a:pPr>
            <a:r>
              <a:rPr lang="en-US" sz="1800">
                <a:solidFill>
                  <a:schemeClr val="tx1"/>
                </a:solidFill>
                <a:latin typeface="+mn-lt"/>
                <a:cs typeface="+mn-cs"/>
              </a:rPr>
              <a:t>A NSG contains a list of security rules that allow or deny inbound or outbound network traffic </a:t>
            </a:r>
          </a:p>
          <a:p>
            <a:pPr defTabSz="914400">
              <a:lnSpc>
                <a:spcPct val="90000"/>
              </a:lnSpc>
              <a:buFont typeface="Arial" panose="020B0604020202020204" pitchFamily="34" charset="0"/>
              <a:buChar char="•"/>
            </a:pPr>
            <a:r>
              <a:rPr lang="en-US" sz="1800">
                <a:solidFill>
                  <a:schemeClr val="tx1"/>
                </a:solidFill>
                <a:latin typeface="+mn-lt"/>
                <a:cs typeface="+mn-cs"/>
              </a:rPr>
              <a:t>An NSG can be associated to a subnet or a network interface </a:t>
            </a:r>
          </a:p>
        </p:txBody>
      </p:sp>
    </p:spTree>
    <p:extLst>
      <p:ext uri="{BB962C8B-B14F-4D97-AF65-F5344CB8AC3E}">
        <p14:creationId xmlns:p14="http://schemas.microsoft.com/office/powerpoint/2010/main" val="335927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C50DBD-83EB-4C65-9CCB-55666DD316D6}"/>
              </a:ext>
            </a:extLst>
          </p:cNvPr>
          <p:cNvSpPr>
            <a:spLocks noGrp="1"/>
          </p:cNvSpPr>
          <p:nvPr>
            <p:ph type="body" sz="quarter" idx="10"/>
          </p:nvPr>
        </p:nvSpPr>
        <p:spPr/>
        <p:txBody>
          <a:bodyPr/>
          <a:lstStyle/>
          <a:p>
            <a:r>
              <a:rPr lang="en-US" dirty="0"/>
              <a:t>N-Tier Example</a:t>
            </a:r>
          </a:p>
        </p:txBody>
      </p:sp>
      <p:sp>
        <p:nvSpPr>
          <p:cNvPr id="4" name="Title 3">
            <a:extLst>
              <a:ext uri="{FF2B5EF4-FFF2-40B4-BE49-F238E27FC236}">
                <a16:creationId xmlns:a16="http://schemas.microsoft.com/office/drawing/2014/main" id="{B3906305-5508-48D5-A403-CC7CC982962A}"/>
              </a:ext>
            </a:extLst>
          </p:cNvPr>
          <p:cNvSpPr>
            <a:spLocks noGrp="1"/>
          </p:cNvSpPr>
          <p:nvPr>
            <p:ph type="title"/>
          </p:nvPr>
        </p:nvSpPr>
        <p:spPr/>
        <p:txBody>
          <a:bodyPr>
            <a:normAutofit/>
          </a:bodyPr>
          <a:lstStyle/>
          <a:p>
            <a:r>
              <a:rPr lang="en-US" dirty="0"/>
              <a:t>Stateful Firewall Rules using NSGs</a:t>
            </a:r>
          </a:p>
        </p:txBody>
      </p:sp>
      <p:sp>
        <p:nvSpPr>
          <p:cNvPr id="5" name="Rectangle 4">
            <a:extLst>
              <a:ext uri="{FF2B5EF4-FFF2-40B4-BE49-F238E27FC236}">
                <a16:creationId xmlns:a16="http://schemas.microsoft.com/office/drawing/2014/main" id="{BDE7EFE2-97CB-4D00-A226-4784BAE217DA}"/>
              </a:ext>
            </a:extLst>
          </p:cNvPr>
          <p:cNvSpPr/>
          <p:nvPr/>
        </p:nvSpPr>
        <p:spPr bwMode="auto">
          <a:xfrm>
            <a:off x="3488071" y="1078218"/>
            <a:ext cx="4965424" cy="5177750"/>
          </a:xfrm>
          <a:prstGeom prst="rect">
            <a:avLst/>
          </a:prstGeom>
          <a:noFill/>
          <a:ln w="25400" cmpd="sng">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7198" tIns="33599" rIns="67198" bIns="33599" numCol="1" rtlCol="0" anchor="ctr" anchorCtr="0" compatLnSpc="1">
            <a:prstTxWarp prst="textNoShape">
              <a:avLst/>
            </a:prstTxWarp>
          </a:bodyPr>
          <a:lstStyle/>
          <a:p>
            <a:pPr marL="0" marR="0" lvl="0" indent="0" algn="ctr" defTabSz="671745" rtl="0" eaLnBrk="1" fontAlgn="base" latinLnBrk="0" hangingPunct="1">
              <a:lnSpc>
                <a:spcPct val="100000"/>
              </a:lnSpc>
              <a:spcBef>
                <a:spcPct val="0"/>
              </a:spcBef>
              <a:spcAft>
                <a:spcPct val="0"/>
              </a:spcAft>
              <a:buClrTx/>
              <a:buSzTx/>
              <a:buFontTx/>
              <a:buNone/>
              <a:tabLst/>
              <a:defRPr/>
            </a:pPr>
            <a:endParaRPr kumimoji="0" lang="en-US" sz="1667" b="0" i="0" u="none" strike="noStrike" kern="1200" cap="none" spc="0" normalizeH="0" baseline="0" noProof="0" dirty="0">
              <a:ln>
                <a:noFill/>
              </a:ln>
              <a:solidFill>
                <a:srgbClr val="5F5F5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F855216B-AC40-47EC-B40B-FD11B54B80A4}"/>
              </a:ext>
            </a:extLst>
          </p:cNvPr>
          <p:cNvSpPr txBox="1"/>
          <p:nvPr/>
        </p:nvSpPr>
        <p:spPr>
          <a:xfrm>
            <a:off x="3543796" y="1139615"/>
            <a:ext cx="2396556" cy="422417"/>
          </a:xfrm>
          <a:prstGeom prst="rect">
            <a:avLst/>
          </a:prstGeom>
          <a:solidFill>
            <a:schemeClr val="accent2"/>
          </a:solidFill>
        </p:spPr>
        <p:txBody>
          <a:bodyPr wrap="squar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372" b="1" i="0" u="none" strike="noStrike" kern="1200" cap="none" spc="0" normalizeH="0" baseline="0" noProof="0" dirty="0">
                <a:ln>
                  <a:noFill/>
                </a:ln>
                <a:solidFill>
                  <a:srgbClr val="FFFFFF"/>
                </a:solidFill>
                <a:effectLst/>
                <a:uLnTx/>
                <a:uFillTx/>
                <a:latin typeface="Segoe UI"/>
                <a:ea typeface="+mn-ea"/>
                <a:cs typeface="+mn-cs"/>
              </a:rPr>
              <a:t>Virtual Network</a:t>
            </a:r>
          </a:p>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372" b="1" i="0" u="none" strike="noStrike" kern="1200" cap="none" spc="0" normalizeH="0" baseline="0" noProof="0" dirty="0">
                <a:ln>
                  <a:noFill/>
                </a:ln>
                <a:solidFill>
                  <a:srgbClr val="FFFFFF"/>
                </a:solidFill>
                <a:effectLst/>
                <a:uLnTx/>
                <a:uFillTx/>
                <a:latin typeface="Segoe UI"/>
                <a:ea typeface="+mn-ea"/>
                <a:cs typeface="+mn-cs"/>
              </a:rPr>
              <a:t>Address Space: 172.16.0.0/16</a:t>
            </a:r>
          </a:p>
        </p:txBody>
      </p:sp>
      <p:sp>
        <p:nvSpPr>
          <p:cNvPr id="7" name="Rectangle 6">
            <a:extLst>
              <a:ext uri="{FF2B5EF4-FFF2-40B4-BE49-F238E27FC236}">
                <a16:creationId xmlns:a16="http://schemas.microsoft.com/office/drawing/2014/main" id="{88B67386-9561-4098-AB3A-4502B3FC83E5}"/>
              </a:ext>
            </a:extLst>
          </p:cNvPr>
          <p:cNvSpPr/>
          <p:nvPr/>
        </p:nvSpPr>
        <p:spPr bwMode="auto">
          <a:xfrm>
            <a:off x="3615516" y="1816081"/>
            <a:ext cx="4649673" cy="1746573"/>
          </a:xfrm>
          <a:prstGeom prst="rect">
            <a:avLst/>
          </a:prstGeom>
          <a:solidFill>
            <a:schemeClr val="bg1"/>
          </a:solidFill>
          <a:ln w="254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07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DE7F19ED-07B5-4D43-9EF5-F338C8752890}"/>
              </a:ext>
            </a:extLst>
          </p:cNvPr>
          <p:cNvSpPr/>
          <p:nvPr/>
        </p:nvSpPr>
        <p:spPr bwMode="auto">
          <a:xfrm>
            <a:off x="3621356" y="2780184"/>
            <a:ext cx="1060128" cy="724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4821" tIns="44819" rIns="44821" bIns="44819" numCol="1" rtlCol="0" anchor="ctr" anchorCtr="0" compatLnSpc="1">
            <a:prstTxWarp prst="textNoShape">
              <a:avLst/>
            </a:prstTxWarp>
            <a:spAutoFit/>
          </a:bodyPr>
          <a:lstStyle/>
          <a:p>
            <a:pPr marL="0" marR="0" lvl="0" indent="0" algn="ctr" defTabSz="894777"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NGINX-VM1</a:t>
            </a:r>
          </a:p>
          <a:p>
            <a:pPr marL="0" marR="0" lvl="0" indent="0" algn="ctr" defTabSz="894777"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Subnet Web</a:t>
            </a:r>
          </a:p>
          <a:p>
            <a:pPr marL="0" marR="0" lvl="0" indent="0" algn="ctr" defTabSz="894777"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172.16.1.4</a:t>
            </a:r>
          </a:p>
        </p:txBody>
      </p:sp>
      <p:sp>
        <p:nvSpPr>
          <p:cNvPr id="9" name="Rectangle 8">
            <a:extLst>
              <a:ext uri="{FF2B5EF4-FFF2-40B4-BE49-F238E27FC236}">
                <a16:creationId xmlns:a16="http://schemas.microsoft.com/office/drawing/2014/main" id="{52466076-AE15-485E-968D-F9B8A2BB47A0}"/>
              </a:ext>
            </a:extLst>
          </p:cNvPr>
          <p:cNvSpPr/>
          <p:nvPr/>
        </p:nvSpPr>
        <p:spPr bwMode="auto">
          <a:xfrm>
            <a:off x="4667728" y="2782636"/>
            <a:ext cx="1107272" cy="724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4821" tIns="44819" rIns="44821" bIns="44819" numCol="1" rtlCol="0" anchor="ctr" anchorCtr="0" compatLnSpc="1">
            <a:prstTxWarp prst="textNoShape">
              <a:avLst/>
            </a:prstTxWarp>
            <a:spAutoFit/>
          </a:bodyPr>
          <a:lstStyle/>
          <a:p>
            <a:pPr marL="0" marR="0" lvl="0" indent="0" algn="ctr" defTabSz="894777"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NGINIX-VM2</a:t>
            </a:r>
          </a:p>
          <a:p>
            <a:pPr marL="0" marR="0" lvl="0" indent="0" algn="ctr" defTabSz="894777"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Subnet Web</a:t>
            </a:r>
          </a:p>
          <a:p>
            <a:pPr marL="0" marR="0" lvl="0" indent="0" algn="ctr" defTabSz="894777"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172.16.1.5</a:t>
            </a:r>
          </a:p>
        </p:txBody>
      </p:sp>
      <p:sp>
        <p:nvSpPr>
          <p:cNvPr id="10" name="Rectangle 9">
            <a:extLst>
              <a:ext uri="{FF2B5EF4-FFF2-40B4-BE49-F238E27FC236}">
                <a16:creationId xmlns:a16="http://schemas.microsoft.com/office/drawing/2014/main" id="{B9C5DF44-353E-47A0-BD1A-565621A0A313}"/>
              </a:ext>
            </a:extLst>
          </p:cNvPr>
          <p:cNvSpPr/>
          <p:nvPr/>
        </p:nvSpPr>
        <p:spPr bwMode="auto">
          <a:xfrm>
            <a:off x="3644526" y="1841841"/>
            <a:ext cx="2387125" cy="3017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4821" tIns="44819" rIns="44821" bIns="44819" numCol="1" rtlCol="0" anchor="ctr" anchorCtr="0" compatLnSpc="1">
            <a:prstTxWarp prst="textNoShape">
              <a:avLst/>
            </a:prstTxWarp>
            <a:spAutoFit/>
          </a:bodyPr>
          <a:lstStyle/>
          <a:p>
            <a:pPr marL="0" marR="0" lvl="0" indent="0" algn="ctr" defTabSz="894777" rtl="0" eaLnBrk="1" fontAlgn="base" latinLnBrk="0" hangingPunct="1">
              <a:lnSpc>
                <a:spcPct val="100000"/>
              </a:lnSpc>
              <a:spcBef>
                <a:spcPct val="0"/>
              </a:spcBef>
              <a:spcAft>
                <a:spcPct val="0"/>
              </a:spcAft>
              <a:buClrTx/>
              <a:buSzTx/>
              <a:buFontTx/>
              <a:buNone/>
              <a:tabLst/>
              <a:defRPr/>
            </a:pPr>
            <a:r>
              <a:rPr kumimoji="0" lang="en-US" sz="1372" b="1" i="0" u="none" strike="noStrike" kern="1200" cap="none" spc="0" normalizeH="0" baseline="0" noProof="0" dirty="0">
                <a:ln>
                  <a:solidFill>
                    <a:srgbClr val="FFFFFF">
                      <a:alpha val="0"/>
                    </a:srgbClr>
                  </a:solidFill>
                </a:ln>
                <a:solidFill>
                  <a:srgbClr val="FFFFFF">
                    <a:alpha val="99000"/>
                  </a:srgbClr>
                </a:solidFill>
                <a:effectLst/>
                <a:uLnTx/>
                <a:uFillTx/>
                <a:latin typeface="Segoe UI"/>
                <a:ea typeface="+mn-ea"/>
                <a:cs typeface="+mn-cs"/>
              </a:rPr>
              <a:t>Subnet Web: 172.16.1.0/24</a:t>
            </a:r>
          </a:p>
        </p:txBody>
      </p:sp>
      <p:sp>
        <p:nvSpPr>
          <p:cNvPr id="11" name="Rectangle 10">
            <a:extLst>
              <a:ext uri="{FF2B5EF4-FFF2-40B4-BE49-F238E27FC236}">
                <a16:creationId xmlns:a16="http://schemas.microsoft.com/office/drawing/2014/main" id="{CA9F7B50-F04B-417E-BC98-42D6DB31ACFE}"/>
              </a:ext>
            </a:extLst>
          </p:cNvPr>
          <p:cNvSpPr/>
          <p:nvPr/>
        </p:nvSpPr>
        <p:spPr bwMode="auto">
          <a:xfrm>
            <a:off x="3615516" y="4374679"/>
            <a:ext cx="4649672" cy="1817106"/>
          </a:xfrm>
          <a:prstGeom prst="rect">
            <a:avLst/>
          </a:prstGeom>
          <a:solidFill>
            <a:schemeClr val="bg1"/>
          </a:solidFill>
          <a:ln w="254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C6D34742-023F-40F5-BC3A-DE5FF19D38E8}"/>
              </a:ext>
            </a:extLst>
          </p:cNvPr>
          <p:cNvSpPr/>
          <p:nvPr/>
        </p:nvSpPr>
        <p:spPr bwMode="auto">
          <a:xfrm>
            <a:off x="4725549" y="5345753"/>
            <a:ext cx="1247826" cy="724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4821" tIns="44819" rIns="44821" bIns="44819" numCol="1" rtlCol="0" anchor="ctr" anchorCtr="0" compatLnSpc="1">
            <a:prstTxWarp prst="textNoShape">
              <a:avLst/>
            </a:prstTxWarp>
            <a:spAutoFit/>
          </a:bodyPr>
          <a:lstStyle/>
          <a:p>
            <a:pPr marL="0" marR="0" lvl="0" indent="0" algn="ctr" defTabSz="894777"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PGRESQL-VM1</a:t>
            </a:r>
          </a:p>
          <a:p>
            <a:pPr marL="0" marR="0" lvl="0" indent="0" algn="ctr" defTabSz="894777"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Subnet SQL</a:t>
            </a:r>
          </a:p>
          <a:p>
            <a:pPr marL="0" marR="0" lvl="0" indent="0" algn="ctr" defTabSz="894777"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172.16.2.4</a:t>
            </a:r>
          </a:p>
        </p:txBody>
      </p:sp>
      <p:sp>
        <p:nvSpPr>
          <p:cNvPr id="13" name="Rectangle 12">
            <a:extLst>
              <a:ext uri="{FF2B5EF4-FFF2-40B4-BE49-F238E27FC236}">
                <a16:creationId xmlns:a16="http://schemas.microsoft.com/office/drawing/2014/main" id="{5A7A1021-74D1-4380-89E9-F12373707F91}"/>
              </a:ext>
            </a:extLst>
          </p:cNvPr>
          <p:cNvSpPr/>
          <p:nvPr/>
        </p:nvSpPr>
        <p:spPr bwMode="auto">
          <a:xfrm>
            <a:off x="3645470" y="4419831"/>
            <a:ext cx="2294881" cy="3017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4821" tIns="44819" rIns="44821" bIns="44819" numCol="1" rtlCol="0" anchor="ctr" anchorCtr="0" compatLnSpc="1">
            <a:prstTxWarp prst="textNoShape">
              <a:avLst/>
            </a:prstTxWarp>
            <a:spAutoFit/>
          </a:bodyPr>
          <a:lstStyle/>
          <a:p>
            <a:pPr marL="0" marR="0" lvl="0" indent="0" algn="ctr" defTabSz="894777" rtl="0" eaLnBrk="1" fontAlgn="base" latinLnBrk="0" hangingPunct="1">
              <a:lnSpc>
                <a:spcPct val="100000"/>
              </a:lnSpc>
              <a:spcBef>
                <a:spcPct val="0"/>
              </a:spcBef>
              <a:spcAft>
                <a:spcPct val="0"/>
              </a:spcAft>
              <a:buClrTx/>
              <a:buSzTx/>
              <a:buFontTx/>
              <a:buNone/>
              <a:tabLst/>
              <a:defRPr/>
            </a:pPr>
            <a:r>
              <a:rPr kumimoji="0" lang="en-US" sz="1372" b="1" i="0" u="none" strike="noStrike" kern="1200" cap="none" spc="0" normalizeH="0" baseline="0" noProof="0" dirty="0">
                <a:ln>
                  <a:solidFill>
                    <a:srgbClr val="FFFFFF">
                      <a:alpha val="0"/>
                    </a:srgbClr>
                  </a:solidFill>
                </a:ln>
                <a:solidFill>
                  <a:srgbClr val="FFFFFF">
                    <a:alpha val="99000"/>
                  </a:srgbClr>
                </a:solidFill>
                <a:effectLst/>
                <a:uLnTx/>
                <a:uFillTx/>
                <a:latin typeface="Segoe UI"/>
                <a:ea typeface="+mn-ea"/>
                <a:cs typeface="+mn-cs"/>
              </a:rPr>
              <a:t>Subnet SQL: 172.16.2.0/24</a:t>
            </a:r>
          </a:p>
        </p:txBody>
      </p:sp>
      <p:sp>
        <p:nvSpPr>
          <p:cNvPr id="18" name="TextBox 17">
            <a:extLst>
              <a:ext uri="{FF2B5EF4-FFF2-40B4-BE49-F238E27FC236}">
                <a16:creationId xmlns:a16="http://schemas.microsoft.com/office/drawing/2014/main" id="{E0E6001D-0456-4C60-BDE3-AF8047D3F29F}"/>
              </a:ext>
            </a:extLst>
          </p:cNvPr>
          <p:cNvSpPr txBox="1"/>
          <p:nvPr/>
        </p:nvSpPr>
        <p:spPr>
          <a:xfrm>
            <a:off x="78920" y="1996908"/>
            <a:ext cx="3268803" cy="1816203"/>
          </a:xfrm>
          <a:prstGeom prst="rect">
            <a:avLst/>
          </a:prstGeom>
          <a:solidFill>
            <a:schemeClr val="accent2"/>
          </a:solidFill>
          <a:ln>
            <a:solidFill>
              <a:schemeClr val="tx1"/>
            </a:solidFill>
          </a:ln>
        </p:spPr>
        <p:txBody>
          <a:bodyPr wrap="squar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372"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372" b="1" i="0" u="none" strike="noStrike" kern="1200" cap="none" spc="0" normalizeH="0" baseline="0" noProof="0" dirty="0">
                <a:ln>
                  <a:noFill/>
                </a:ln>
                <a:solidFill>
                  <a:srgbClr val="FFFFFF"/>
                </a:solidFill>
                <a:effectLst/>
                <a:uLnTx/>
                <a:uFillTx/>
                <a:latin typeface="Segoe UI"/>
                <a:ea typeface="+mn-ea"/>
                <a:cs typeface="+mn-cs"/>
              </a:rPr>
              <a:t>NginixSecurityGroup  </a:t>
            </a:r>
          </a:p>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372" b="0" i="0" u="none" strike="noStrike" kern="1200" cap="none" spc="0" normalizeH="0" baseline="0" noProof="0" dirty="0">
                <a:ln>
                  <a:noFill/>
                </a:ln>
                <a:solidFill>
                  <a:srgbClr val="FFFFFF"/>
                </a:solidFill>
                <a:effectLst/>
                <a:uLnTx/>
                <a:uFillTx/>
                <a:latin typeface="Segoe UI"/>
                <a:ea typeface="+mn-ea"/>
                <a:cs typeface="+mn-cs"/>
              </a:rPr>
              <a:t> SRC ADDRESS PREFIX: INTERNET</a:t>
            </a:r>
          </a:p>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372" b="0" i="0" u="none" strike="noStrike" kern="1200" cap="none" spc="0" normalizeH="0" baseline="0" noProof="0" dirty="0">
                <a:ln>
                  <a:noFill/>
                </a:ln>
                <a:solidFill>
                  <a:srgbClr val="FFFFFF"/>
                </a:solidFill>
                <a:effectLst/>
                <a:uLnTx/>
                <a:uFillTx/>
                <a:latin typeface="Segoe UI"/>
                <a:ea typeface="+mn-ea"/>
                <a:cs typeface="+mn-cs"/>
              </a:rPr>
              <a:t> SRC PORT RANGE: *</a:t>
            </a:r>
          </a:p>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372" b="0" i="0" u="none" strike="noStrike" kern="1200" cap="none" spc="0" normalizeH="0" baseline="0" noProof="0" dirty="0">
                <a:ln>
                  <a:noFill/>
                </a:ln>
                <a:solidFill>
                  <a:srgbClr val="FFFFFF"/>
                </a:solidFill>
                <a:effectLst/>
                <a:uLnTx/>
                <a:uFillTx/>
                <a:latin typeface="Segoe UI"/>
                <a:ea typeface="+mn-ea"/>
                <a:cs typeface="+mn-cs"/>
              </a:rPr>
              <a:t> DEST PORT RANGE: 80</a:t>
            </a:r>
          </a:p>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372" b="0" i="0" u="none" strike="noStrike" kern="1200" cap="none" spc="0" normalizeH="0" baseline="0" noProof="0" dirty="0">
                <a:ln>
                  <a:noFill/>
                </a:ln>
                <a:solidFill>
                  <a:srgbClr val="FFFFFF"/>
                </a:solidFill>
                <a:effectLst/>
                <a:uLnTx/>
                <a:uFillTx/>
                <a:latin typeface="Segoe UI"/>
                <a:ea typeface="+mn-ea"/>
                <a:cs typeface="+mn-cs"/>
              </a:rPr>
              <a:t> DEST ADDRESS PREFIX: 172.16.1.0/24</a:t>
            </a:r>
          </a:p>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372" b="0" i="0" u="none" strike="noStrike" kern="1200" cap="none" spc="0" normalizeH="0" baseline="0" noProof="0" dirty="0">
                <a:ln>
                  <a:noFill/>
                </a:ln>
                <a:solidFill>
                  <a:srgbClr val="FFFFFF"/>
                </a:solidFill>
                <a:effectLst/>
                <a:uLnTx/>
                <a:uFillTx/>
                <a:latin typeface="Segoe UI"/>
                <a:ea typeface="+mn-ea"/>
                <a:cs typeface="+mn-cs"/>
              </a:rPr>
              <a:t> PROTOCOL: </a:t>
            </a:r>
            <a:r>
              <a:rPr kumimoji="0" lang="en-US" sz="1372" b="1" i="0" u="none" strike="noStrike" kern="1200" cap="none" spc="0" normalizeH="0" baseline="0" noProof="0" dirty="0">
                <a:ln>
                  <a:noFill/>
                </a:ln>
                <a:solidFill>
                  <a:srgbClr val="FFFFFF"/>
                </a:solidFill>
                <a:effectLst/>
                <a:uLnTx/>
                <a:uFillTx/>
                <a:latin typeface="Segoe UI"/>
                <a:ea typeface="+mn-ea"/>
                <a:cs typeface="+mn-cs"/>
              </a:rPr>
              <a:t>TCP </a:t>
            </a:r>
            <a:r>
              <a:rPr kumimoji="0" lang="en-US" sz="1372"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90000"/>
              </a:lnSpc>
              <a:spcBef>
                <a:spcPct val="20000"/>
              </a:spcBef>
              <a:spcAft>
                <a:spcPts val="0"/>
              </a:spcAft>
              <a:buClrTx/>
              <a:buSzPct val="80000"/>
              <a:buFontTx/>
              <a:buNone/>
              <a:tabLst/>
              <a:defRPr/>
            </a:pPr>
            <a:endParaRPr kumimoji="0" lang="en-US" sz="1372"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7335821B-5001-4237-A101-43988D68A206}"/>
              </a:ext>
            </a:extLst>
          </p:cNvPr>
          <p:cNvSpPr txBox="1"/>
          <p:nvPr/>
        </p:nvSpPr>
        <p:spPr>
          <a:xfrm>
            <a:off x="77701" y="4487758"/>
            <a:ext cx="3220381" cy="1816203"/>
          </a:xfrm>
          <a:prstGeom prst="rect">
            <a:avLst/>
          </a:prstGeom>
          <a:solidFill>
            <a:schemeClr val="accent2"/>
          </a:solidFill>
          <a:ln>
            <a:solidFill>
              <a:schemeClr val="tx1"/>
            </a:solidFill>
          </a:ln>
        </p:spPr>
        <p:txBody>
          <a:bodyPr wrap="squar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372"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372" b="1" i="0" u="none" strike="noStrike" kern="1200" cap="none" spc="0" normalizeH="0" baseline="0" noProof="0" dirty="0" err="1">
                <a:ln>
                  <a:noFill/>
                </a:ln>
                <a:solidFill>
                  <a:srgbClr val="FFFFFF"/>
                </a:solidFill>
                <a:effectLst/>
                <a:uLnTx/>
                <a:uFillTx/>
                <a:latin typeface="Segoe UI"/>
                <a:ea typeface="+mn-ea"/>
                <a:cs typeface="+mn-cs"/>
              </a:rPr>
              <a:t>PostGreSQLSecurityGroup</a:t>
            </a:r>
            <a:r>
              <a:rPr kumimoji="0" lang="en-US" sz="1372" b="1" i="0" u="none" strike="noStrike" kern="1200" cap="none" spc="0" normalizeH="0" baseline="0" noProof="0" dirty="0">
                <a:ln>
                  <a:noFill/>
                </a:ln>
                <a:solidFill>
                  <a:srgbClr val="FFFFFF"/>
                </a:solidFill>
                <a:effectLst/>
                <a:uLnTx/>
                <a:uFillTx/>
                <a:latin typeface="Segoe UI"/>
                <a:ea typeface="+mn-ea"/>
                <a:cs typeface="+mn-cs"/>
              </a:rPr>
              <a:t> </a:t>
            </a:r>
            <a:r>
              <a:rPr kumimoji="0" lang="en-US" sz="1372"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372" b="0" i="0" u="none" strike="noStrike" kern="1200" cap="none" spc="0" normalizeH="0" baseline="0" noProof="0" dirty="0">
                <a:ln>
                  <a:noFill/>
                </a:ln>
                <a:solidFill>
                  <a:srgbClr val="FFFFFF"/>
                </a:solidFill>
                <a:effectLst/>
                <a:uLnTx/>
                <a:uFillTx/>
                <a:latin typeface="Segoe UI"/>
                <a:ea typeface="+mn-ea"/>
                <a:cs typeface="+mn-cs"/>
              </a:rPr>
              <a:t> SRC ADDRESS PREFIX: 172.16.1.0/24</a:t>
            </a:r>
          </a:p>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372" b="0" i="0" u="none" strike="noStrike" kern="1200" cap="none" spc="0" normalizeH="0" baseline="0" noProof="0" dirty="0">
                <a:ln>
                  <a:noFill/>
                </a:ln>
                <a:solidFill>
                  <a:srgbClr val="FFFFFF"/>
                </a:solidFill>
                <a:effectLst/>
                <a:uLnTx/>
                <a:uFillTx/>
                <a:latin typeface="Segoe UI"/>
                <a:ea typeface="+mn-ea"/>
                <a:cs typeface="+mn-cs"/>
              </a:rPr>
              <a:t> SRC PORT RANGE: *</a:t>
            </a:r>
          </a:p>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372" b="0" i="0" u="none" strike="noStrike" kern="1200" cap="none" spc="0" normalizeH="0" baseline="0" noProof="0" dirty="0">
                <a:ln>
                  <a:noFill/>
                </a:ln>
                <a:solidFill>
                  <a:srgbClr val="FFFFFF"/>
                </a:solidFill>
                <a:effectLst/>
                <a:uLnTx/>
                <a:uFillTx/>
                <a:latin typeface="Segoe UI"/>
                <a:ea typeface="+mn-ea"/>
                <a:cs typeface="+mn-cs"/>
              </a:rPr>
              <a:t> DEST PORT RANGE: 5432</a:t>
            </a:r>
          </a:p>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372" b="0" i="0" u="none" strike="noStrike" kern="1200" cap="none" spc="0" normalizeH="0" baseline="0" noProof="0" dirty="0">
                <a:ln>
                  <a:noFill/>
                </a:ln>
                <a:solidFill>
                  <a:srgbClr val="FFFFFF"/>
                </a:solidFill>
                <a:effectLst/>
                <a:uLnTx/>
                <a:uFillTx/>
                <a:latin typeface="Segoe UI"/>
                <a:ea typeface="+mn-ea"/>
                <a:cs typeface="+mn-cs"/>
              </a:rPr>
              <a:t> DEST ADDRESS PREFIX: 172.16.2.0/24</a:t>
            </a:r>
          </a:p>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372" b="0" i="0" u="none" strike="noStrike" kern="1200" cap="none" spc="0" normalizeH="0" baseline="0" noProof="0" dirty="0">
                <a:ln>
                  <a:noFill/>
                </a:ln>
                <a:solidFill>
                  <a:srgbClr val="FFFFFF"/>
                </a:solidFill>
                <a:effectLst/>
                <a:uLnTx/>
                <a:uFillTx/>
                <a:latin typeface="Segoe UI"/>
                <a:ea typeface="+mn-ea"/>
                <a:cs typeface="+mn-cs"/>
              </a:rPr>
              <a:t> PROTOCOL: </a:t>
            </a:r>
            <a:r>
              <a:rPr kumimoji="0" lang="en-US" sz="1372" b="1" i="0" u="none" strike="noStrike" kern="1200" cap="none" spc="0" normalizeH="0" baseline="0" noProof="0" dirty="0">
                <a:ln>
                  <a:noFill/>
                </a:ln>
                <a:solidFill>
                  <a:srgbClr val="FFFFFF"/>
                </a:solidFill>
                <a:effectLst/>
                <a:uLnTx/>
                <a:uFillTx/>
                <a:latin typeface="Segoe UI"/>
                <a:ea typeface="+mn-ea"/>
                <a:cs typeface="+mn-cs"/>
              </a:rPr>
              <a:t>TCP</a:t>
            </a:r>
          </a:p>
          <a:p>
            <a:pPr marL="0" marR="0" lvl="0" indent="0" algn="l" defTabSz="914367" rtl="0" eaLnBrk="1" fontAlgn="auto" latinLnBrk="0" hangingPunct="1">
              <a:lnSpc>
                <a:spcPct val="90000"/>
              </a:lnSpc>
              <a:spcBef>
                <a:spcPct val="20000"/>
              </a:spcBef>
              <a:spcAft>
                <a:spcPts val="0"/>
              </a:spcAft>
              <a:buClrTx/>
              <a:buSzPct val="80000"/>
              <a:buFontTx/>
              <a:buNone/>
              <a:tabLst/>
              <a:defRPr/>
            </a:pPr>
            <a:endParaRPr kumimoji="0" lang="en-US" sz="1372"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CD13FC4F-3EED-4DE6-B8DE-C3E0A38B82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13408" y="2366855"/>
            <a:ext cx="764951" cy="764951"/>
          </a:xfrm>
          <a:prstGeom prst="rect">
            <a:avLst/>
          </a:prstGeom>
        </p:spPr>
      </p:pic>
      <p:cxnSp>
        <p:nvCxnSpPr>
          <p:cNvPr id="22" name="Straight Arrow Connector 21">
            <a:extLst>
              <a:ext uri="{FF2B5EF4-FFF2-40B4-BE49-F238E27FC236}">
                <a16:creationId xmlns:a16="http://schemas.microsoft.com/office/drawing/2014/main" id="{EFEBFBCE-622E-4AC1-A55D-6C741F9AFF72}"/>
              </a:ext>
            </a:extLst>
          </p:cNvPr>
          <p:cNvCxnSpPr>
            <a:cxnSpLocks/>
          </p:cNvCxnSpPr>
          <p:nvPr/>
        </p:nvCxnSpPr>
        <p:spPr>
          <a:xfrm flipH="1">
            <a:off x="8986195" y="2749331"/>
            <a:ext cx="901278"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D69D734-8FD7-4CB7-859C-5A301431B53B}"/>
              </a:ext>
            </a:extLst>
          </p:cNvPr>
          <p:cNvCxnSpPr>
            <a:stCxn id="7" idx="2"/>
            <a:endCxn id="11" idx="0"/>
          </p:cNvCxnSpPr>
          <p:nvPr/>
        </p:nvCxnSpPr>
        <p:spPr>
          <a:xfrm>
            <a:off x="6059158" y="3562653"/>
            <a:ext cx="0" cy="79824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6F2AEF3-1C74-4BC4-AE51-D660B311215E}"/>
              </a:ext>
            </a:extLst>
          </p:cNvPr>
          <p:cNvSpPr txBox="1"/>
          <p:nvPr/>
        </p:nvSpPr>
        <p:spPr>
          <a:xfrm>
            <a:off x="7956498" y="1712110"/>
            <a:ext cx="3268803" cy="654746"/>
          </a:xfrm>
          <a:prstGeom prst="rect">
            <a:avLst/>
          </a:prstGeom>
          <a:solidFill>
            <a:schemeClr val="accent2"/>
          </a:solidFill>
          <a:ln>
            <a:solidFill>
              <a:schemeClr val="tx1"/>
            </a:solidFill>
          </a:ln>
        </p:spPr>
        <p:txBody>
          <a:bodyPr wrap="squar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372"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 </a:t>
            </a:r>
          </a:p>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372" b="1" i="0" u="none" strike="noStrike" kern="1200" cap="none" spc="0" normalizeH="0" baseline="0" noProof="0" dirty="0">
                <a:ln>
                  <a:noFill/>
                </a:ln>
                <a:solidFill>
                  <a:srgbClr val="FFFFFF"/>
                </a:solidFill>
                <a:effectLst/>
                <a:uLnTx/>
                <a:uFillTx/>
                <a:latin typeface="Segoe UI"/>
                <a:ea typeface="+mn-ea"/>
                <a:cs typeface="+mn-cs"/>
              </a:rPr>
              <a:t> Allowed via NgnixSecurityGroup  </a:t>
            </a:r>
          </a:p>
          <a:p>
            <a:pPr marL="0" marR="0" lvl="0" indent="0" algn="l" defTabSz="914367" rtl="0" eaLnBrk="1" fontAlgn="auto" latinLnBrk="0" hangingPunct="1">
              <a:lnSpc>
                <a:spcPct val="90000"/>
              </a:lnSpc>
              <a:spcBef>
                <a:spcPct val="20000"/>
              </a:spcBef>
              <a:spcAft>
                <a:spcPts val="0"/>
              </a:spcAft>
              <a:buClrTx/>
              <a:buSzPct val="80000"/>
              <a:buFontTx/>
              <a:buNone/>
              <a:tabLst/>
              <a:defRPr/>
            </a:pPr>
            <a:endParaRPr kumimoji="0" lang="en-US" sz="1372" b="1"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2369D3F8-8F7A-457B-977F-43125BAAC6BF}"/>
              </a:ext>
            </a:extLst>
          </p:cNvPr>
          <p:cNvSpPr txBox="1"/>
          <p:nvPr/>
        </p:nvSpPr>
        <p:spPr>
          <a:xfrm>
            <a:off x="6199507" y="3634400"/>
            <a:ext cx="3268803" cy="654746"/>
          </a:xfrm>
          <a:prstGeom prst="rect">
            <a:avLst/>
          </a:prstGeom>
          <a:solidFill>
            <a:schemeClr val="accent2"/>
          </a:solidFill>
          <a:ln>
            <a:solidFill>
              <a:schemeClr val="tx1"/>
            </a:solidFill>
          </a:ln>
        </p:spPr>
        <p:txBody>
          <a:bodyPr wrap="squar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372"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372" b="1" i="0" u="none" strike="noStrike" kern="1200" cap="none" spc="0" normalizeH="0" baseline="0" noProof="0" dirty="0">
                <a:ln>
                  <a:noFill/>
                </a:ln>
                <a:solidFill>
                  <a:srgbClr val="FFFFFF"/>
                </a:solidFill>
                <a:effectLst/>
                <a:uLnTx/>
                <a:uFillTx/>
                <a:latin typeface="Segoe UI"/>
                <a:ea typeface="+mn-ea"/>
                <a:cs typeface="+mn-cs"/>
              </a:rPr>
              <a:t> Allowed via PostgreSQLSecurityGroup  </a:t>
            </a:r>
          </a:p>
          <a:p>
            <a:pPr marL="0" marR="0" lvl="0" indent="0" algn="l" defTabSz="914367" rtl="0" eaLnBrk="1" fontAlgn="auto" latinLnBrk="0" hangingPunct="1">
              <a:lnSpc>
                <a:spcPct val="90000"/>
              </a:lnSpc>
              <a:spcBef>
                <a:spcPct val="20000"/>
              </a:spcBef>
              <a:spcAft>
                <a:spcPts val="0"/>
              </a:spcAft>
              <a:buClrTx/>
              <a:buSzPct val="80000"/>
              <a:buFontTx/>
              <a:buNone/>
              <a:tabLst/>
              <a:defRPr/>
            </a:pPr>
            <a:endParaRPr kumimoji="0" lang="en-US" sz="1372" b="1"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377CFE74-E142-4A8D-A11B-E7503C8103B2}"/>
              </a:ext>
            </a:extLst>
          </p:cNvPr>
          <p:cNvSpPr/>
          <p:nvPr/>
        </p:nvSpPr>
        <p:spPr bwMode="auto">
          <a:xfrm>
            <a:off x="5738415" y="2782636"/>
            <a:ext cx="1107273" cy="724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4821" tIns="44819" rIns="44821" bIns="44819" numCol="1" rtlCol="0" anchor="ctr" anchorCtr="0" compatLnSpc="1">
            <a:prstTxWarp prst="textNoShape">
              <a:avLst/>
            </a:prstTxWarp>
            <a:spAutoFit/>
          </a:bodyPr>
          <a:lstStyle/>
          <a:p>
            <a:pPr marL="0" marR="0" lvl="0" indent="0" algn="ctr" defTabSz="894777"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NGINIX-VM3</a:t>
            </a:r>
          </a:p>
          <a:p>
            <a:pPr marL="0" marR="0" lvl="0" indent="0" algn="ctr" defTabSz="894777"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Subnet Web</a:t>
            </a:r>
          </a:p>
          <a:p>
            <a:pPr marL="0" marR="0" lvl="0" indent="0" algn="ctr" defTabSz="894777"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172.16.1.6</a:t>
            </a:r>
          </a:p>
        </p:txBody>
      </p:sp>
      <p:sp>
        <p:nvSpPr>
          <p:cNvPr id="28" name="Rectangle 27">
            <a:extLst>
              <a:ext uri="{FF2B5EF4-FFF2-40B4-BE49-F238E27FC236}">
                <a16:creationId xmlns:a16="http://schemas.microsoft.com/office/drawing/2014/main" id="{0B285121-979A-4C91-8143-2C30581671A8}"/>
              </a:ext>
            </a:extLst>
          </p:cNvPr>
          <p:cNvSpPr/>
          <p:nvPr/>
        </p:nvSpPr>
        <p:spPr bwMode="auto">
          <a:xfrm>
            <a:off x="5992471" y="5353185"/>
            <a:ext cx="1140357" cy="7239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4821" tIns="44819" rIns="44821" bIns="44819" numCol="1" rtlCol="0" anchor="ctr" anchorCtr="0" compatLnSpc="1">
            <a:prstTxWarp prst="textNoShape">
              <a:avLst/>
            </a:prstTxWarp>
            <a:spAutoFit/>
          </a:bodyPr>
          <a:lstStyle/>
          <a:p>
            <a:pPr marL="0" marR="0" lvl="0" indent="0" algn="ctr" defTabSz="894777"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PGRESQL-VM2</a:t>
            </a:r>
          </a:p>
          <a:p>
            <a:pPr marL="0" marR="0" lvl="0" indent="0" algn="ctr" defTabSz="894777"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Subnet SQL</a:t>
            </a:r>
          </a:p>
          <a:p>
            <a:pPr marL="0" marR="0" lvl="0" indent="0" algn="ctr" defTabSz="894777"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172.16.2.5</a:t>
            </a:r>
          </a:p>
        </p:txBody>
      </p:sp>
      <p:sp>
        <p:nvSpPr>
          <p:cNvPr id="32" name="Rectangle 31">
            <a:extLst>
              <a:ext uri="{FF2B5EF4-FFF2-40B4-BE49-F238E27FC236}">
                <a16:creationId xmlns:a16="http://schemas.microsoft.com/office/drawing/2014/main" id="{74C495EB-A0B9-4A4F-82CF-57EB9AFE064D}"/>
              </a:ext>
            </a:extLst>
          </p:cNvPr>
          <p:cNvSpPr/>
          <p:nvPr/>
        </p:nvSpPr>
        <p:spPr bwMode="auto">
          <a:xfrm>
            <a:off x="6843208" y="2797482"/>
            <a:ext cx="1107273" cy="724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4821" tIns="44819" rIns="44821" bIns="44819" numCol="1" rtlCol="0" anchor="ctr" anchorCtr="0" compatLnSpc="1">
            <a:prstTxWarp prst="textNoShape">
              <a:avLst/>
            </a:prstTxWarp>
            <a:spAutoFit/>
          </a:bodyPr>
          <a:lstStyle/>
          <a:p>
            <a:pPr marL="0" marR="0" lvl="0" indent="0" algn="ctr" defTabSz="894777"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NGINIX-VM4</a:t>
            </a:r>
          </a:p>
          <a:p>
            <a:pPr marL="0" marR="0" lvl="0" indent="0" algn="ctr" defTabSz="894777"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Subnet Web</a:t>
            </a:r>
          </a:p>
          <a:p>
            <a:pPr marL="0" marR="0" lvl="0" indent="0" algn="ctr" defTabSz="894777"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172.16.1.7</a:t>
            </a:r>
          </a:p>
        </p:txBody>
      </p:sp>
      <p:grpSp>
        <p:nvGrpSpPr>
          <p:cNvPr id="34" name="Group 33">
            <a:extLst>
              <a:ext uri="{FF2B5EF4-FFF2-40B4-BE49-F238E27FC236}">
                <a16:creationId xmlns:a16="http://schemas.microsoft.com/office/drawing/2014/main" id="{07F66C06-5BBD-4CAA-9B72-C59C9AB085DC}"/>
              </a:ext>
            </a:extLst>
          </p:cNvPr>
          <p:cNvGrpSpPr/>
          <p:nvPr/>
        </p:nvGrpSpPr>
        <p:grpSpPr>
          <a:xfrm>
            <a:off x="7465539" y="3323044"/>
            <a:ext cx="4282235" cy="2870648"/>
            <a:chOff x="7615237" y="3389181"/>
            <a:chExt cx="4368103" cy="2928211"/>
          </a:xfrm>
        </p:grpSpPr>
        <p:sp>
          <p:nvSpPr>
            <p:cNvPr id="35" name="Rectangle 34">
              <a:extLst>
                <a:ext uri="{FF2B5EF4-FFF2-40B4-BE49-F238E27FC236}">
                  <a16:creationId xmlns:a16="http://schemas.microsoft.com/office/drawing/2014/main" id="{062563B4-53E8-4CCE-90C8-C5990AE41211}"/>
                </a:ext>
              </a:extLst>
            </p:cNvPr>
            <p:cNvSpPr/>
            <p:nvPr/>
          </p:nvSpPr>
          <p:spPr>
            <a:xfrm>
              <a:off x="9007016" y="4992007"/>
              <a:ext cx="2976324" cy="1325385"/>
            </a:xfrm>
            <a:prstGeom prst="rect">
              <a:avLst/>
            </a:prstGeom>
            <a:solidFill>
              <a:srgbClr val="E81123"/>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a:ea typeface="+mn-ea"/>
                  <a:cs typeface="+mn-cs"/>
                </a:rPr>
                <a:t>Remember that OS Ports &amp; Firewalls must be configured to allow traffic</a:t>
              </a:r>
              <a:endParaRPr kumimoji="0" lang="en-US" sz="1961" b="1" i="1" u="none" strike="noStrike" kern="1200" cap="none" spc="0" normalizeH="0" baseline="0" noProof="0" dirty="0">
                <a:ln>
                  <a:noFill/>
                </a:ln>
                <a:solidFill>
                  <a:srgbClr val="FFFFFF"/>
                </a:solidFill>
                <a:effectLst/>
                <a:uLnTx/>
                <a:uFillTx/>
                <a:latin typeface="Segoe UI"/>
                <a:ea typeface="+mn-ea"/>
                <a:cs typeface="+mn-cs"/>
              </a:endParaRPr>
            </a:p>
          </p:txBody>
        </p:sp>
        <p:cxnSp>
          <p:nvCxnSpPr>
            <p:cNvPr id="36" name="Straight Arrow Connector 35">
              <a:extLst>
                <a:ext uri="{FF2B5EF4-FFF2-40B4-BE49-F238E27FC236}">
                  <a16:creationId xmlns:a16="http://schemas.microsoft.com/office/drawing/2014/main" id="{8585F32D-3BA1-4CE3-A2B0-56447E66B59A}"/>
                </a:ext>
              </a:extLst>
            </p:cNvPr>
            <p:cNvCxnSpPr/>
            <p:nvPr/>
          </p:nvCxnSpPr>
          <p:spPr>
            <a:xfrm flipH="1" flipV="1">
              <a:off x="8194265" y="3389181"/>
              <a:ext cx="2863595" cy="1602827"/>
            </a:xfrm>
            <a:prstGeom prst="straightConnector1">
              <a:avLst/>
            </a:prstGeom>
            <a:solidFill>
              <a:srgbClr val="E81123"/>
            </a:solidFill>
            <a:ln>
              <a:solidFill>
                <a:srgbClr val="FF0000">
                  <a:alpha val="50000"/>
                </a:srgbClr>
              </a:solidFill>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62726CBC-4E54-4D69-B909-8300EBA8FB0E}"/>
                </a:ext>
              </a:extLst>
            </p:cNvPr>
            <p:cNvCxnSpPr/>
            <p:nvPr/>
          </p:nvCxnSpPr>
          <p:spPr>
            <a:xfrm flipH="1">
              <a:off x="7615237" y="5105616"/>
              <a:ext cx="1391779" cy="1"/>
            </a:xfrm>
            <a:prstGeom prst="straightConnector1">
              <a:avLst/>
            </a:prstGeom>
            <a:solidFill>
              <a:srgbClr val="E81123"/>
            </a:solidFill>
            <a:ln>
              <a:solidFill>
                <a:srgbClr val="FF0000">
                  <a:alpha val="50000"/>
                </a:srgbClr>
              </a:solidFill>
              <a:tailEnd type="triangle"/>
            </a:ln>
          </p:spPr>
          <p:style>
            <a:lnRef idx="3">
              <a:schemeClr val="accent1"/>
            </a:lnRef>
            <a:fillRef idx="0">
              <a:schemeClr val="accent1"/>
            </a:fillRef>
            <a:effectRef idx="2">
              <a:schemeClr val="accent1"/>
            </a:effectRef>
            <a:fontRef idx="minor">
              <a:schemeClr val="tx1"/>
            </a:fontRef>
          </p:style>
        </p:cxnSp>
      </p:grpSp>
      <p:pic>
        <p:nvPicPr>
          <p:cNvPr id="38" name="Graphic 37">
            <a:extLst>
              <a:ext uri="{FF2B5EF4-FFF2-40B4-BE49-F238E27FC236}">
                <a16:creationId xmlns:a16="http://schemas.microsoft.com/office/drawing/2014/main" id="{B634378D-7C17-4C8E-9DBB-7C1949C972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4638" y="1065833"/>
            <a:ext cx="476250" cy="476250"/>
          </a:xfrm>
          <a:prstGeom prst="rect">
            <a:avLst/>
          </a:prstGeom>
        </p:spPr>
      </p:pic>
      <p:pic>
        <p:nvPicPr>
          <p:cNvPr id="40" name="Graphic 39">
            <a:extLst>
              <a:ext uri="{FF2B5EF4-FFF2-40B4-BE49-F238E27FC236}">
                <a16:creationId xmlns:a16="http://schemas.microsoft.com/office/drawing/2014/main" id="{B6304287-9791-4BB0-A6AE-7A415BA014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84652" y="2521664"/>
            <a:ext cx="476250" cy="476250"/>
          </a:xfrm>
          <a:prstGeom prst="rect">
            <a:avLst/>
          </a:prstGeom>
        </p:spPr>
      </p:pic>
      <p:pic>
        <p:nvPicPr>
          <p:cNvPr id="42" name="Graphic 41">
            <a:extLst>
              <a:ext uri="{FF2B5EF4-FFF2-40B4-BE49-F238E27FC236}">
                <a16:creationId xmlns:a16="http://schemas.microsoft.com/office/drawing/2014/main" id="{FC4CD0FF-2340-45CD-99D7-978BBC87D14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13295" y="2251949"/>
            <a:ext cx="476250" cy="476250"/>
          </a:xfrm>
          <a:prstGeom prst="rect">
            <a:avLst/>
          </a:prstGeom>
        </p:spPr>
      </p:pic>
      <p:pic>
        <p:nvPicPr>
          <p:cNvPr id="43" name="Graphic 42">
            <a:extLst>
              <a:ext uri="{FF2B5EF4-FFF2-40B4-BE49-F238E27FC236}">
                <a16:creationId xmlns:a16="http://schemas.microsoft.com/office/drawing/2014/main" id="{D2BAA892-701F-4AFB-AE44-022EADA0B16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78633" y="2267503"/>
            <a:ext cx="476250" cy="476250"/>
          </a:xfrm>
          <a:prstGeom prst="rect">
            <a:avLst/>
          </a:prstGeom>
        </p:spPr>
      </p:pic>
      <p:pic>
        <p:nvPicPr>
          <p:cNvPr id="44" name="Graphic 43">
            <a:extLst>
              <a:ext uri="{FF2B5EF4-FFF2-40B4-BE49-F238E27FC236}">
                <a16:creationId xmlns:a16="http://schemas.microsoft.com/office/drawing/2014/main" id="{5365D27C-6D21-4E34-8B6A-49B862C9F1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43971" y="2269118"/>
            <a:ext cx="476250" cy="476250"/>
          </a:xfrm>
          <a:prstGeom prst="rect">
            <a:avLst/>
          </a:prstGeom>
        </p:spPr>
      </p:pic>
      <p:pic>
        <p:nvPicPr>
          <p:cNvPr id="45" name="Graphic 44">
            <a:extLst>
              <a:ext uri="{FF2B5EF4-FFF2-40B4-BE49-F238E27FC236}">
                <a16:creationId xmlns:a16="http://schemas.microsoft.com/office/drawing/2014/main" id="{31C351FF-28C2-4CB6-BAB9-EFB5189917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41605" y="2267503"/>
            <a:ext cx="476250" cy="476250"/>
          </a:xfrm>
          <a:prstGeom prst="rect">
            <a:avLst/>
          </a:prstGeom>
        </p:spPr>
      </p:pic>
      <p:pic>
        <p:nvPicPr>
          <p:cNvPr id="46" name="Graphic 45">
            <a:extLst>
              <a:ext uri="{FF2B5EF4-FFF2-40B4-BE49-F238E27FC236}">
                <a16:creationId xmlns:a16="http://schemas.microsoft.com/office/drawing/2014/main" id="{0EF4B1E9-F6A1-445B-96C0-9BC8018FFD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17440" y="4826737"/>
            <a:ext cx="476250" cy="476250"/>
          </a:xfrm>
          <a:prstGeom prst="rect">
            <a:avLst/>
          </a:prstGeom>
        </p:spPr>
      </p:pic>
      <p:pic>
        <p:nvPicPr>
          <p:cNvPr id="47" name="Graphic 46">
            <a:extLst>
              <a:ext uri="{FF2B5EF4-FFF2-40B4-BE49-F238E27FC236}">
                <a16:creationId xmlns:a16="http://schemas.microsoft.com/office/drawing/2014/main" id="{D53FFB86-C811-4F8D-AC56-36DD1C7BC7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42577" y="4829820"/>
            <a:ext cx="476250" cy="476250"/>
          </a:xfrm>
          <a:prstGeom prst="rect">
            <a:avLst/>
          </a:prstGeom>
        </p:spPr>
      </p:pic>
    </p:spTree>
    <p:extLst>
      <p:ext uri="{BB962C8B-B14F-4D97-AF65-F5344CB8AC3E}">
        <p14:creationId xmlns:p14="http://schemas.microsoft.com/office/powerpoint/2010/main" val="4040945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heel(1)">
                                      <p:cBhvr>
                                        <p:cTn id="37"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4" grpId="0" animBg="1"/>
      <p:bldP spid="2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itle 16"/>
          <p:cNvSpPr>
            <a:spLocks noGrp="1"/>
          </p:cNvSpPr>
          <p:nvPr>
            <p:ph type="title"/>
          </p:nvPr>
        </p:nvSpPr>
        <p:spPr>
          <a:xfrm>
            <a:off x="750242" y="632990"/>
            <a:ext cx="4062643" cy="1043409"/>
          </a:xfrm>
        </p:spPr>
        <p:txBody>
          <a:bodyPr vert="horz" lIns="91440" tIns="45720" rIns="91440" bIns="45720" rtlCol="0" anchor="ctr">
            <a:normAutofit/>
          </a:bodyPr>
          <a:lstStyle/>
          <a:p>
            <a:pPr defTabSz="914400">
              <a:lnSpc>
                <a:spcPct val="90000"/>
              </a:lnSpc>
            </a:pPr>
            <a:r>
              <a:rPr lang="en-US" kern="1200">
                <a:solidFill>
                  <a:schemeClr val="tx1"/>
                </a:solidFill>
                <a:latin typeface="+mj-lt"/>
                <a:ea typeface="+mj-ea"/>
                <a:cs typeface="+mj-cs"/>
              </a:rPr>
              <a:t>NSG Rules</a:t>
            </a:r>
          </a:p>
        </p:txBody>
      </p:sp>
      <p:sp>
        <p:nvSpPr>
          <p:cNvPr id="8" name="Text Placeholder 7">
            <a:extLst>
              <a:ext uri="{FF2B5EF4-FFF2-40B4-BE49-F238E27FC236}">
                <a16:creationId xmlns:a16="http://schemas.microsoft.com/office/drawing/2014/main" id="{37B485B1-04A3-4531-A6A1-CA384C8FFB95}"/>
              </a:ext>
            </a:extLst>
          </p:cNvPr>
          <p:cNvSpPr>
            <a:spLocks noGrp="1"/>
          </p:cNvSpPr>
          <p:nvPr>
            <p:ph type="body" sz="quarter" idx="10"/>
          </p:nvPr>
        </p:nvSpPr>
        <p:spPr>
          <a:xfrm>
            <a:off x="518474" y="1774372"/>
            <a:ext cx="4064409" cy="3880566"/>
          </a:xfrm>
        </p:spPr>
        <p:txBody>
          <a:bodyPr vert="horz" lIns="91440" tIns="45720" rIns="91440" bIns="45720" rtlCol="0" anchor="t">
            <a:normAutofit/>
          </a:bodyPr>
          <a:lstStyle/>
          <a:p>
            <a:pPr defTabSz="914400">
              <a:lnSpc>
                <a:spcPct val="90000"/>
              </a:lnSpc>
              <a:buFont typeface="Arial" panose="020B0604020202020204" pitchFamily="34" charset="0"/>
              <a:buChar char="•"/>
            </a:pPr>
            <a:r>
              <a:rPr lang="en-US" sz="1800" dirty="0">
                <a:solidFill>
                  <a:schemeClr val="tx1"/>
                </a:solidFill>
                <a:latin typeface="+mn-lt"/>
                <a:cs typeface="+mn-cs"/>
              </a:rPr>
              <a:t>Security rules in NSGs enable you to filter network traffic that can flow in and out of virtual network subnets and network interfaces. </a:t>
            </a:r>
          </a:p>
          <a:p>
            <a:pPr defTabSz="914400">
              <a:lnSpc>
                <a:spcPct val="90000"/>
              </a:lnSpc>
              <a:buFont typeface="Arial" panose="020B0604020202020204" pitchFamily="34" charset="0"/>
              <a:buChar char="•"/>
            </a:pPr>
            <a:endParaRPr lang="en-US" sz="1800" dirty="0">
              <a:solidFill>
                <a:schemeClr val="tx1"/>
              </a:solidFill>
              <a:latin typeface="+mn-lt"/>
              <a:cs typeface="+mn-cs"/>
            </a:endParaRPr>
          </a:p>
          <a:p>
            <a:pPr defTabSz="914400">
              <a:lnSpc>
                <a:spcPct val="90000"/>
              </a:lnSpc>
              <a:buFont typeface="Arial" panose="020B0604020202020204" pitchFamily="34" charset="0"/>
              <a:buChar char="•"/>
            </a:pPr>
            <a:r>
              <a:rPr lang="en-US" sz="1800" dirty="0">
                <a:solidFill>
                  <a:schemeClr val="tx1"/>
                </a:solidFill>
                <a:latin typeface="+mn-lt"/>
                <a:cs typeface="+mn-cs"/>
              </a:rPr>
              <a:t>There are default security rules. </a:t>
            </a:r>
          </a:p>
          <a:p>
            <a:pPr defTabSz="914400">
              <a:lnSpc>
                <a:spcPct val="90000"/>
              </a:lnSpc>
              <a:buFont typeface="Arial" panose="020B0604020202020204" pitchFamily="34" charset="0"/>
              <a:buChar char="•"/>
            </a:pPr>
            <a:endParaRPr lang="en-US" sz="1800" dirty="0">
              <a:solidFill>
                <a:schemeClr val="tx1"/>
              </a:solidFill>
              <a:latin typeface="+mn-lt"/>
              <a:cs typeface="+mn-cs"/>
            </a:endParaRPr>
          </a:p>
          <a:p>
            <a:pPr defTabSz="914400">
              <a:lnSpc>
                <a:spcPct val="90000"/>
              </a:lnSpc>
              <a:buFont typeface="Arial" panose="020B0604020202020204" pitchFamily="34" charset="0"/>
              <a:buChar char="•"/>
            </a:pPr>
            <a:r>
              <a:rPr lang="en-US" sz="1800" dirty="0">
                <a:solidFill>
                  <a:schemeClr val="tx1"/>
                </a:solidFill>
                <a:latin typeface="+mn-lt"/>
                <a:cs typeface="+mn-cs"/>
              </a:rPr>
              <a:t>You cannot delete the default rules, but you can add other rules with a higher priority. </a:t>
            </a:r>
          </a:p>
          <a:p>
            <a:pPr defTabSz="914400">
              <a:lnSpc>
                <a:spcPct val="90000"/>
              </a:lnSpc>
              <a:buFont typeface="Arial" panose="020B0604020202020204" pitchFamily="34" charset="0"/>
              <a:buChar char="•"/>
            </a:pPr>
            <a:endParaRPr lang="en-US" sz="1800" dirty="0">
              <a:solidFill>
                <a:schemeClr val="tx1"/>
              </a:solidFill>
              <a:latin typeface="+mn-lt"/>
              <a:cs typeface="+mn-cs"/>
            </a:endParaRPr>
          </a:p>
        </p:txBody>
      </p:sp>
      <p:pic>
        <p:nvPicPr>
          <p:cNvPr id="2" name="Picture 1" descr="Screenshot of the default inbound and outbound security rules. ">
            <a:extLst>
              <a:ext uri="{FF2B5EF4-FFF2-40B4-BE49-F238E27FC236}">
                <a16:creationId xmlns:a16="http://schemas.microsoft.com/office/drawing/2014/main" id="{46DEF714-7DA8-46C4-8A89-DC1B5C303705}"/>
              </a:ext>
            </a:extLst>
          </p:cNvPr>
          <p:cNvPicPr>
            <a:picLocks noChangeAspect="1"/>
          </p:cNvPicPr>
          <p:nvPr/>
        </p:nvPicPr>
        <p:blipFill>
          <a:blip r:embed="rId3"/>
          <a:stretch>
            <a:fillRect/>
          </a:stretch>
        </p:blipFill>
        <p:spPr>
          <a:xfrm>
            <a:off x="6038101" y="749360"/>
            <a:ext cx="5510771" cy="5066353"/>
          </a:xfrm>
          <a:prstGeom prst="rect">
            <a:avLst/>
          </a:prstGeom>
        </p:spPr>
      </p:pic>
    </p:spTree>
    <p:extLst>
      <p:ext uri="{BB962C8B-B14F-4D97-AF65-F5344CB8AC3E}">
        <p14:creationId xmlns:p14="http://schemas.microsoft.com/office/powerpoint/2010/main" val="2409735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Service Tags</a:t>
            </a:r>
          </a:p>
        </p:txBody>
      </p:sp>
      <p:sp>
        <p:nvSpPr>
          <p:cNvPr id="6" name="Text Placeholder 5"/>
          <p:cNvSpPr>
            <a:spLocks noGrp="1"/>
          </p:cNvSpPr>
          <p:nvPr>
            <p:ph type="body" sz="quarter" idx="10"/>
          </p:nvPr>
        </p:nvSpPr>
        <p:spPr>
          <a:xfrm>
            <a:off x="584200" y="1435497"/>
            <a:ext cx="6941065" cy="4833542"/>
          </a:xfrm>
        </p:spPr>
        <p:txBody>
          <a:bodyPr>
            <a:normAutofit lnSpcReduction="10000"/>
          </a:bodyPr>
          <a:lstStyle/>
          <a:p>
            <a:r>
              <a:rPr lang="en-US" dirty="0"/>
              <a:t>A service tag represents a group of IP address prefixes from a given Azure service. </a:t>
            </a:r>
          </a:p>
          <a:p>
            <a:endParaRPr lang="en-US" dirty="0"/>
          </a:p>
          <a:p>
            <a:r>
              <a:rPr lang="en-US" dirty="0"/>
              <a:t>Microsoft manages the address prefixes encompassed by the service tag </a:t>
            </a:r>
          </a:p>
          <a:p>
            <a:endParaRPr lang="en-US" dirty="0"/>
          </a:p>
          <a:p>
            <a:r>
              <a:rPr lang="en-US" dirty="0"/>
              <a:t>Automatically updates the service tag as addresses change, minimizing the complexity of frequent updates to network security rules.</a:t>
            </a:r>
          </a:p>
        </p:txBody>
      </p:sp>
      <p:pic>
        <p:nvPicPr>
          <p:cNvPr id="2" name="Picture 1">
            <a:extLst>
              <a:ext uri="{FF2B5EF4-FFF2-40B4-BE49-F238E27FC236}">
                <a16:creationId xmlns:a16="http://schemas.microsoft.com/office/drawing/2014/main" id="{A36BE87E-201E-4B85-8340-576CA987E73C}"/>
              </a:ext>
            </a:extLst>
          </p:cNvPr>
          <p:cNvPicPr>
            <a:picLocks noChangeAspect="1"/>
          </p:cNvPicPr>
          <p:nvPr/>
        </p:nvPicPr>
        <p:blipFill>
          <a:blip r:embed="rId3"/>
          <a:stretch>
            <a:fillRect/>
          </a:stretch>
        </p:blipFill>
        <p:spPr>
          <a:xfrm>
            <a:off x="7737388" y="1011198"/>
            <a:ext cx="3561724" cy="4658497"/>
          </a:xfrm>
          <a:prstGeom prst="rect">
            <a:avLst/>
          </a:prstGeom>
        </p:spPr>
      </p:pic>
    </p:spTree>
    <p:extLst>
      <p:ext uri="{BB962C8B-B14F-4D97-AF65-F5344CB8AC3E}">
        <p14:creationId xmlns:p14="http://schemas.microsoft.com/office/powerpoint/2010/main" val="55490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1">
            <a:extLst>
              <a:ext uri="{FF2B5EF4-FFF2-40B4-BE49-F238E27FC236}">
                <a16:creationId xmlns:a16="http://schemas.microsoft.com/office/drawing/2014/main" id="{0F6CDC51-8D27-4BF4-AB33-7D5905E8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3726"/>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1" name="Picture 23">
            <a:extLst>
              <a:ext uri="{FF2B5EF4-FFF2-40B4-BE49-F238E27FC236}">
                <a16:creationId xmlns:a16="http://schemas.microsoft.com/office/drawing/2014/main" id="{24FB90F3-DFB9-42D4-B851-120249962A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7" name="Title 16"/>
          <p:cNvSpPr>
            <a:spLocks noGrp="1"/>
          </p:cNvSpPr>
          <p:nvPr>
            <p:ph type="title"/>
          </p:nvPr>
        </p:nvSpPr>
        <p:spPr>
          <a:xfrm>
            <a:off x="804672" y="802955"/>
            <a:ext cx="5145024" cy="1454051"/>
          </a:xfrm>
        </p:spPr>
        <p:txBody>
          <a:bodyPr vert="horz" lIns="91440" tIns="45720" rIns="91440" bIns="45720" rtlCol="0" anchor="ctr">
            <a:normAutofit/>
          </a:bodyPr>
          <a:lstStyle/>
          <a:p>
            <a:pPr defTabSz="914400">
              <a:lnSpc>
                <a:spcPct val="90000"/>
              </a:lnSpc>
            </a:pPr>
            <a:r>
              <a:rPr lang="en-US" sz="4000">
                <a:solidFill>
                  <a:srgbClr val="000000"/>
                </a:solidFill>
                <a:ea typeface="+mj-ea"/>
                <a:cs typeface="+mj-cs"/>
              </a:rPr>
              <a:t>NSG Effective Rules</a:t>
            </a:r>
          </a:p>
        </p:txBody>
      </p:sp>
      <p:sp>
        <p:nvSpPr>
          <p:cNvPr id="32" name="Freeform 60">
            <a:extLst>
              <a:ext uri="{FF2B5EF4-FFF2-40B4-BE49-F238E27FC236}">
                <a16:creationId xmlns:a16="http://schemas.microsoft.com/office/drawing/2014/main" id="{DF4CE22F-8463-44F2-BE50-65D9B503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8720" y="0"/>
            <a:ext cx="3762182" cy="2258435"/>
          </a:xfrm>
          <a:custGeom>
            <a:avLst/>
            <a:gdLst>
              <a:gd name="connsiteX0" fmla="*/ 39946 w 3960192"/>
              <a:gd name="connsiteY0" fmla="*/ 0 h 2377300"/>
              <a:gd name="connsiteX1" fmla="*/ 3920247 w 3960192"/>
              <a:gd name="connsiteY1" fmla="*/ 0 h 2377300"/>
              <a:gd name="connsiteX2" fmla="*/ 3949969 w 3960192"/>
              <a:gd name="connsiteY2" fmla="*/ 194751 h 2377300"/>
              <a:gd name="connsiteX3" fmla="*/ 3960192 w 3960192"/>
              <a:gd name="connsiteY3" fmla="*/ 397204 h 2377300"/>
              <a:gd name="connsiteX4" fmla="*/ 1980096 w 3960192"/>
              <a:gd name="connsiteY4" fmla="*/ 2377300 h 2377300"/>
              <a:gd name="connsiteX5" fmla="*/ 0 w 3960192"/>
              <a:gd name="connsiteY5" fmla="*/ 397204 h 2377300"/>
              <a:gd name="connsiteX6" fmla="*/ 10224 w 3960192"/>
              <a:gd name="connsiteY6" fmla="*/ 194751 h 237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2" h="2377300">
                <a:moveTo>
                  <a:pt x="39946" y="0"/>
                </a:moveTo>
                <a:lnTo>
                  <a:pt x="3920247" y="0"/>
                </a:lnTo>
                <a:lnTo>
                  <a:pt x="3949969" y="194751"/>
                </a:lnTo>
                <a:cubicBezTo>
                  <a:pt x="3956729" y="261316"/>
                  <a:pt x="3960192" y="328856"/>
                  <a:pt x="3960192" y="397204"/>
                </a:cubicBezTo>
                <a:cubicBezTo>
                  <a:pt x="3960192" y="1490781"/>
                  <a:pt x="3073673" y="2377300"/>
                  <a:pt x="1980096" y="2377300"/>
                </a:cubicBezTo>
                <a:cubicBezTo>
                  <a:pt x="886519" y="2377300"/>
                  <a:pt x="0" y="1490781"/>
                  <a:pt x="0" y="397204"/>
                </a:cubicBezTo>
                <a:cubicBezTo>
                  <a:pt x="0" y="328856"/>
                  <a:pt x="3463" y="261316"/>
                  <a:pt x="10224" y="194751"/>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6" name="Picture 5" descr="Screenshot of the Networking blade in the Azure portal. The Effective security rules link is highlighted. ">
            <a:extLst>
              <a:ext uri="{FF2B5EF4-FFF2-40B4-BE49-F238E27FC236}">
                <a16:creationId xmlns:a16="http://schemas.microsoft.com/office/drawing/2014/main" id="{C4F7421B-DDA6-4340-89A1-FE1E13458BE8}"/>
              </a:ext>
            </a:extLst>
          </p:cNvPr>
          <p:cNvPicPr>
            <a:picLocks noChangeAspect="1"/>
          </p:cNvPicPr>
          <p:nvPr/>
        </p:nvPicPr>
        <p:blipFill>
          <a:blip r:embed="rId4"/>
          <a:stretch>
            <a:fillRect/>
          </a:stretch>
        </p:blipFill>
        <p:spPr>
          <a:xfrm>
            <a:off x="7273148" y="797297"/>
            <a:ext cx="2393326" cy="305149"/>
          </a:xfrm>
          <a:prstGeom prst="rect">
            <a:avLst/>
          </a:prstGeom>
        </p:spPr>
      </p:pic>
      <p:sp>
        <p:nvSpPr>
          <p:cNvPr id="5" name="Text Placeholder 4">
            <a:extLst>
              <a:ext uri="{FF2B5EF4-FFF2-40B4-BE49-F238E27FC236}">
                <a16:creationId xmlns:a16="http://schemas.microsoft.com/office/drawing/2014/main" id="{8CF8207D-B662-4CD9-BBA7-B833BC3B26DE}"/>
              </a:ext>
            </a:extLst>
          </p:cNvPr>
          <p:cNvSpPr>
            <a:spLocks noGrp="1"/>
          </p:cNvSpPr>
          <p:nvPr>
            <p:ph type="body" sz="quarter" idx="10"/>
          </p:nvPr>
        </p:nvSpPr>
        <p:spPr>
          <a:xfrm>
            <a:off x="721848" y="2019300"/>
            <a:ext cx="5145024" cy="3639289"/>
          </a:xfrm>
        </p:spPr>
        <p:txBody>
          <a:bodyPr vert="horz" lIns="91440" tIns="45720" rIns="91440" bIns="45720" rtlCol="0" anchor="ctr">
            <a:normAutofit/>
          </a:bodyPr>
          <a:lstStyle/>
          <a:p>
            <a:pPr defTabSz="914400">
              <a:lnSpc>
                <a:spcPct val="90000"/>
              </a:lnSpc>
              <a:buFont typeface="Arial" panose="020B0604020202020204" pitchFamily="34" charset="0"/>
              <a:buChar char="•"/>
            </a:pPr>
            <a:r>
              <a:rPr lang="en-US" sz="2000" dirty="0">
                <a:solidFill>
                  <a:srgbClr val="000000"/>
                </a:solidFill>
                <a:latin typeface="+mn-lt"/>
                <a:cs typeface="+mn-cs"/>
              </a:rPr>
              <a:t>NSGs are evaluated independently for the subnet and NIC </a:t>
            </a:r>
          </a:p>
          <a:p>
            <a:pPr defTabSz="914400">
              <a:lnSpc>
                <a:spcPct val="90000"/>
              </a:lnSpc>
              <a:buFont typeface="Arial" panose="020B0604020202020204" pitchFamily="34" charset="0"/>
              <a:buChar char="•"/>
            </a:pPr>
            <a:endParaRPr lang="en-US" sz="2000" dirty="0">
              <a:solidFill>
                <a:srgbClr val="000000"/>
              </a:solidFill>
              <a:latin typeface="+mn-lt"/>
              <a:cs typeface="+mn-cs"/>
            </a:endParaRPr>
          </a:p>
          <a:p>
            <a:pPr defTabSz="914400">
              <a:lnSpc>
                <a:spcPct val="90000"/>
              </a:lnSpc>
              <a:buFont typeface="Arial" panose="020B0604020202020204" pitchFamily="34" charset="0"/>
              <a:buChar char="•"/>
            </a:pPr>
            <a:r>
              <a:rPr lang="en-US" sz="2000" dirty="0">
                <a:solidFill>
                  <a:srgbClr val="000000"/>
                </a:solidFill>
                <a:latin typeface="+mn-lt"/>
                <a:cs typeface="+mn-cs"/>
              </a:rPr>
              <a:t>An “allow” rule must exist at both levels for traffic to be admitted </a:t>
            </a:r>
          </a:p>
          <a:p>
            <a:pPr defTabSz="914400">
              <a:lnSpc>
                <a:spcPct val="90000"/>
              </a:lnSpc>
              <a:buFont typeface="Arial" panose="020B0604020202020204" pitchFamily="34" charset="0"/>
              <a:buChar char="•"/>
            </a:pPr>
            <a:endParaRPr lang="en-US" sz="2000" dirty="0">
              <a:solidFill>
                <a:srgbClr val="000000"/>
              </a:solidFill>
              <a:latin typeface="+mn-lt"/>
              <a:cs typeface="+mn-cs"/>
            </a:endParaRPr>
          </a:p>
          <a:p>
            <a:pPr defTabSz="914400">
              <a:lnSpc>
                <a:spcPct val="90000"/>
              </a:lnSpc>
              <a:buFont typeface="Arial" panose="020B0604020202020204" pitchFamily="34" charset="0"/>
              <a:buChar char="•"/>
            </a:pPr>
            <a:r>
              <a:rPr lang="en-US" sz="2000" dirty="0">
                <a:solidFill>
                  <a:srgbClr val="000000"/>
                </a:solidFill>
                <a:latin typeface="+mn-lt"/>
                <a:cs typeface="+mn-cs"/>
              </a:rPr>
              <a:t>Use the Effective Rules link if you are not sure which security rules are being applied</a:t>
            </a:r>
          </a:p>
          <a:p>
            <a:pPr defTabSz="914400">
              <a:lnSpc>
                <a:spcPct val="90000"/>
              </a:lnSpc>
              <a:buFont typeface="Arial" panose="020B0604020202020204" pitchFamily="34" charset="0"/>
              <a:buChar char="•"/>
            </a:pPr>
            <a:endParaRPr lang="en-US" sz="2000" dirty="0">
              <a:solidFill>
                <a:srgbClr val="000000"/>
              </a:solidFill>
              <a:latin typeface="+mn-lt"/>
              <a:cs typeface="+mn-cs"/>
            </a:endParaRPr>
          </a:p>
        </p:txBody>
      </p:sp>
      <p:sp>
        <p:nvSpPr>
          <p:cNvPr id="33" name="Freeform 67">
            <a:extLst>
              <a:ext uri="{FF2B5EF4-FFF2-40B4-BE49-F238E27FC236}">
                <a16:creationId xmlns:a16="http://schemas.microsoft.com/office/drawing/2014/main" id="{3FA1383B-2709-4E36-8FF8-7A737213B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7503" y="3006774"/>
            <a:ext cx="4734497" cy="3851226"/>
          </a:xfrm>
          <a:custGeom>
            <a:avLst/>
            <a:gdLst>
              <a:gd name="connsiteX0" fmla="*/ 2718646 w 4647408"/>
              <a:gd name="connsiteY0" fmla="*/ 0 h 3780384"/>
              <a:gd name="connsiteX1" fmla="*/ 4641019 w 4647408"/>
              <a:gd name="connsiteY1" fmla="*/ 796273 h 3780384"/>
              <a:gd name="connsiteX2" fmla="*/ 4647408 w 4647408"/>
              <a:gd name="connsiteY2" fmla="*/ 803303 h 3780384"/>
              <a:gd name="connsiteX3" fmla="*/ 4647408 w 4647408"/>
              <a:gd name="connsiteY3" fmla="*/ 3780384 h 3780384"/>
              <a:gd name="connsiteX4" fmla="*/ 215340 w 4647408"/>
              <a:gd name="connsiteY4" fmla="*/ 3780384 h 3780384"/>
              <a:gd name="connsiteX5" fmla="*/ 213645 w 4647408"/>
              <a:gd name="connsiteY5" fmla="*/ 3776866 h 3780384"/>
              <a:gd name="connsiteX6" fmla="*/ 0 w 4647408"/>
              <a:gd name="connsiteY6" fmla="*/ 2718646 h 3780384"/>
              <a:gd name="connsiteX7" fmla="*/ 2718646 w 4647408"/>
              <a:gd name="connsiteY7" fmla="*/ 0 h 378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7408" h="3780384">
                <a:moveTo>
                  <a:pt x="2718646" y="0"/>
                </a:moveTo>
                <a:cubicBezTo>
                  <a:pt x="3469379" y="0"/>
                  <a:pt x="4149041" y="304295"/>
                  <a:pt x="4641019" y="796273"/>
                </a:cubicBezTo>
                <a:lnTo>
                  <a:pt x="4647408" y="803303"/>
                </a:lnTo>
                <a:lnTo>
                  <a:pt x="4647408" y="3780384"/>
                </a:lnTo>
                <a:lnTo>
                  <a:pt x="215340" y="3780384"/>
                </a:lnTo>
                <a:lnTo>
                  <a:pt x="213645" y="3776866"/>
                </a:lnTo>
                <a:cubicBezTo>
                  <a:pt x="76074" y="3451612"/>
                  <a:pt x="0" y="3094013"/>
                  <a:pt x="0" y="2718646"/>
                </a:cubicBezTo>
                <a:cubicBezTo>
                  <a:pt x="0" y="1217179"/>
                  <a:pt x="1217179" y="0"/>
                  <a:pt x="271864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6" descr="A NSG is shown controlling traffic to a subnet. Inside the subnet another NSG is shown controlling traffic to a virtual machine NIC. ">
            <a:extLst>
              <a:ext uri="{FF2B5EF4-FFF2-40B4-BE49-F238E27FC236}">
                <a16:creationId xmlns:a16="http://schemas.microsoft.com/office/drawing/2014/main" id="{345F8CA4-6895-4F95-9B5A-2FD3EE05A671}"/>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8432076" y="4183604"/>
            <a:ext cx="3428850" cy="2160175"/>
          </a:xfrm>
          <a:prstGeom prst="rect">
            <a:avLst/>
          </a:prstGeom>
          <a:noFill/>
        </p:spPr>
      </p:pic>
    </p:spTree>
    <p:extLst>
      <p:ext uri="{BB962C8B-B14F-4D97-AF65-F5344CB8AC3E}">
        <p14:creationId xmlns:p14="http://schemas.microsoft.com/office/powerpoint/2010/main" val="423814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itle 16"/>
          <p:cNvSpPr>
            <a:spLocks noGrp="1"/>
          </p:cNvSpPr>
          <p:nvPr>
            <p:ph type="title"/>
          </p:nvPr>
        </p:nvSpPr>
        <p:spPr>
          <a:xfrm>
            <a:off x="750242" y="632990"/>
            <a:ext cx="4062643" cy="1043409"/>
          </a:xfrm>
        </p:spPr>
        <p:txBody>
          <a:bodyPr vert="horz" lIns="91440" tIns="45720" rIns="91440" bIns="45720" rtlCol="0" anchor="ctr">
            <a:normAutofit/>
          </a:bodyPr>
          <a:lstStyle/>
          <a:p>
            <a:pPr defTabSz="914400">
              <a:lnSpc>
                <a:spcPct val="90000"/>
              </a:lnSpc>
            </a:pPr>
            <a:r>
              <a:rPr lang="en-US" sz="3300" kern="1200">
                <a:solidFill>
                  <a:schemeClr val="tx1"/>
                </a:solidFill>
                <a:latin typeface="+mj-lt"/>
                <a:ea typeface="+mj-ea"/>
                <a:cs typeface="+mj-cs"/>
              </a:rPr>
              <a:t>Creating NSG Rules</a:t>
            </a:r>
          </a:p>
        </p:txBody>
      </p:sp>
      <p:sp>
        <p:nvSpPr>
          <p:cNvPr id="7" name="Text Placeholder 5">
            <a:extLst>
              <a:ext uri="{FF2B5EF4-FFF2-40B4-BE49-F238E27FC236}">
                <a16:creationId xmlns:a16="http://schemas.microsoft.com/office/drawing/2014/main" id="{EA6B19EF-6F9D-4A6A-B191-D7CD3513609B}"/>
              </a:ext>
            </a:extLst>
          </p:cNvPr>
          <p:cNvSpPr>
            <a:spLocks noGrp="1"/>
          </p:cNvSpPr>
          <p:nvPr>
            <p:ph type="body" sz="quarter" idx="10"/>
          </p:nvPr>
        </p:nvSpPr>
        <p:spPr>
          <a:xfrm>
            <a:off x="518474" y="1774371"/>
            <a:ext cx="4064409" cy="4036231"/>
          </a:xfrm>
        </p:spPr>
        <p:txBody>
          <a:bodyPr vert="horz" lIns="91440" tIns="45720" rIns="91440" bIns="45720" rtlCol="0" anchor="t">
            <a:normAutofit/>
          </a:bodyPr>
          <a:lstStyle/>
          <a:p>
            <a:pPr defTabSz="914400">
              <a:lnSpc>
                <a:spcPct val="90000"/>
              </a:lnSpc>
              <a:buFont typeface="Arial" panose="020B0604020202020204" pitchFamily="34" charset="0"/>
              <a:buChar char="•"/>
            </a:pPr>
            <a:r>
              <a:rPr lang="en-US" sz="1800" dirty="0">
                <a:solidFill>
                  <a:schemeClr val="tx1"/>
                </a:solidFill>
                <a:latin typeface="+mn-lt"/>
                <a:cs typeface="+mn-cs"/>
              </a:rPr>
              <a:t>Select from a large variety of services </a:t>
            </a:r>
          </a:p>
          <a:p>
            <a:pPr defTabSz="914400">
              <a:lnSpc>
                <a:spcPct val="90000"/>
              </a:lnSpc>
              <a:buFont typeface="Arial" panose="020B0604020202020204" pitchFamily="34" charset="0"/>
              <a:buChar char="•"/>
            </a:pPr>
            <a:endParaRPr lang="en-US" sz="1800" b="1" dirty="0">
              <a:solidFill>
                <a:schemeClr val="tx1"/>
              </a:solidFill>
              <a:latin typeface="+mn-lt"/>
              <a:cs typeface="+mn-cs"/>
            </a:endParaRPr>
          </a:p>
          <a:p>
            <a:pPr defTabSz="914400">
              <a:lnSpc>
                <a:spcPct val="90000"/>
              </a:lnSpc>
              <a:buFont typeface="Arial" panose="020B0604020202020204" pitchFamily="34" charset="0"/>
              <a:buChar char="•"/>
            </a:pPr>
            <a:r>
              <a:rPr lang="en-US" sz="1800" b="1" dirty="0">
                <a:solidFill>
                  <a:schemeClr val="tx1"/>
                </a:solidFill>
                <a:latin typeface="+mn-lt"/>
                <a:cs typeface="+mn-cs"/>
              </a:rPr>
              <a:t>Service</a:t>
            </a:r>
            <a:r>
              <a:rPr lang="en-US" sz="1800" dirty="0">
                <a:solidFill>
                  <a:schemeClr val="tx1"/>
                </a:solidFill>
                <a:latin typeface="+mn-lt"/>
                <a:cs typeface="+mn-cs"/>
              </a:rPr>
              <a:t> - The destination protocol and port range for this rule</a:t>
            </a:r>
          </a:p>
          <a:p>
            <a:pPr defTabSz="914400">
              <a:lnSpc>
                <a:spcPct val="90000"/>
              </a:lnSpc>
              <a:buFont typeface="Arial" panose="020B0604020202020204" pitchFamily="34" charset="0"/>
              <a:buChar char="•"/>
            </a:pPr>
            <a:endParaRPr lang="en-US" sz="1800" b="1" dirty="0">
              <a:solidFill>
                <a:schemeClr val="tx1"/>
              </a:solidFill>
              <a:latin typeface="+mn-lt"/>
              <a:cs typeface="+mn-cs"/>
            </a:endParaRPr>
          </a:p>
          <a:p>
            <a:pPr defTabSz="914400">
              <a:lnSpc>
                <a:spcPct val="90000"/>
              </a:lnSpc>
              <a:buFont typeface="Arial" panose="020B0604020202020204" pitchFamily="34" charset="0"/>
              <a:buChar char="•"/>
            </a:pPr>
            <a:r>
              <a:rPr lang="en-US" sz="1800" b="1" dirty="0">
                <a:solidFill>
                  <a:schemeClr val="tx1"/>
                </a:solidFill>
                <a:latin typeface="+mn-lt"/>
                <a:cs typeface="+mn-cs"/>
              </a:rPr>
              <a:t>Port ranges </a:t>
            </a:r>
            <a:r>
              <a:rPr lang="en-US" sz="1800" dirty="0">
                <a:solidFill>
                  <a:schemeClr val="tx1"/>
                </a:solidFill>
                <a:latin typeface="+mn-lt"/>
                <a:cs typeface="+mn-cs"/>
              </a:rPr>
              <a:t>– Single port or multiple ports</a:t>
            </a:r>
          </a:p>
          <a:p>
            <a:pPr defTabSz="914400">
              <a:lnSpc>
                <a:spcPct val="90000"/>
              </a:lnSpc>
              <a:buFont typeface="Arial" panose="020B0604020202020204" pitchFamily="34" charset="0"/>
              <a:buChar char="•"/>
            </a:pPr>
            <a:endParaRPr lang="en-US" sz="1800" b="1" dirty="0">
              <a:solidFill>
                <a:schemeClr val="tx1"/>
              </a:solidFill>
              <a:latin typeface="+mn-lt"/>
              <a:cs typeface="+mn-cs"/>
            </a:endParaRPr>
          </a:p>
          <a:p>
            <a:pPr defTabSz="914400">
              <a:lnSpc>
                <a:spcPct val="90000"/>
              </a:lnSpc>
              <a:buFont typeface="Arial" panose="020B0604020202020204" pitchFamily="34" charset="0"/>
              <a:buChar char="•"/>
            </a:pPr>
            <a:r>
              <a:rPr lang="en-US" sz="1800" b="1" dirty="0">
                <a:solidFill>
                  <a:schemeClr val="tx1"/>
                </a:solidFill>
                <a:latin typeface="+mn-lt"/>
                <a:cs typeface="+mn-cs"/>
              </a:rPr>
              <a:t>Priority</a:t>
            </a:r>
            <a:r>
              <a:rPr lang="en-US" sz="1800" dirty="0">
                <a:solidFill>
                  <a:schemeClr val="tx1"/>
                </a:solidFill>
                <a:latin typeface="+mn-lt"/>
                <a:cs typeface="+mn-cs"/>
              </a:rPr>
              <a:t> - The lower the number, the higher the priority</a:t>
            </a:r>
          </a:p>
        </p:txBody>
      </p:sp>
      <p:pic>
        <p:nvPicPr>
          <p:cNvPr id="6" name="Picture 5" descr="Screenshot of the Add inbound security rule page in the Azure portal. The Advanced configuration link is highlighted. Custom services are shown such as HTTP, HTTPS, and SSH. ">
            <a:extLst>
              <a:ext uri="{FF2B5EF4-FFF2-40B4-BE49-F238E27FC236}">
                <a16:creationId xmlns:a16="http://schemas.microsoft.com/office/drawing/2014/main" id="{52538E0A-9EA2-470F-B4E2-6343E575B290}"/>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6038101" y="754470"/>
            <a:ext cx="5510771" cy="5056133"/>
          </a:xfrm>
          <a:prstGeom prst="rect">
            <a:avLst/>
          </a:prstGeom>
        </p:spPr>
      </p:pic>
    </p:spTree>
    <p:extLst>
      <p:ext uri="{BB962C8B-B14F-4D97-AF65-F5344CB8AC3E}">
        <p14:creationId xmlns:p14="http://schemas.microsoft.com/office/powerpoint/2010/main" val="793484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 name="Title 3">
            <a:extLst>
              <a:ext uri="{FF2B5EF4-FFF2-40B4-BE49-F238E27FC236}">
                <a16:creationId xmlns:a16="http://schemas.microsoft.com/office/drawing/2014/main" id="{A33382BA-9A32-4C98-8F4B-62A2C954E366}"/>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defTabSz="914400">
              <a:lnSpc>
                <a:spcPct val="90000"/>
              </a:lnSpc>
            </a:pPr>
            <a:r>
              <a:rPr lang="en-US" sz="5400" dirty="0">
                <a:solidFill>
                  <a:schemeClr val="bg1">
                    <a:lumMod val="95000"/>
                    <a:lumOff val="5000"/>
                  </a:schemeClr>
                </a:solidFill>
                <a:ea typeface="+mj-ea"/>
                <a:cs typeface="+mj-cs"/>
              </a:rPr>
              <a:t>Demo</a:t>
            </a:r>
            <a:br>
              <a:rPr lang="en-US" sz="5400" dirty="0">
                <a:solidFill>
                  <a:schemeClr val="bg1">
                    <a:lumMod val="95000"/>
                    <a:lumOff val="5000"/>
                  </a:schemeClr>
                </a:solidFill>
                <a:ea typeface="+mj-ea"/>
                <a:cs typeface="+mj-cs"/>
              </a:rPr>
            </a:br>
            <a:r>
              <a:rPr lang="en-US" dirty="0">
                <a:solidFill>
                  <a:schemeClr val="bg1">
                    <a:lumMod val="95000"/>
                    <a:lumOff val="5000"/>
                  </a:schemeClr>
                </a:solidFill>
                <a:ea typeface="+mj-ea"/>
                <a:cs typeface="+mj-cs"/>
              </a:rPr>
              <a:t>NSGs</a:t>
            </a:r>
            <a:endParaRPr lang="en-US" sz="5400" dirty="0">
              <a:solidFill>
                <a:schemeClr val="bg1">
                  <a:lumMod val="95000"/>
                  <a:lumOff val="5000"/>
                </a:schemeClr>
              </a:solidFill>
              <a:ea typeface="+mj-ea"/>
              <a:cs typeface="+mj-cs"/>
            </a:endParaRPr>
          </a:p>
        </p:txBody>
      </p:sp>
    </p:spTree>
    <p:extLst>
      <p:ext uri="{BB962C8B-B14F-4D97-AF65-F5344CB8AC3E}">
        <p14:creationId xmlns:p14="http://schemas.microsoft.com/office/powerpoint/2010/main" val="1367806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3286933-B330-4B34-B797-8B0D683EF869}"/>
              </a:ext>
            </a:extLst>
          </p:cNvPr>
          <p:cNvSpPr/>
          <p:nvPr/>
        </p:nvSpPr>
        <p:spPr bwMode="auto">
          <a:xfrm>
            <a:off x="0" y="1496291"/>
            <a:ext cx="12436475" cy="5023261"/>
          </a:xfrm>
          <a:prstGeom prst="rect">
            <a:avLst/>
          </a:prstGeom>
          <a:solidFill>
            <a:schemeClr val="tx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p:nvPr>
        </p:nvSpPr>
        <p:spPr/>
        <p:txBody>
          <a:bodyPr/>
          <a:lstStyle/>
          <a:p>
            <a:r>
              <a:rPr lang="en-US" dirty="0"/>
              <a:t>Load Balancing</a:t>
            </a:r>
          </a:p>
        </p:txBody>
      </p:sp>
      <p:sp>
        <p:nvSpPr>
          <p:cNvPr id="6" name="Text Placeholder 2">
            <a:extLst>
              <a:ext uri="{FF2B5EF4-FFF2-40B4-BE49-F238E27FC236}">
                <a16:creationId xmlns:a16="http://schemas.microsoft.com/office/drawing/2014/main" id="{B193766B-CE55-483F-8028-CD6EBEFAFD99}"/>
              </a:ext>
            </a:extLst>
          </p:cNvPr>
          <p:cNvSpPr txBox="1">
            <a:spLocks/>
          </p:cNvSpPr>
          <p:nvPr/>
        </p:nvSpPr>
        <p:spPr>
          <a:xfrm>
            <a:off x="2256784" y="1874683"/>
            <a:ext cx="7924800" cy="7536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1"/>
                </a:solidFill>
              </a:rPr>
              <a:t>Load Balancer</a:t>
            </a:r>
          </a:p>
        </p:txBody>
      </p:sp>
      <p:pic>
        <p:nvPicPr>
          <p:cNvPr id="7" name="Picture 6">
            <a:extLst>
              <a:ext uri="{FF2B5EF4-FFF2-40B4-BE49-F238E27FC236}">
                <a16:creationId xmlns:a16="http://schemas.microsoft.com/office/drawing/2014/main" id="{6FD10033-9EEB-4E06-94CA-E35418CB6A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683205"/>
            <a:ext cx="1032875" cy="1032875"/>
          </a:xfrm>
          <a:prstGeom prst="rect">
            <a:avLst/>
          </a:prstGeom>
        </p:spPr>
      </p:pic>
      <p:pic>
        <p:nvPicPr>
          <p:cNvPr id="8" name="Picture 7">
            <a:extLst>
              <a:ext uri="{FF2B5EF4-FFF2-40B4-BE49-F238E27FC236}">
                <a16:creationId xmlns:a16="http://schemas.microsoft.com/office/drawing/2014/main" id="{EF175FD3-FB5E-43BF-A6B7-380EE251F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877091"/>
            <a:ext cx="1032875" cy="1032875"/>
          </a:xfrm>
          <a:prstGeom prst="rect">
            <a:avLst/>
          </a:prstGeom>
        </p:spPr>
      </p:pic>
      <p:pic>
        <p:nvPicPr>
          <p:cNvPr id="9" name="Picture 8">
            <a:extLst>
              <a:ext uri="{FF2B5EF4-FFF2-40B4-BE49-F238E27FC236}">
                <a16:creationId xmlns:a16="http://schemas.microsoft.com/office/drawing/2014/main" id="{07F638C6-7558-4781-B002-9AB501C9AF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329" y="4070977"/>
            <a:ext cx="966615" cy="966615"/>
          </a:xfrm>
          <a:prstGeom prst="rect">
            <a:avLst/>
          </a:prstGeom>
        </p:spPr>
      </p:pic>
      <p:pic>
        <p:nvPicPr>
          <p:cNvPr id="10" name="Picture 9">
            <a:extLst>
              <a:ext uri="{FF2B5EF4-FFF2-40B4-BE49-F238E27FC236}">
                <a16:creationId xmlns:a16="http://schemas.microsoft.com/office/drawing/2014/main" id="{288E2D00-B5E5-45AE-A5E7-8B1795CBA6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67637" y="5244062"/>
            <a:ext cx="999746" cy="999746"/>
          </a:xfrm>
          <a:prstGeom prst="rect">
            <a:avLst/>
          </a:prstGeom>
        </p:spPr>
      </p:pic>
      <p:sp>
        <p:nvSpPr>
          <p:cNvPr id="11" name="Text Placeholder 2">
            <a:extLst>
              <a:ext uri="{FF2B5EF4-FFF2-40B4-BE49-F238E27FC236}">
                <a16:creationId xmlns:a16="http://schemas.microsoft.com/office/drawing/2014/main" id="{2B72EA48-7B8F-4320-8D8D-CD89936CCB15}"/>
              </a:ext>
            </a:extLst>
          </p:cNvPr>
          <p:cNvSpPr txBox="1">
            <a:spLocks/>
          </p:cNvSpPr>
          <p:nvPr/>
        </p:nvSpPr>
        <p:spPr>
          <a:xfrm>
            <a:off x="2286000" y="3068569"/>
            <a:ext cx="7924800" cy="7536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1"/>
                </a:solidFill>
              </a:rPr>
              <a:t>Application Gateway with WAF </a:t>
            </a:r>
          </a:p>
        </p:txBody>
      </p:sp>
      <p:sp>
        <p:nvSpPr>
          <p:cNvPr id="12" name="Text Placeholder 2">
            <a:extLst>
              <a:ext uri="{FF2B5EF4-FFF2-40B4-BE49-F238E27FC236}">
                <a16:creationId xmlns:a16="http://schemas.microsoft.com/office/drawing/2014/main" id="{420A9950-12CA-48D2-8034-D99A165DEF60}"/>
              </a:ext>
            </a:extLst>
          </p:cNvPr>
          <p:cNvSpPr txBox="1">
            <a:spLocks/>
          </p:cNvSpPr>
          <p:nvPr/>
        </p:nvSpPr>
        <p:spPr>
          <a:xfrm>
            <a:off x="2237506" y="4283943"/>
            <a:ext cx="7924800" cy="7536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1"/>
                </a:solidFill>
              </a:rPr>
              <a:t>Traffic Manager</a:t>
            </a:r>
          </a:p>
        </p:txBody>
      </p:sp>
      <p:sp>
        <p:nvSpPr>
          <p:cNvPr id="13" name="Text Placeholder 2">
            <a:extLst>
              <a:ext uri="{FF2B5EF4-FFF2-40B4-BE49-F238E27FC236}">
                <a16:creationId xmlns:a16="http://schemas.microsoft.com/office/drawing/2014/main" id="{99A6D1AF-2B08-415B-9D08-EA53D199063E}"/>
              </a:ext>
            </a:extLst>
          </p:cNvPr>
          <p:cNvSpPr txBox="1">
            <a:spLocks/>
          </p:cNvSpPr>
          <p:nvPr/>
        </p:nvSpPr>
        <p:spPr>
          <a:xfrm>
            <a:off x="8362209" y="5383961"/>
            <a:ext cx="9116294" cy="7536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1"/>
                </a:solidFill>
              </a:rPr>
              <a:t>3</a:t>
            </a:r>
            <a:r>
              <a:rPr lang="en-US" sz="2800" baseline="30000" dirty="0">
                <a:solidFill>
                  <a:schemeClr val="tx1"/>
                </a:solidFill>
              </a:rPr>
              <a:t>rd</a:t>
            </a:r>
            <a:r>
              <a:rPr lang="en-US" sz="2800" dirty="0">
                <a:solidFill>
                  <a:schemeClr val="tx1"/>
                </a:solidFill>
              </a:rPr>
              <a:t> Party Solutions</a:t>
            </a:r>
            <a:br>
              <a:rPr lang="en-US" sz="2800" dirty="0">
                <a:solidFill>
                  <a:schemeClr val="tx1"/>
                </a:solidFill>
              </a:rPr>
            </a:br>
            <a:r>
              <a:rPr lang="en-US" sz="2800" dirty="0">
                <a:solidFill>
                  <a:schemeClr val="tx1"/>
                </a:solidFill>
              </a:rPr>
              <a:t>from Marketplace</a:t>
            </a:r>
          </a:p>
        </p:txBody>
      </p:sp>
      <p:sp>
        <p:nvSpPr>
          <p:cNvPr id="22" name="Text Placeholder 2">
            <a:extLst>
              <a:ext uri="{FF2B5EF4-FFF2-40B4-BE49-F238E27FC236}">
                <a16:creationId xmlns:a16="http://schemas.microsoft.com/office/drawing/2014/main" id="{420A9950-12CA-48D2-8034-D99A165DEF60}"/>
              </a:ext>
            </a:extLst>
          </p:cNvPr>
          <p:cNvSpPr txBox="1">
            <a:spLocks/>
          </p:cNvSpPr>
          <p:nvPr/>
        </p:nvSpPr>
        <p:spPr>
          <a:xfrm>
            <a:off x="2237506" y="5499317"/>
            <a:ext cx="7924800" cy="7536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1"/>
                </a:solidFill>
              </a:rPr>
              <a:t>Front Door</a:t>
            </a:r>
          </a:p>
        </p:txBody>
      </p:sp>
      <p:pic>
        <p:nvPicPr>
          <p:cNvPr id="24" name="Picture 23"/>
          <p:cNvPicPr>
            <a:picLocks noChangeAspect="1"/>
          </p:cNvPicPr>
          <p:nvPr/>
        </p:nvPicPr>
        <p:blipFill>
          <a:blip r:embed="rId6">
            <a:clrChange>
              <a:clrFrom>
                <a:srgbClr val="323237"/>
              </a:clrFrom>
              <a:clrTo>
                <a:srgbClr val="323237">
                  <a:alpha val="0"/>
                </a:srgbClr>
              </a:clrTo>
            </a:clrChange>
          </a:blip>
          <a:stretch>
            <a:fillRect/>
          </a:stretch>
        </p:blipFill>
        <p:spPr>
          <a:xfrm>
            <a:off x="768246" y="5351476"/>
            <a:ext cx="1172779" cy="1049329"/>
          </a:xfrm>
          <a:prstGeom prst="rect">
            <a:avLst/>
          </a:prstGeom>
        </p:spPr>
      </p:pic>
    </p:spTree>
    <p:extLst>
      <p:ext uri="{BB962C8B-B14F-4D97-AF65-F5344CB8AC3E}">
        <p14:creationId xmlns:p14="http://schemas.microsoft.com/office/powerpoint/2010/main" val="2422266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237FA9-915A-48FF-BE8C-FCB92F704A70}"/>
              </a:ext>
            </a:extLst>
          </p:cNvPr>
          <p:cNvSpPr>
            <a:spLocks noGrp="1"/>
          </p:cNvSpPr>
          <p:nvPr>
            <p:ph type="title"/>
          </p:nvPr>
        </p:nvSpPr>
        <p:spPr>
          <a:xfrm>
            <a:off x="1126022" y="412457"/>
            <a:ext cx="10494261" cy="553998"/>
          </a:xfrm>
        </p:spPr>
        <p:txBody>
          <a:bodyPr>
            <a:normAutofit fontScale="90000"/>
          </a:bodyPr>
          <a:lstStyle/>
          <a:p>
            <a:r>
              <a:rPr lang="en-US"/>
              <a:t>Load balancing in Azure</a:t>
            </a:r>
          </a:p>
        </p:txBody>
      </p:sp>
      <p:pic>
        <p:nvPicPr>
          <p:cNvPr id="8" name="Graphic 7">
            <a:extLst>
              <a:ext uri="{FF2B5EF4-FFF2-40B4-BE49-F238E27FC236}">
                <a16:creationId xmlns:a16="http://schemas.microsoft.com/office/drawing/2014/main" id="{D1DBEFE0-F143-4D49-93FC-5DD378CEC4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37238" y="3299247"/>
            <a:ext cx="4892140" cy="993760"/>
          </a:xfrm>
          <a:prstGeom prst="rect">
            <a:avLst/>
          </a:prstGeom>
          <a:effectLst/>
        </p:spPr>
      </p:pic>
      <p:sp>
        <p:nvSpPr>
          <p:cNvPr id="9" name="Freeform: Shape 8">
            <a:extLst>
              <a:ext uri="{FF2B5EF4-FFF2-40B4-BE49-F238E27FC236}">
                <a16:creationId xmlns:a16="http://schemas.microsoft.com/office/drawing/2014/main" id="{42B9F084-41FC-4EC2-972C-1C344C550DF7}"/>
              </a:ext>
            </a:extLst>
          </p:cNvPr>
          <p:cNvSpPr/>
          <p:nvPr/>
        </p:nvSpPr>
        <p:spPr>
          <a:xfrm>
            <a:off x="4593090" y="3310614"/>
            <a:ext cx="6117243" cy="938397"/>
          </a:xfrm>
          <a:custGeom>
            <a:avLst/>
            <a:gdLst>
              <a:gd name="connsiteX0" fmla="*/ 0 w 3642444"/>
              <a:gd name="connsiteY0" fmla="*/ 3202926 h 3202926"/>
              <a:gd name="connsiteX1" fmla="*/ 141454 w 3642444"/>
              <a:gd name="connsiteY1" fmla="*/ 0 h 3202926"/>
              <a:gd name="connsiteX2" fmla="*/ 3465627 w 3642444"/>
              <a:gd name="connsiteY2" fmla="*/ 0 h 3202926"/>
              <a:gd name="connsiteX3" fmla="*/ 3642444 w 3642444"/>
              <a:gd name="connsiteY3" fmla="*/ 3187770 h 3202926"/>
              <a:gd name="connsiteX4" fmla="*/ 0 w 3642444"/>
              <a:gd name="connsiteY4" fmla="*/ 3202926 h 320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44" h="3202926">
                <a:moveTo>
                  <a:pt x="0" y="3202926"/>
                </a:moveTo>
                <a:lnTo>
                  <a:pt x="141454" y="0"/>
                </a:lnTo>
                <a:lnTo>
                  <a:pt x="3465627" y="0"/>
                </a:lnTo>
                <a:lnTo>
                  <a:pt x="3642444" y="3187770"/>
                </a:lnTo>
                <a:lnTo>
                  <a:pt x="0" y="3202926"/>
                </a:lnTo>
                <a:close/>
              </a:path>
            </a:pathLst>
          </a:custGeom>
          <a:solidFill>
            <a:schemeClr val="bg1"/>
          </a:solidFill>
          <a:ln w="824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4B8F916B-71ED-4983-89FE-9F20A8E27189}"/>
              </a:ext>
            </a:extLst>
          </p:cNvPr>
          <p:cNvSpPr/>
          <p:nvPr/>
        </p:nvSpPr>
        <p:spPr>
          <a:xfrm>
            <a:off x="6874130" y="3393339"/>
            <a:ext cx="3590670" cy="772945"/>
          </a:xfrm>
          <a:custGeom>
            <a:avLst/>
            <a:gdLst>
              <a:gd name="connsiteX0" fmla="*/ 0 w 3642444"/>
              <a:gd name="connsiteY0" fmla="*/ 3202926 h 3202926"/>
              <a:gd name="connsiteX1" fmla="*/ 141454 w 3642444"/>
              <a:gd name="connsiteY1" fmla="*/ 0 h 3202926"/>
              <a:gd name="connsiteX2" fmla="*/ 3465627 w 3642444"/>
              <a:gd name="connsiteY2" fmla="*/ 0 h 3202926"/>
              <a:gd name="connsiteX3" fmla="*/ 3642444 w 3642444"/>
              <a:gd name="connsiteY3" fmla="*/ 3187770 h 3202926"/>
              <a:gd name="connsiteX4" fmla="*/ 0 w 3642444"/>
              <a:gd name="connsiteY4" fmla="*/ 3202926 h 320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44" h="3202926">
                <a:moveTo>
                  <a:pt x="0" y="3202926"/>
                </a:moveTo>
                <a:lnTo>
                  <a:pt x="141454" y="0"/>
                </a:lnTo>
                <a:lnTo>
                  <a:pt x="3465627" y="0"/>
                </a:lnTo>
                <a:lnTo>
                  <a:pt x="3642444" y="3187770"/>
                </a:lnTo>
                <a:lnTo>
                  <a:pt x="0" y="3202926"/>
                </a:lnTo>
                <a:close/>
              </a:path>
            </a:pathLst>
          </a:custGeom>
          <a:solidFill>
            <a:schemeClr val="bg1"/>
          </a:solidFill>
          <a:ln w="824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67329D1B-8E99-4969-A698-DC7DB8154E89}"/>
              </a:ext>
            </a:extLst>
          </p:cNvPr>
          <p:cNvSpPr txBox="1"/>
          <p:nvPr/>
        </p:nvSpPr>
        <p:spPr>
          <a:xfrm>
            <a:off x="4723378" y="4247490"/>
            <a:ext cx="107273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Region / Zone</a:t>
            </a:r>
          </a:p>
        </p:txBody>
      </p:sp>
      <p:sp>
        <p:nvSpPr>
          <p:cNvPr id="13" name="TextBox 12">
            <a:extLst>
              <a:ext uri="{FF2B5EF4-FFF2-40B4-BE49-F238E27FC236}">
                <a16:creationId xmlns:a16="http://schemas.microsoft.com/office/drawing/2014/main" id="{192B39EE-84B1-4821-8780-365DBE272A06}"/>
              </a:ext>
            </a:extLst>
          </p:cNvPr>
          <p:cNvSpPr txBox="1"/>
          <p:nvPr/>
        </p:nvSpPr>
        <p:spPr>
          <a:xfrm>
            <a:off x="1794420" y="4247490"/>
            <a:ext cx="58702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Global</a:t>
            </a:r>
          </a:p>
        </p:txBody>
      </p:sp>
      <p:pic>
        <p:nvPicPr>
          <p:cNvPr id="15" name="Picture 14">
            <a:extLst>
              <a:ext uri="{FF2B5EF4-FFF2-40B4-BE49-F238E27FC236}">
                <a16:creationId xmlns:a16="http://schemas.microsoft.com/office/drawing/2014/main" id="{9A642185-50C7-4F05-B9B7-8A6194FA53B5}"/>
              </a:ext>
            </a:extLst>
          </p:cNvPr>
          <p:cNvPicPr>
            <a:picLocks noChangeAspect="1"/>
          </p:cNvPicPr>
          <p:nvPr/>
        </p:nvPicPr>
        <p:blipFill>
          <a:blip r:embed="rId4">
            <a:duotone>
              <a:prstClr val="black"/>
              <a:schemeClr val="accent5">
                <a:tint val="45000"/>
                <a:satMod val="400000"/>
              </a:schemeClr>
            </a:duotone>
          </a:blip>
          <a:stretch>
            <a:fillRect/>
          </a:stretch>
        </p:blipFill>
        <p:spPr>
          <a:xfrm>
            <a:off x="8094948" y="3541231"/>
            <a:ext cx="228378" cy="228848"/>
          </a:xfrm>
          <a:prstGeom prst="rect">
            <a:avLst/>
          </a:prstGeom>
        </p:spPr>
      </p:pic>
      <p:pic>
        <p:nvPicPr>
          <p:cNvPr id="16" name="Picture 15">
            <a:extLst>
              <a:ext uri="{FF2B5EF4-FFF2-40B4-BE49-F238E27FC236}">
                <a16:creationId xmlns:a16="http://schemas.microsoft.com/office/drawing/2014/main" id="{1D44EF47-58CC-4519-B576-E54C141EE629}"/>
              </a:ext>
            </a:extLst>
          </p:cNvPr>
          <p:cNvPicPr>
            <a:picLocks noChangeAspect="1"/>
          </p:cNvPicPr>
          <p:nvPr/>
        </p:nvPicPr>
        <p:blipFill>
          <a:blip r:embed="rId5">
            <a:duotone>
              <a:prstClr val="black"/>
              <a:schemeClr val="accent5">
                <a:tint val="45000"/>
                <a:satMod val="400000"/>
              </a:schemeClr>
            </a:duotone>
          </a:blip>
          <a:stretch>
            <a:fillRect/>
          </a:stretch>
        </p:blipFill>
        <p:spPr>
          <a:xfrm>
            <a:off x="5620437" y="3502643"/>
            <a:ext cx="335672" cy="336363"/>
          </a:xfrm>
          <a:prstGeom prst="rect">
            <a:avLst/>
          </a:prstGeom>
        </p:spPr>
      </p:pic>
      <p:pic>
        <p:nvPicPr>
          <p:cNvPr id="17" name="Picture 16">
            <a:extLst>
              <a:ext uri="{FF2B5EF4-FFF2-40B4-BE49-F238E27FC236}">
                <a16:creationId xmlns:a16="http://schemas.microsoft.com/office/drawing/2014/main" id="{8172FA66-E25F-4BAE-9D5B-2DF356DCC3BF}"/>
              </a:ext>
            </a:extLst>
          </p:cNvPr>
          <p:cNvPicPr>
            <a:picLocks noChangeAspect="1"/>
          </p:cNvPicPr>
          <p:nvPr/>
        </p:nvPicPr>
        <p:blipFill>
          <a:blip r:embed="rId6">
            <a:duotone>
              <a:prstClr val="black"/>
              <a:schemeClr val="accent5">
                <a:tint val="45000"/>
                <a:satMod val="400000"/>
              </a:schemeClr>
            </a:duotone>
          </a:blip>
          <a:stretch>
            <a:fillRect/>
          </a:stretch>
        </p:blipFill>
        <p:spPr>
          <a:xfrm>
            <a:off x="8102867" y="3804905"/>
            <a:ext cx="223764" cy="224225"/>
          </a:xfrm>
          <a:prstGeom prst="rect">
            <a:avLst/>
          </a:prstGeom>
        </p:spPr>
      </p:pic>
      <p:pic>
        <p:nvPicPr>
          <p:cNvPr id="18" name="Picture 17">
            <a:extLst>
              <a:ext uri="{FF2B5EF4-FFF2-40B4-BE49-F238E27FC236}">
                <a16:creationId xmlns:a16="http://schemas.microsoft.com/office/drawing/2014/main" id="{CFD67BD3-4C4E-47F8-A7BB-C26D7C32C025}"/>
              </a:ext>
            </a:extLst>
          </p:cNvPr>
          <p:cNvPicPr>
            <a:picLocks noChangeAspect="1"/>
          </p:cNvPicPr>
          <p:nvPr/>
        </p:nvPicPr>
        <p:blipFill>
          <a:blip r:embed="rId7">
            <a:duotone>
              <a:prstClr val="black"/>
              <a:schemeClr val="accent5">
                <a:tint val="45000"/>
                <a:satMod val="400000"/>
              </a:schemeClr>
            </a:duotone>
          </a:blip>
          <a:stretch>
            <a:fillRect/>
          </a:stretch>
        </p:blipFill>
        <p:spPr>
          <a:xfrm>
            <a:off x="5248616" y="3492096"/>
            <a:ext cx="328890" cy="329568"/>
          </a:xfrm>
          <a:prstGeom prst="rect">
            <a:avLst/>
          </a:prstGeom>
        </p:spPr>
      </p:pic>
      <p:pic>
        <p:nvPicPr>
          <p:cNvPr id="19" name="Picture 18">
            <a:extLst>
              <a:ext uri="{FF2B5EF4-FFF2-40B4-BE49-F238E27FC236}">
                <a16:creationId xmlns:a16="http://schemas.microsoft.com/office/drawing/2014/main" id="{BD6F7EC2-0052-47C2-8F04-CBD5EE89FAB6}"/>
              </a:ext>
            </a:extLst>
          </p:cNvPr>
          <p:cNvPicPr>
            <a:picLocks noChangeAspect="1"/>
          </p:cNvPicPr>
          <p:nvPr/>
        </p:nvPicPr>
        <p:blipFill>
          <a:blip r:embed="rId8">
            <a:duotone>
              <a:prstClr val="black"/>
              <a:schemeClr val="accent5">
                <a:tint val="45000"/>
                <a:satMod val="400000"/>
              </a:schemeClr>
            </a:duotone>
          </a:blip>
          <a:stretch>
            <a:fillRect/>
          </a:stretch>
        </p:blipFill>
        <p:spPr>
          <a:xfrm>
            <a:off x="8412531" y="3553823"/>
            <a:ext cx="445938" cy="445938"/>
          </a:xfrm>
          <a:prstGeom prst="rect">
            <a:avLst/>
          </a:prstGeom>
        </p:spPr>
      </p:pic>
      <p:pic>
        <p:nvPicPr>
          <p:cNvPr id="20" name="Picture 19">
            <a:extLst>
              <a:ext uri="{FF2B5EF4-FFF2-40B4-BE49-F238E27FC236}">
                <a16:creationId xmlns:a16="http://schemas.microsoft.com/office/drawing/2014/main" id="{0C6CBCBD-1A44-4AE0-B902-19FF6F63F172}"/>
              </a:ext>
            </a:extLst>
          </p:cNvPr>
          <p:cNvPicPr>
            <a:picLocks noChangeAspect="1"/>
          </p:cNvPicPr>
          <p:nvPr/>
        </p:nvPicPr>
        <p:blipFill>
          <a:blip r:embed="rId9">
            <a:duotone>
              <a:prstClr val="black"/>
              <a:schemeClr val="accent5">
                <a:tint val="45000"/>
                <a:satMod val="400000"/>
              </a:schemeClr>
            </a:duotone>
          </a:blip>
          <a:stretch>
            <a:fillRect/>
          </a:stretch>
        </p:blipFill>
        <p:spPr>
          <a:xfrm>
            <a:off x="8988831" y="3546982"/>
            <a:ext cx="455133" cy="455133"/>
          </a:xfrm>
          <a:prstGeom prst="rect">
            <a:avLst/>
          </a:prstGeom>
        </p:spPr>
      </p:pic>
      <p:grpSp>
        <p:nvGrpSpPr>
          <p:cNvPr id="21" name="Group 20">
            <a:extLst>
              <a:ext uri="{FF2B5EF4-FFF2-40B4-BE49-F238E27FC236}">
                <a16:creationId xmlns:a16="http://schemas.microsoft.com/office/drawing/2014/main" id="{A2534CF0-F321-4993-8F50-476097E1F243}"/>
              </a:ext>
            </a:extLst>
          </p:cNvPr>
          <p:cNvGrpSpPr/>
          <p:nvPr/>
        </p:nvGrpSpPr>
        <p:grpSpPr>
          <a:xfrm>
            <a:off x="5705493" y="2783169"/>
            <a:ext cx="1611343" cy="669065"/>
            <a:chOff x="4147637" y="1008582"/>
            <a:chExt cx="1611343" cy="669065"/>
          </a:xfrm>
        </p:grpSpPr>
        <p:sp>
          <p:nvSpPr>
            <p:cNvPr id="22" name="Rectangle: Rounded Corners 21">
              <a:extLst>
                <a:ext uri="{FF2B5EF4-FFF2-40B4-BE49-F238E27FC236}">
                  <a16:creationId xmlns:a16="http://schemas.microsoft.com/office/drawing/2014/main" id="{0E879EA2-F76A-4322-AD46-0EB0AE8757D5}"/>
                </a:ext>
              </a:extLst>
            </p:cNvPr>
            <p:cNvSpPr/>
            <p:nvPr/>
          </p:nvSpPr>
          <p:spPr>
            <a:xfrm>
              <a:off x="4147637" y="1008582"/>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3FD9FD2F-33C8-494C-8F7D-6BB97C747A13}"/>
                </a:ext>
              </a:extLst>
            </p:cNvPr>
            <p:cNvSpPr txBox="1"/>
            <p:nvPr/>
          </p:nvSpPr>
          <p:spPr>
            <a:xfrm>
              <a:off x="4648989" y="1135050"/>
              <a:ext cx="11099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(Public)</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24" name="Picture 2" descr="Image result for standard load balancer icon">
              <a:extLst>
                <a:ext uri="{FF2B5EF4-FFF2-40B4-BE49-F238E27FC236}">
                  <a16:creationId xmlns:a16="http://schemas.microsoft.com/office/drawing/2014/main" id="{D2B3C066-BCC7-4E00-81AD-1F559B4880E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7885" t="-10981" r="19208"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EBB26EF6-6215-4AF2-BA23-C5D2768FA0DF}"/>
              </a:ext>
            </a:extLst>
          </p:cNvPr>
          <p:cNvGrpSpPr/>
          <p:nvPr/>
        </p:nvGrpSpPr>
        <p:grpSpPr>
          <a:xfrm>
            <a:off x="2812458" y="2787413"/>
            <a:ext cx="1596411" cy="669065"/>
            <a:chOff x="2812458" y="2787413"/>
            <a:chExt cx="1596411" cy="669065"/>
          </a:xfrm>
        </p:grpSpPr>
        <p:sp>
          <p:nvSpPr>
            <p:cNvPr id="14" name="Rectangle: Rounded Corners 13">
              <a:extLst>
                <a:ext uri="{FF2B5EF4-FFF2-40B4-BE49-F238E27FC236}">
                  <a16:creationId xmlns:a16="http://schemas.microsoft.com/office/drawing/2014/main" id="{D49B71C2-BC14-470A-88B6-0E5CC4DA8AAC}"/>
                </a:ext>
              </a:extLst>
            </p:cNvPr>
            <p:cNvSpPr/>
            <p:nvPr/>
          </p:nvSpPr>
          <p:spPr>
            <a:xfrm>
              <a:off x="2812458" y="2787413"/>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5" name="Picture 2" descr="Image result for azure traffic manager logo">
              <a:extLst>
                <a:ext uri="{FF2B5EF4-FFF2-40B4-BE49-F238E27FC236}">
                  <a16:creationId xmlns:a16="http://schemas.microsoft.com/office/drawing/2014/main" id="{4F07C411-4D38-4917-850D-8577464F5E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12458" y="2950367"/>
              <a:ext cx="668516" cy="35097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387F3098-289E-4E2C-9A8D-550105885E52}"/>
                </a:ext>
              </a:extLst>
            </p:cNvPr>
            <p:cNvSpPr txBox="1"/>
            <p:nvPr/>
          </p:nvSpPr>
          <p:spPr>
            <a:xfrm>
              <a:off x="3321001" y="2891111"/>
              <a:ext cx="10878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Traffic Manager</a:t>
              </a:r>
              <a:endParaRPr kumimoji="0" lang="en-US" sz="105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27" name="Group 26">
            <a:extLst>
              <a:ext uri="{FF2B5EF4-FFF2-40B4-BE49-F238E27FC236}">
                <a16:creationId xmlns:a16="http://schemas.microsoft.com/office/drawing/2014/main" id="{CF2FF82B-16BF-4485-816F-A95AF7B43468}"/>
              </a:ext>
            </a:extLst>
          </p:cNvPr>
          <p:cNvGrpSpPr/>
          <p:nvPr/>
        </p:nvGrpSpPr>
        <p:grpSpPr>
          <a:xfrm>
            <a:off x="5723420" y="1935744"/>
            <a:ext cx="1578483" cy="669065"/>
            <a:chOff x="4961420" y="1804059"/>
            <a:chExt cx="1578483" cy="669065"/>
          </a:xfrm>
        </p:grpSpPr>
        <p:sp>
          <p:nvSpPr>
            <p:cNvPr id="28" name="Rectangle: Rounded Corners 27">
              <a:extLst>
                <a:ext uri="{FF2B5EF4-FFF2-40B4-BE49-F238E27FC236}">
                  <a16:creationId xmlns:a16="http://schemas.microsoft.com/office/drawing/2014/main" id="{9FDABCC4-34E1-48F7-8325-72655149F9C2}"/>
                </a:ext>
              </a:extLst>
            </p:cNvPr>
            <p:cNvSpPr/>
            <p:nvPr/>
          </p:nvSpPr>
          <p:spPr>
            <a:xfrm>
              <a:off x="4961420" y="1804059"/>
              <a:ext cx="1578483"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9" name="Picture 28">
              <a:extLst>
                <a:ext uri="{FF2B5EF4-FFF2-40B4-BE49-F238E27FC236}">
                  <a16:creationId xmlns:a16="http://schemas.microsoft.com/office/drawing/2014/main" id="{22618BB7-E343-4A68-B081-CC82AE5A4D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50498" y="1927505"/>
              <a:ext cx="415804" cy="415804"/>
            </a:xfrm>
            <a:prstGeom prst="rect">
              <a:avLst/>
            </a:prstGeom>
          </p:spPr>
        </p:pic>
        <p:sp>
          <p:nvSpPr>
            <p:cNvPr id="30" name="TextBox 29">
              <a:extLst>
                <a:ext uri="{FF2B5EF4-FFF2-40B4-BE49-F238E27FC236}">
                  <a16:creationId xmlns:a16="http://schemas.microsoft.com/office/drawing/2014/main" id="{FDAF2FD0-1BB3-4F87-9A69-0A75541909AB}"/>
                </a:ext>
              </a:extLst>
            </p:cNvPr>
            <p:cNvSpPr txBox="1"/>
            <p:nvPr/>
          </p:nvSpPr>
          <p:spPr>
            <a:xfrm>
              <a:off x="5429914" y="1904574"/>
              <a:ext cx="10682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31" name="Group 30">
            <a:extLst>
              <a:ext uri="{FF2B5EF4-FFF2-40B4-BE49-F238E27FC236}">
                <a16:creationId xmlns:a16="http://schemas.microsoft.com/office/drawing/2014/main" id="{0B09BF69-52BB-410A-81B1-5B78B4E3046B}"/>
              </a:ext>
            </a:extLst>
          </p:cNvPr>
          <p:cNvGrpSpPr/>
          <p:nvPr/>
        </p:nvGrpSpPr>
        <p:grpSpPr>
          <a:xfrm flipH="1">
            <a:off x="1067595" y="2451908"/>
            <a:ext cx="478498" cy="478496"/>
            <a:chOff x="438150" y="527050"/>
            <a:chExt cx="537826" cy="537825"/>
          </a:xfrm>
        </p:grpSpPr>
        <p:sp>
          <p:nvSpPr>
            <p:cNvPr id="32" name="Oval 25">
              <a:extLst>
                <a:ext uri="{FF2B5EF4-FFF2-40B4-BE49-F238E27FC236}">
                  <a16:creationId xmlns:a16="http://schemas.microsoft.com/office/drawing/2014/main" id="{0254FF68-7C98-4AF9-9422-FD50E14FC51A}"/>
                </a:ext>
              </a:extLst>
            </p:cNvPr>
            <p:cNvSpPr>
              <a:spLocks noChangeArrowheads="1"/>
            </p:cNvSpPr>
            <p:nvPr/>
          </p:nvSpPr>
          <p:spPr bwMode="auto">
            <a:xfrm>
              <a:off x="438150" y="527050"/>
              <a:ext cx="537826" cy="537825"/>
            </a:xfrm>
            <a:prstGeom prst="ellipse">
              <a:avLst/>
            </a:prstGeom>
            <a:solidFill>
              <a:srgbClr val="FFFFFF"/>
            </a:solidFill>
            <a:ln w="254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23">
              <a:extLst>
                <a:ext uri="{FF2B5EF4-FFF2-40B4-BE49-F238E27FC236}">
                  <a16:creationId xmlns:a16="http://schemas.microsoft.com/office/drawing/2014/main" id="{11EAF7CD-5527-4238-B6D9-D9EFC255A45A}"/>
                </a:ext>
              </a:extLst>
            </p:cNvPr>
            <p:cNvSpPr>
              <a:spLocks/>
            </p:cNvSpPr>
            <p:nvPr/>
          </p:nvSpPr>
          <p:spPr bwMode="auto">
            <a:xfrm>
              <a:off x="592369" y="795314"/>
              <a:ext cx="229386" cy="141260"/>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Oval 24">
              <a:extLst>
                <a:ext uri="{FF2B5EF4-FFF2-40B4-BE49-F238E27FC236}">
                  <a16:creationId xmlns:a16="http://schemas.microsoft.com/office/drawing/2014/main" id="{88D4CB71-9E2B-4BD2-B9DD-2FF6B43FF2CC}"/>
                </a:ext>
              </a:extLst>
            </p:cNvPr>
            <p:cNvSpPr>
              <a:spLocks noChangeArrowheads="1"/>
            </p:cNvSpPr>
            <p:nvPr/>
          </p:nvSpPr>
          <p:spPr bwMode="auto">
            <a:xfrm>
              <a:off x="632545" y="646279"/>
              <a:ext cx="149036" cy="149036"/>
            </a:xfrm>
            <a:prstGeom prst="ellipse">
              <a:avLst/>
            </a:prstGeom>
            <a:noFill/>
            <a:ln w="254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7AC8A84D-CC79-44D8-89D7-A49EC6BD1299}"/>
              </a:ext>
            </a:extLst>
          </p:cNvPr>
          <p:cNvGrpSpPr/>
          <p:nvPr/>
        </p:nvGrpSpPr>
        <p:grpSpPr>
          <a:xfrm>
            <a:off x="1948694" y="2518768"/>
            <a:ext cx="445713" cy="342858"/>
            <a:chOff x="3550089" y="1921607"/>
            <a:chExt cx="575761" cy="365761"/>
          </a:xfrm>
        </p:grpSpPr>
        <p:sp>
          <p:nvSpPr>
            <p:cNvPr id="36" name="Freeform: Shape 35">
              <a:extLst>
                <a:ext uri="{FF2B5EF4-FFF2-40B4-BE49-F238E27FC236}">
                  <a16:creationId xmlns:a16="http://schemas.microsoft.com/office/drawing/2014/main" id="{B90E0AAC-1DCF-4022-9FBC-D67BBBDDA6E3}"/>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6BD41B6B-AE83-4C37-A182-BFAE01D48E96}"/>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Oval 37">
              <a:extLst>
                <a:ext uri="{FF2B5EF4-FFF2-40B4-BE49-F238E27FC236}">
                  <a16:creationId xmlns:a16="http://schemas.microsoft.com/office/drawing/2014/main" id="{E1BC8A65-7226-4010-9D45-DF060043B54B}"/>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D458A718-8B00-4177-A438-4226A5D274AB}"/>
              </a:ext>
            </a:extLst>
          </p:cNvPr>
          <p:cNvGrpSpPr/>
          <p:nvPr/>
        </p:nvGrpSpPr>
        <p:grpSpPr>
          <a:xfrm>
            <a:off x="4836874" y="2518767"/>
            <a:ext cx="445713" cy="342858"/>
            <a:chOff x="3550089" y="1921607"/>
            <a:chExt cx="575761" cy="365761"/>
          </a:xfrm>
        </p:grpSpPr>
        <p:sp>
          <p:nvSpPr>
            <p:cNvPr id="40" name="Freeform: Shape 39">
              <a:extLst>
                <a:ext uri="{FF2B5EF4-FFF2-40B4-BE49-F238E27FC236}">
                  <a16:creationId xmlns:a16="http://schemas.microsoft.com/office/drawing/2014/main" id="{7BD26121-5840-4AFF-828B-602F1FEEEEEF}"/>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B901C4F-F604-429C-92F0-758090D7E4A6}"/>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Oval 41">
              <a:extLst>
                <a:ext uri="{FF2B5EF4-FFF2-40B4-BE49-F238E27FC236}">
                  <a16:creationId xmlns:a16="http://schemas.microsoft.com/office/drawing/2014/main" id="{FE5FF2F0-13A8-4BD9-866C-F422FFED6866}"/>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C57B3855-E9C4-4312-846F-41FD400631AC}"/>
              </a:ext>
            </a:extLst>
          </p:cNvPr>
          <p:cNvGrpSpPr/>
          <p:nvPr/>
        </p:nvGrpSpPr>
        <p:grpSpPr>
          <a:xfrm rot="10800000">
            <a:off x="7678194" y="2517023"/>
            <a:ext cx="445713" cy="342858"/>
            <a:chOff x="3550089" y="1921607"/>
            <a:chExt cx="575761" cy="365761"/>
          </a:xfrm>
        </p:grpSpPr>
        <p:sp>
          <p:nvSpPr>
            <p:cNvPr id="44" name="Freeform: Shape 43">
              <a:extLst>
                <a:ext uri="{FF2B5EF4-FFF2-40B4-BE49-F238E27FC236}">
                  <a16:creationId xmlns:a16="http://schemas.microsoft.com/office/drawing/2014/main" id="{F72B9913-588E-4A89-8A6E-19559FCF5BBB}"/>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C80FF5B-3C1B-4074-ADE5-3174C8C885D1}"/>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Oval 45">
              <a:extLst>
                <a:ext uri="{FF2B5EF4-FFF2-40B4-BE49-F238E27FC236}">
                  <a16:creationId xmlns:a16="http://schemas.microsoft.com/office/drawing/2014/main" id="{FC4D6CA5-4BE4-4BFB-9079-A2CAFE313985}"/>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8E864164-EA35-43C0-BF42-C3287E16031D}"/>
              </a:ext>
            </a:extLst>
          </p:cNvPr>
          <p:cNvGrpSpPr/>
          <p:nvPr/>
        </p:nvGrpSpPr>
        <p:grpSpPr>
          <a:xfrm>
            <a:off x="8494596" y="2764257"/>
            <a:ext cx="1626276" cy="669065"/>
            <a:chOff x="4147637" y="1008582"/>
            <a:chExt cx="1626276" cy="669065"/>
          </a:xfrm>
        </p:grpSpPr>
        <p:sp>
          <p:nvSpPr>
            <p:cNvPr id="48" name="Rectangle: Rounded Corners 47">
              <a:extLst>
                <a:ext uri="{FF2B5EF4-FFF2-40B4-BE49-F238E27FC236}">
                  <a16:creationId xmlns:a16="http://schemas.microsoft.com/office/drawing/2014/main" id="{D1638A5F-A19D-4F16-8164-8DAFCCEBD972}"/>
                </a:ext>
              </a:extLst>
            </p:cNvPr>
            <p:cNvSpPr/>
            <p:nvPr/>
          </p:nvSpPr>
          <p:spPr>
            <a:xfrm>
              <a:off x="4147637" y="1008582"/>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81449E5F-B447-46C8-BCF4-5F72569A828B}"/>
                </a:ext>
              </a:extLst>
            </p:cNvPr>
            <p:cNvSpPr txBox="1"/>
            <p:nvPr/>
          </p:nvSpPr>
          <p:spPr>
            <a:xfrm>
              <a:off x="4588143" y="1136555"/>
              <a:ext cx="11857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 (Internal)</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50" name="Picture 2" descr="Image result for standard load balancer icon">
              <a:extLst>
                <a:ext uri="{FF2B5EF4-FFF2-40B4-BE49-F238E27FC236}">
                  <a16:creationId xmlns:a16="http://schemas.microsoft.com/office/drawing/2014/main" id="{C9E69EF4-855E-4717-A57A-EC5DF4D9E45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7885" t="-10981" r="19208"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72B22837-32CB-4866-8F7B-8920FB047854}"/>
              </a:ext>
            </a:extLst>
          </p:cNvPr>
          <p:cNvGrpSpPr/>
          <p:nvPr/>
        </p:nvGrpSpPr>
        <p:grpSpPr>
          <a:xfrm>
            <a:off x="2812458" y="1935744"/>
            <a:ext cx="1596411" cy="669065"/>
            <a:chOff x="2050458" y="1804059"/>
            <a:chExt cx="1596411" cy="669065"/>
          </a:xfrm>
        </p:grpSpPr>
        <p:sp>
          <p:nvSpPr>
            <p:cNvPr id="52" name="Rectangle: Rounded Corners 51">
              <a:extLst>
                <a:ext uri="{FF2B5EF4-FFF2-40B4-BE49-F238E27FC236}">
                  <a16:creationId xmlns:a16="http://schemas.microsoft.com/office/drawing/2014/main" id="{D10F757F-B2C1-4E47-B451-C6CDA9BD40A6}"/>
                </a:ext>
              </a:extLst>
            </p:cNvPr>
            <p:cNvSpPr/>
            <p:nvPr/>
          </p:nvSpPr>
          <p:spPr>
            <a:xfrm>
              <a:off x="2050458" y="1804059"/>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3" name="Graphic 52">
              <a:extLst>
                <a:ext uri="{FF2B5EF4-FFF2-40B4-BE49-F238E27FC236}">
                  <a16:creationId xmlns:a16="http://schemas.microsoft.com/office/drawing/2014/main" id="{9AED1840-E313-4236-BAEB-0369657E9E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0431" y="1961122"/>
              <a:ext cx="348570" cy="348570"/>
            </a:xfrm>
            <a:prstGeom prst="rect">
              <a:avLst/>
            </a:prstGeom>
          </p:spPr>
        </p:pic>
        <p:sp>
          <p:nvSpPr>
            <p:cNvPr id="54" name="TextBox 53">
              <a:extLst>
                <a:ext uri="{FF2B5EF4-FFF2-40B4-BE49-F238E27FC236}">
                  <a16:creationId xmlns:a16="http://schemas.microsoft.com/office/drawing/2014/main" id="{AF991D57-34EC-4DC2-9382-1F681388B169}"/>
                </a:ext>
              </a:extLst>
            </p:cNvPr>
            <p:cNvSpPr txBox="1"/>
            <p:nvPr/>
          </p:nvSpPr>
          <p:spPr>
            <a:xfrm>
              <a:off x="2554423" y="1987466"/>
              <a:ext cx="108786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Front Door</a:t>
              </a:r>
              <a:endParaRPr kumimoji="0" lang="en-US" sz="105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sp>
        <p:nvSpPr>
          <p:cNvPr id="60" name="Text Placeholder 7">
            <a:extLst>
              <a:ext uri="{FF2B5EF4-FFF2-40B4-BE49-F238E27FC236}">
                <a16:creationId xmlns:a16="http://schemas.microsoft.com/office/drawing/2014/main" id="{43A096E6-0878-4E80-A587-D14C44DCE2C0}"/>
              </a:ext>
            </a:extLst>
          </p:cNvPr>
          <p:cNvSpPr txBox="1">
            <a:spLocks/>
          </p:cNvSpPr>
          <p:nvPr/>
        </p:nvSpPr>
        <p:spPr>
          <a:xfrm>
            <a:off x="586740" y="4709803"/>
            <a:ext cx="3423296"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Global</a:t>
            </a:r>
          </a:p>
        </p:txBody>
      </p:sp>
      <p:sp>
        <p:nvSpPr>
          <p:cNvPr id="61" name="Text Placeholder 8">
            <a:extLst>
              <a:ext uri="{FF2B5EF4-FFF2-40B4-BE49-F238E27FC236}">
                <a16:creationId xmlns:a16="http://schemas.microsoft.com/office/drawing/2014/main" id="{11FEDC19-6D9F-45ED-B607-A3AC94A4B814}"/>
              </a:ext>
            </a:extLst>
          </p:cNvPr>
          <p:cNvSpPr txBox="1">
            <a:spLocks/>
          </p:cNvSpPr>
          <p:nvPr/>
        </p:nvSpPr>
        <p:spPr>
          <a:xfrm>
            <a:off x="586739" y="5236417"/>
            <a:ext cx="3199479" cy="1380453"/>
          </a:xfrm>
          <a:prstGeom prst="rect">
            <a:avLst/>
          </a:prstGeom>
        </p:spPr>
        <p:txBody>
          <a:bodyPr>
            <a:normAutofit fontScale="92500"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to your closest available service region or your on-prem DC. Offload SSL, improve performance / accelerate websites at the Edge. </a:t>
            </a:r>
          </a:p>
        </p:txBody>
      </p:sp>
      <p:sp>
        <p:nvSpPr>
          <p:cNvPr id="62" name="Text Placeholder 9">
            <a:extLst>
              <a:ext uri="{FF2B5EF4-FFF2-40B4-BE49-F238E27FC236}">
                <a16:creationId xmlns:a16="http://schemas.microsoft.com/office/drawing/2014/main" id="{31633C5D-DBBF-4B3D-BEA1-A44977871DA7}"/>
              </a:ext>
            </a:extLst>
          </p:cNvPr>
          <p:cNvSpPr txBox="1">
            <a:spLocks/>
          </p:cNvSpPr>
          <p:nvPr/>
        </p:nvSpPr>
        <p:spPr>
          <a:xfrm>
            <a:off x="4666162" y="4729993"/>
            <a:ext cx="3023466" cy="571307"/>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Regional</a:t>
            </a:r>
          </a:p>
        </p:txBody>
      </p:sp>
      <p:sp>
        <p:nvSpPr>
          <p:cNvPr id="63" name="Text Placeholder 10">
            <a:extLst>
              <a:ext uri="{FF2B5EF4-FFF2-40B4-BE49-F238E27FC236}">
                <a16:creationId xmlns:a16="http://schemas.microsoft.com/office/drawing/2014/main" id="{FE9C70DA-5E63-454B-B015-AF3FD6BD0059}"/>
              </a:ext>
            </a:extLst>
          </p:cNvPr>
          <p:cNvSpPr txBox="1">
            <a:spLocks/>
          </p:cNvSpPr>
          <p:nvPr/>
        </p:nvSpPr>
        <p:spPr>
          <a:xfrm>
            <a:off x="4601914" y="5231633"/>
            <a:ext cx="3023466" cy="142316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across zones and into your VNET.   Offload SSL and build your application-specific logic.  </a:t>
            </a:r>
          </a:p>
        </p:txBody>
      </p:sp>
      <p:grpSp>
        <p:nvGrpSpPr>
          <p:cNvPr id="69" name="Group 68">
            <a:extLst>
              <a:ext uri="{FF2B5EF4-FFF2-40B4-BE49-F238E27FC236}">
                <a16:creationId xmlns:a16="http://schemas.microsoft.com/office/drawing/2014/main" id="{72DDFF48-EF5D-4E6A-A289-7D27C02BA988}"/>
              </a:ext>
            </a:extLst>
          </p:cNvPr>
          <p:cNvGrpSpPr/>
          <p:nvPr/>
        </p:nvGrpSpPr>
        <p:grpSpPr>
          <a:xfrm>
            <a:off x="4154970" y="5089266"/>
            <a:ext cx="4138345" cy="1565534"/>
            <a:chOff x="4005191" y="5089266"/>
            <a:chExt cx="4138345" cy="4093666"/>
          </a:xfrm>
        </p:grpSpPr>
        <p:cxnSp>
          <p:nvCxnSpPr>
            <p:cNvPr id="59" name="Straight Connector 58">
              <a:extLst>
                <a:ext uri="{FF2B5EF4-FFF2-40B4-BE49-F238E27FC236}">
                  <a16:creationId xmlns:a16="http://schemas.microsoft.com/office/drawing/2014/main" id="{36F94D04-5B45-4882-A630-11063E1D23D1}"/>
                </a:ext>
              </a:extLst>
            </p:cNvPr>
            <p:cNvCxnSpPr>
              <a:cxnSpLocks/>
            </p:cNvCxnSpPr>
            <p:nvPr/>
          </p:nvCxnSpPr>
          <p:spPr>
            <a:xfrm>
              <a:off x="4005191" y="5089266"/>
              <a:ext cx="0" cy="4093666"/>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4338388-4B15-4820-9519-57832193E948}"/>
                </a:ext>
              </a:extLst>
            </p:cNvPr>
            <p:cNvCxnSpPr>
              <a:cxnSpLocks/>
            </p:cNvCxnSpPr>
            <p:nvPr/>
          </p:nvCxnSpPr>
          <p:spPr>
            <a:xfrm>
              <a:off x="8143536" y="5089266"/>
              <a:ext cx="0" cy="4093666"/>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grpSp>
      <p:sp>
        <p:nvSpPr>
          <p:cNvPr id="65" name="Text Placeholder 10">
            <a:extLst>
              <a:ext uri="{FF2B5EF4-FFF2-40B4-BE49-F238E27FC236}">
                <a16:creationId xmlns:a16="http://schemas.microsoft.com/office/drawing/2014/main" id="{AB0D5E03-39D9-43A3-B372-5C9C12054AFA}"/>
              </a:ext>
            </a:extLst>
          </p:cNvPr>
          <p:cNvSpPr txBox="1">
            <a:spLocks/>
          </p:cNvSpPr>
          <p:nvPr/>
        </p:nvSpPr>
        <p:spPr>
          <a:xfrm>
            <a:off x="8640803" y="5231633"/>
            <a:ext cx="3023466" cy="142316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600" b="0" i="0" kern="1200" spc="0">
                <a:solidFill>
                  <a:schemeClr val="tx1"/>
                </a:solidFill>
                <a:latin typeface="Segoe UI" charset="0"/>
                <a:ea typeface="Segoe UI" charset="0"/>
                <a:cs typeface="Segoe UI" charset="0"/>
              </a:defRPr>
            </a:lvl1pPr>
            <a:lvl2pPr marL="457200" indent="0" algn="l" defTabSz="914400" rtl="0" eaLnBrk="1" latinLnBrk="0" hangingPunct="1">
              <a:lnSpc>
                <a:spcPct val="90000"/>
              </a:lnSpc>
              <a:spcBef>
                <a:spcPts val="500"/>
              </a:spcBef>
              <a:buFont typeface="Arial"/>
              <a:buNone/>
              <a:defRPr sz="2400" b="0" i="0" kern="1200">
                <a:solidFill>
                  <a:schemeClr val="tx1"/>
                </a:solidFill>
                <a:latin typeface="Segoe UI" charset="0"/>
                <a:ea typeface="Segoe UI" charset="0"/>
                <a:cs typeface="Segoe UI" charset="0"/>
              </a:defRPr>
            </a:lvl2pPr>
            <a:lvl3pPr marL="914400" indent="0" algn="l" defTabSz="914400" rtl="0" eaLnBrk="1" latinLnBrk="0" hangingPunct="1">
              <a:lnSpc>
                <a:spcPct val="90000"/>
              </a:lnSpc>
              <a:spcBef>
                <a:spcPts val="500"/>
              </a:spcBef>
              <a:buFont typeface="Arial"/>
              <a:buNone/>
              <a:defRPr sz="2000" b="0" i="0" kern="1200">
                <a:solidFill>
                  <a:schemeClr val="tx1"/>
                </a:solidFill>
                <a:latin typeface="Segoe UI" charset="0"/>
                <a:ea typeface="Segoe UI" charset="0"/>
                <a:cs typeface="Segoe UI" charset="0"/>
              </a:defRPr>
            </a:lvl3pPr>
            <a:lvl4pPr marL="1371600" indent="0" algn="l" defTabSz="914400" rtl="0" eaLnBrk="1" latinLnBrk="0" hangingPunct="1">
              <a:lnSpc>
                <a:spcPct val="90000"/>
              </a:lnSpc>
              <a:spcBef>
                <a:spcPts val="500"/>
              </a:spcBef>
              <a:buFont typeface="Arial"/>
              <a:buNone/>
              <a:defRPr sz="1800" b="0" i="0" kern="1200">
                <a:solidFill>
                  <a:schemeClr val="tx1"/>
                </a:solidFill>
                <a:latin typeface="Segoe UI" charset="0"/>
                <a:ea typeface="Segoe UI" charset="0"/>
                <a:cs typeface="Segoe UI" charset="0"/>
              </a:defRPr>
            </a:lvl4pPr>
            <a:lvl5pPr marL="1828800" indent="0" algn="l" defTabSz="914400" rtl="0" eaLnBrk="1" latinLnBrk="0" hangingPunct="1">
              <a:lnSpc>
                <a:spcPct val="90000"/>
              </a:lnSpc>
              <a:spcBef>
                <a:spcPts val="500"/>
              </a:spcBef>
              <a:buFont typeface="Arial"/>
              <a:buNone/>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across and between your resources to build your regional application.</a:t>
            </a:r>
          </a:p>
        </p:txBody>
      </p:sp>
      <p:sp>
        <p:nvSpPr>
          <p:cNvPr id="66" name="Text Placeholder 11">
            <a:extLst>
              <a:ext uri="{FF2B5EF4-FFF2-40B4-BE49-F238E27FC236}">
                <a16:creationId xmlns:a16="http://schemas.microsoft.com/office/drawing/2014/main" id="{266DE15A-DA88-48AD-BA79-63FC8839F0DA}"/>
              </a:ext>
            </a:extLst>
          </p:cNvPr>
          <p:cNvSpPr txBox="1">
            <a:spLocks/>
          </p:cNvSpPr>
          <p:nvPr/>
        </p:nvSpPr>
        <p:spPr>
          <a:xfrm>
            <a:off x="8644375" y="4713962"/>
            <a:ext cx="3899833"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Internal</a:t>
            </a:r>
          </a:p>
        </p:txBody>
      </p:sp>
      <p:grpSp>
        <p:nvGrpSpPr>
          <p:cNvPr id="68" name="Group 67">
            <a:extLst>
              <a:ext uri="{FF2B5EF4-FFF2-40B4-BE49-F238E27FC236}">
                <a16:creationId xmlns:a16="http://schemas.microsoft.com/office/drawing/2014/main" id="{1168BDB4-75D1-4FD4-9DD1-DE67553667F8}"/>
              </a:ext>
            </a:extLst>
          </p:cNvPr>
          <p:cNvGrpSpPr/>
          <p:nvPr/>
        </p:nvGrpSpPr>
        <p:grpSpPr>
          <a:xfrm>
            <a:off x="280290" y="429894"/>
            <a:ext cx="612898" cy="506752"/>
            <a:chOff x="5002941" y="4585507"/>
            <a:chExt cx="609753" cy="504153"/>
          </a:xfrm>
        </p:grpSpPr>
        <p:sp>
          <p:nvSpPr>
            <p:cNvPr id="71" name="Freeform 19">
              <a:extLst>
                <a:ext uri="{FF2B5EF4-FFF2-40B4-BE49-F238E27FC236}">
                  <a16:creationId xmlns:a16="http://schemas.microsoft.com/office/drawing/2014/main" id="{BA59B688-3DC4-4728-B2DC-853D5E52DB3E}"/>
                </a:ext>
              </a:extLst>
            </p:cNvPr>
            <p:cNvSpPr>
              <a:spLocks/>
            </p:cNvSpPr>
            <p:nvPr/>
          </p:nvSpPr>
          <p:spPr bwMode="auto">
            <a:xfrm>
              <a:off x="5002941" y="4585507"/>
              <a:ext cx="609753" cy="504153"/>
            </a:xfrm>
            <a:custGeom>
              <a:avLst/>
              <a:gdLst>
                <a:gd name="T0" fmla="*/ 31 w 262"/>
                <a:gd name="T1" fmla="*/ 216 h 216"/>
                <a:gd name="T2" fmla="*/ 0 w 262"/>
                <a:gd name="T3" fmla="*/ 131 h 216"/>
                <a:gd name="T4" fmla="*/ 131 w 262"/>
                <a:gd name="T5" fmla="*/ 0 h 216"/>
                <a:gd name="T6" fmla="*/ 262 w 262"/>
                <a:gd name="T7" fmla="*/ 131 h 216"/>
                <a:gd name="T8" fmla="*/ 231 w 262"/>
                <a:gd name="T9" fmla="*/ 216 h 216"/>
              </a:gdLst>
              <a:ahLst/>
              <a:cxnLst>
                <a:cxn ang="0">
                  <a:pos x="T0" y="T1"/>
                </a:cxn>
                <a:cxn ang="0">
                  <a:pos x="T2" y="T3"/>
                </a:cxn>
                <a:cxn ang="0">
                  <a:pos x="T4" y="T5"/>
                </a:cxn>
                <a:cxn ang="0">
                  <a:pos x="T6" y="T7"/>
                </a:cxn>
                <a:cxn ang="0">
                  <a:pos x="T8" y="T9"/>
                </a:cxn>
              </a:cxnLst>
              <a:rect l="0" t="0" r="r" b="b"/>
              <a:pathLst>
                <a:path w="262" h="216">
                  <a:moveTo>
                    <a:pt x="31" y="216"/>
                  </a:moveTo>
                  <a:cubicBezTo>
                    <a:pt x="12" y="193"/>
                    <a:pt x="0" y="163"/>
                    <a:pt x="0" y="131"/>
                  </a:cubicBezTo>
                  <a:cubicBezTo>
                    <a:pt x="0" y="59"/>
                    <a:pt x="59" y="0"/>
                    <a:pt x="131" y="0"/>
                  </a:cubicBezTo>
                  <a:cubicBezTo>
                    <a:pt x="203" y="0"/>
                    <a:pt x="262" y="59"/>
                    <a:pt x="262" y="131"/>
                  </a:cubicBezTo>
                  <a:cubicBezTo>
                    <a:pt x="262" y="163"/>
                    <a:pt x="250" y="193"/>
                    <a:pt x="231" y="216"/>
                  </a:cubicBezTo>
                </a:path>
              </a:pathLst>
            </a:cu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Line 20">
              <a:extLst>
                <a:ext uri="{FF2B5EF4-FFF2-40B4-BE49-F238E27FC236}">
                  <a16:creationId xmlns:a16="http://schemas.microsoft.com/office/drawing/2014/main" id="{B8E2E555-E7D1-4C15-8938-D31EB3A7E69F}"/>
                </a:ext>
              </a:extLst>
            </p:cNvPr>
            <p:cNvSpPr>
              <a:spLocks noChangeShapeType="1"/>
            </p:cNvSpPr>
            <p:nvPr/>
          </p:nvSpPr>
          <p:spPr bwMode="auto">
            <a:xfrm flipV="1">
              <a:off x="5307818" y="4858164"/>
              <a:ext cx="143413" cy="119083"/>
            </a:xfrm>
            <a:prstGeom prst="line">
              <a:avLst/>
            </a:prstGeom>
            <a:noFill/>
            <a:ln w="31750" cap="flat">
              <a:solidFill>
                <a:schemeClr val="accent3"/>
              </a:solidFill>
              <a:prstDash val="solid"/>
              <a:miter lim="800000"/>
              <a:headEnd type="oval"/>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Line 22">
              <a:extLst>
                <a:ext uri="{FF2B5EF4-FFF2-40B4-BE49-F238E27FC236}">
                  <a16:creationId xmlns:a16="http://schemas.microsoft.com/office/drawing/2014/main" id="{30A26C0F-9988-4C51-9244-EB0F325F928E}"/>
                </a:ext>
              </a:extLst>
            </p:cNvPr>
            <p:cNvSpPr>
              <a:spLocks noChangeShapeType="1"/>
            </p:cNvSpPr>
            <p:nvPr/>
          </p:nvSpPr>
          <p:spPr bwMode="auto">
            <a:xfrm>
              <a:off x="5307818" y="4585507"/>
              <a:ext cx="0" cy="74942"/>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23">
              <a:extLst>
                <a:ext uri="{FF2B5EF4-FFF2-40B4-BE49-F238E27FC236}">
                  <a16:creationId xmlns:a16="http://schemas.microsoft.com/office/drawing/2014/main" id="{E1924C59-2D6B-4612-A936-1E60BF4E31A3}"/>
                </a:ext>
              </a:extLst>
            </p:cNvPr>
            <p:cNvSpPr>
              <a:spLocks noChangeShapeType="1"/>
            </p:cNvSpPr>
            <p:nvPr/>
          </p:nvSpPr>
          <p:spPr bwMode="auto">
            <a:xfrm flipH="1">
              <a:off x="5471327"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Line 24">
              <a:extLst>
                <a:ext uri="{FF2B5EF4-FFF2-40B4-BE49-F238E27FC236}">
                  <a16:creationId xmlns:a16="http://schemas.microsoft.com/office/drawing/2014/main" id="{273C71A1-4F09-42F6-992C-A715CDC971F5}"/>
                </a:ext>
              </a:extLst>
            </p:cNvPr>
            <p:cNvSpPr>
              <a:spLocks noChangeShapeType="1"/>
            </p:cNvSpPr>
            <p:nvPr/>
          </p:nvSpPr>
          <p:spPr bwMode="auto">
            <a:xfrm flipH="1">
              <a:off x="5539456"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6" name="Line 25">
              <a:extLst>
                <a:ext uri="{FF2B5EF4-FFF2-40B4-BE49-F238E27FC236}">
                  <a16:creationId xmlns:a16="http://schemas.microsoft.com/office/drawing/2014/main" id="{72F1D892-99BF-4471-ACA6-81128B6A1C41}"/>
                </a:ext>
              </a:extLst>
            </p:cNvPr>
            <p:cNvSpPr>
              <a:spLocks noChangeShapeType="1"/>
            </p:cNvSpPr>
            <p:nvPr/>
          </p:nvSpPr>
          <p:spPr bwMode="auto">
            <a:xfrm flipH="1">
              <a:off x="5002941" y="4875055"/>
              <a:ext cx="73238" cy="0"/>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7" name="Line 26">
              <a:extLst>
                <a:ext uri="{FF2B5EF4-FFF2-40B4-BE49-F238E27FC236}">
                  <a16:creationId xmlns:a16="http://schemas.microsoft.com/office/drawing/2014/main" id="{B2B6A1F5-F7F7-48D1-8B9F-1C1B556427DA}"/>
                </a:ext>
              </a:extLst>
            </p:cNvPr>
            <p:cNvSpPr>
              <a:spLocks noChangeShapeType="1"/>
            </p:cNvSpPr>
            <p:nvPr/>
          </p:nvSpPr>
          <p:spPr bwMode="auto">
            <a:xfrm>
              <a:off x="5091508" y="4674074"/>
              <a:ext cx="52800" cy="54503"/>
            </a:xfrm>
            <a:prstGeom prst="line">
              <a:avLst/>
            </a:prstGeom>
            <a:noFill/>
            <a:ln w="3175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78" name="Picture 77">
            <a:extLst>
              <a:ext uri="{FF2B5EF4-FFF2-40B4-BE49-F238E27FC236}">
                <a16:creationId xmlns:a16="http://schemas.microsoft.com/office/drawing/2014/main" id="{A0E2D894-AE96-423D-B120-5B379327EC3B}"/>
              </a:ext>
            </a:extLst>
          </p:cNvPr>
          <p:cNvPicPr>
            <a:picLocks noChangeAspect="1"/>
          </p:cNvPicPr>
          <p:nvPr/>
        </p:nvPicPr>
        <p:blipFill>
          <a:blip r:embed="rId15">
            <a:grayscl/>
          </a:blip>
          <a:stretch>
            <a:fillRect/>
          </a:stretch>
        </p:blipFill>
        <p:spPr>
          <a:xfrm>
            <a:off x="9937013" y="3771611"/>
            <a:ext cx="378715" cy="438580"/>
          </a:xfrm>
          <a:prstGeom prst="rect">
            <a:avLst/>
          </a:prstGeom>
          <a:ln>
            <a:noFill/>
            <a:prstDash val="sysDash"/>
          </a:ln>
        </p:spPr>
      </p:pic>
      <p:pic>
        <p:nvPicPr>
          <p:cNvPr id="79" name="Picture 78">
            <a:extLst>
              <a:ext uri="{FF2B5EF4-FFF2-40B4-BE49-F238E27FC236}">
                <a16:creationId xmlns:a16="http://schemas.microsoft.com/office/drawing/2014/main" id="{5DE92818-E8E0-4FEB-9015-664FE39B1F6A}"/>
              </a:ext>
            </a:extLst>
          </p:cNvPr>
          <p:cNvPicPr>
            <a:picLocks noChangeAspect="1"/>
          </p:cNvPicPr>
          <p:nvPr/>
        </p:nvPicPr>
        <p:blipFill>
          <a:blip r:embed="rId16">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011160" y="3851885"/>
            <a:ext cx="293411" cy="293411"/>
          </a:xfrm>
          <a:prstGeom prst="rect">
            <a:avLst/>
          </a:prstGeom>
        </p:spPr>
      </p:pic>
      <p:pic>
        <p:nvPicPr>
          <p:cNvPr id="80" name="Picture 79">
            <a:extLst>
              <a:ext uri="{FF2B5EF4-FFF2-40B4-BE49-F238E27FC236}">
                <a16:creationId xmlns:a16="http://schemas.microsoft.com/office/drawing/2014/main" id="{87CF93B1-201F-440A-B7F7-9BA54B16F288}"/>
              </a:ext>
            </a:extLst>
          </p:cNvPr>
          <p:cNvPicPr>
            <a:picLocks noChangeAspect="1"/>
          </p:cNvPicPr>
          <p:nvPr/>
        </p:nvPicPr>
        <p:blipFill>
          <a:blip r:embed="rId1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265274" y="3850443"/>
            <a:ext cx="289982" cy="289982"/>
          </a:xfrm>
          <a:prstGeom prst="rect">
            <a:avLst/>
          </a:prstGeom>
        </p:spPr>
      </p:pic>
      <p:pic>
        <p:nvPicPr>
          <p:cNvPr id="81" name="Picture 14" descr="Image result for azure logic apps icon">
            <a:extLst>
              <a:ext uri="{FF2B5EF4-FFF2-40B4-BE49-F238E27FC236}">
                <a16:creationId xmlns:a16="http://schemas.microsoft.com/office/drawing/2014/main" id="{264A2F32-87EB-4072-8E97-3CDAB6458B77}"/>
              </a:ext>
            </a:extLst>
          </p:cNvPr>
          <p:cNvPicPr>
            <a:picLocks noChangeAspect="1" noChangeArrowheads="1"/>
          </p:cNvPicPr>
          <p:nvPr/>
        </p:nvPicPr>
        <p:blipFill>
          <a:blip r:embed="rId18">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971445" y="3475091"/>
            <a:ext cx="394708" cy="394708"/>
          </a:xfrm>
          <a:prstGeom prst="rect">
            <a:avLst/>
          </a:prstGeom>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EF3E31F1-FE76-4AA6-801D-35AD391A0C48}"/>
              </a:ext>
            </a:extLst>
          </p:cNvPr>
          <p:cNvPicPr>
            <a:picLocks noChangeAspect="1"/>
          </p:cNvPicPr>
          <p:nvPr/>
        </p:nvPicPr>
        <p:blipFill>
          <a:blip r:embed="rId1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613988" y="3864379"/>
            <a:ext cx="334397" cy="334397"/>
          </a:xfrm>
          <a:prstGeom prst="rect">
            <a:avLst/>
          </a:prstGeom>
        </p:spPr>
      </p:pic>
      <p:grpSp>
        <p:nvGrpSpPr>
          <p:cNvPr id="83" name="Group 82">
            <a:extLst>
              <a:ext uri="{FF2B5EF4-FFF2-40B4-BE49-F238E27FC236}">
                <a16:creationId xmlns:a16="http://schemas.microsoft.com/office/drawing/2014/main" id="{C19D856F-46E1-45BE-A50E-7F4DBA083A9E}"/>
              </a:ext>
            </a:extLst>
          </p:cNvPr>
          <p:cNvGrpSpPr/>
          <p:nvPr/>
        </p:nvGrpSpPr>
        <p:grpSpPr>
          <a:xfrm>
            <a:off x="8495195" y="1935744"/>
            <a:ext cx="1578483" cy="669065"/>
            <a:chOff x="4961420" y="1804059"/>
            <a:chExt cx="1578483" cy="669065"/>
          </a:xfrm>
        </p:grpSpPr>
        <p:sp>
          <p:nvSpPr>
            <p:cNvPr id="84" name="Rectangle: Rounded Corners 83">
              <a:extLst>
                <a:ext uri="{FF2B5EF4-FFF2-40B4-BE49-F238E27FC236}">
                  <a16:creationId xmlns:a16="http://schemas.microsoft.com/office/drawing/2014/main" id="{182C2FDD-9B4E-4DC1-BA3F-4BFBE35B4468}"/>
                </a:ext>
              </a:extLst>
            </p:cNvPr>
            <p:cNvSpPr/>
            <p:nvPr/>
          </p:nvSpPr>
          <p:spPr>
            <a:xfrm>
              <a:off x="4961420" y="1804059"/>
              <a:ext cx="1578483"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85" name="Picture 84">
              <a:extLst>
                <a:ext uri="{FF2B5EF4-FFF2-40B4-BE49-F238E27FC236}">
                  <a16:creationId xmlns:a16="http://schemas.microsoft.com/office/drawing/2014/main" id="{F33E8095-88E2-4C2B-94B7-BCCE0BC6AB2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50498" y="1927505"/>
              <a:ext cx="415804" cy="415804"/>
            </a:xfrm>
            <a:prstGeom prst="rect">
              <a:avLst/>
            </a:prstGeom>
          </p:spPr>
        </p:pic>
        <p:sp>
          <p:nvSpPr>
            <p:cNvPr id="86" name="TextBox 85">
              <a:extLst>
                <a:ext uri="{FF2B5EF4-FFF2-40B4-BE49-F238E27FC236}">
                  <a16:creationId xmlns:a16="http://schemas.microsoft.com/office/drawing/2014/main" id="{E71A6634-B1EE-4060-96E8-D0F92FFEE304}"/>
                </a:ext>
              </a:extLst>
            </p:cNvPr>
            <p:cNvSpPr txBox="1"/>
            <p:nvPr/>
          </p:nvSpPr>
          <p:spPr>
            <a:xfrm>
              <a:off x="5429914" y="1904574"/>
              <a:ext cx="10682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spTree>
    <p:extLst>
      <p:ext uri="{BB962C8B-B14F-4D97-AF65-F5344CB8AC3E}">
        <p14:creationId xmlns:p14="http://schemas.microsoft.com/office/powerpoint/2010/main" val="1749863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3F3F1B-0044-45CD-A4D3-12527DC8387F}"/>
              </a:ext>
            </a:extLst>
          </p:cNvPr>
          <p:cNvSpPr>
            <a:spLocks noGrp="1"/>
          </p:cNvSpPr>
          <p:nvPr>
            <p:ph type="body" sz="quarter" idx="11"/>
          </p:nvPr>
        </p:nvSpPr>
        <p:spPr>
          <a:xfrm>
            <a:off x="345826" y="1327789"/>
            <a:ext cx="8315676" cy="4929363"/>
          </a:xfrm>
        </p:spPr>
        <p:txBody>
          <a:bodyPr/>
          <a:lstStyle/>
          <a:p>
            <a:r>
              <a:rPr lang="en-US" sz="2353" dirty="0"/>
              <a:t>Four Distribution Algorithms</a:t>
            </a:r>
          </a:p>
          <a:p>
            <a:pPr lvl="1"/>
            <a:r>
              <a:rPr lang="en-US" sz="2353" dirty="0"/>
              <a:t>Performance, Weighted, Priority (Fail Over), Geographic</a:t>
            </a:r>
          </a:p>
          <a:p>
            <a:r>
              <a:rPr lang="en-US" sz="2353" dirty="0"/>
              <a:t>Map your domain name to yourservice.trafficmanager.net with CNAME</a:t>
            </a:r>
          </a:p>
          <a:p>
            <a:pPr lvl="1"/>
            <a:r>
              <a:rPr lang="en-US" sz="2353" dirty="0"/>
              <a:t>www.contoso.com -&gt; contosotm.trafficmanager.net</a:t>
            </a:r>
          </a:p>
          <a:p>
            <a:r>
              <a:rPr lang="en-US" sz="2353" dirty="0"/>
              <a:t>Map URLs from Azure or custom URLs (outside of Azure) using a Traffic Manager profile. </a:t>
            </a:r>
          </a:p>
          <a:p>
            <a:pPr lvl="1"/>
            <a:r>
              <a:rPr lang="en-US" sz="2353" dirty="0"/>
              <a:t>contosoeast.eastus.azure.com</a:t>
            </a:r>
          </a:p>
          <a:p>
            <a:pPr lvl="1"/>
            <a:r>
              <a:rPr lang="en-US" sz="2353" dirty="0"/>
              <a:t>contosowest.westus.azure.com</a:t>
            </a:r>
          </a:p>
          <a:p>
            <a:pPr lvl="1"/>
            <a:r>
              <a:rPr lang="en-US" sz="2353" dirty="0"/>
              <a:t>host1.contoso.com</a:t>
            </a:r>
          </a:p>
          <a:p>
            <a:r>
              <a:rPr lang="en-US" sz="2353" dirty="0"/>
              <a:t>Built in HTTP Health Probes for High Availability</a:t>
            </a:r>
          </a:p>
        </p:txBody>
      </p:sp>
      <p:sp>
        <p:nvSpPr>
          <p:cNvPr id="3" name="Text Placeholder 2">
            <a:extLst>
              <a:ext uri="{FF2B5EF4-FFF2-40B4-BE49-F238E27FC236}">
                <a16:creationId xmlns:a16="http://schemas.microsoft.com/office/drawing/2014/main" id="{211B56F3-975D-44FA-ADD9-C669A8D36590}"/>
              </a:ext>
            </a:extLst>
          </p:cNvPr>
          <p:cNvSpPr>
            <a:spLocks noGrp="1"/>
          </p:cNvSpPr>
          <p:nvPr>
            <p:ph type="body" sz="quarter" idx="10"/>
          </p:nvPr>
        </p:nvSpPr>
        <p:spPr/>
        <p:txBody>
          <a:bodyPr/>
          <a:lstStyle/>
          <a:p>
            <a:r>
              <a:rPr lang="en-US" dirty="0"/>
              <a:t>DNS Based Traffic Distribution</a:t>
            </a:r>
          </a:p>
        </p:txBody>
      </p:sp>
      <p:sp>
        <p:nvSpPr>
          <p:cNvPr id="4" name="Title 3">
            <a:extLst>
              <a:ext uri="{FF2B5EF4-FFF2-40B4-BE49-F238E27FC236}">
                <a16:creationId xmlns:a16="http://schemas.microsoft.com/office/drawing/2014/main" id="{3A459B87-00A4-482E-8939-F9FE3DFECBCA}"/>
              </a:ext>
            </a:extLst>
          </p:cNvPr>
          <p:cNvSpPr>
            <a:spLocks noGrp="1"/>
          </p:cNvSpPr>
          <p:nvPr>
            <p:ph type="title"/>
          </p:nvPr>
        </p:nvSpPr>
        <p:spPr/>
        <p:txBody>
          <a:bodyPr/>
          <a:lstStyle/>
          <a:p>
            <a:r>
              <a:rPr lang="en-US" dirty="0"/>
              <a:t>Traffic Manager  </a:t>
            </a:r>
          </a:p>
        </p:txBody>
      </p:sp>
      <p:pic>
        <p:nvPicPr>
          <p:cNvPr id="6" name="Picture 5">
            <a:extLst>
              <a:ext uri="{FF2B5EF4-FFF2-40B4-BE49-F238E27FC236}">
                <a16:creationId xmlns:a16="http://schemas.microsoft.com/office/drawing/2014/main" id="{B046A905-3937-454C-9B02-53E414317FF6}"/>
              </a:ext>
            </a:extLst>
          </p:cNvPr>
          <p:cNvPicPr>
            <a:picLocks noChangeAspect="1"/>
          </p:cNvPicPr>
          <p:nvPr/>
        </p:nvPicPr>
        <p:blipFill>
          <a:blip r:embed="rId3"/>
          <a:stretch>
            <a:fillRect/>
          </a:stretch>
        </p:blipFill>
        <p:spPr>
          <a:xfrm>
            <a:off x="9159562" y="2776994"/>
            <a:ext cx="2030952" cy="2030952"/>
          </a:xfrm>
          <a:prstGeom prst="rect">
            <a:avLst/>
          </a:prstGeom>
        </p:spPr>
      </p:pic>
    </p:spTree>
    <p:extLst>
      <p:ext uri="{BB962C8B-B14F-4D97-AF65-F5344CB8AC3E}">
        <p14:creationId xmlns:p14="http://schemas.microsoft.com/office/powerpoint/2010/main" val="36983151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F659C-79E7-4396-BC69-A66CFF884A8A}"/>
              </a:ext>
            </a:extLst>
          </p:cNvPr>
          <p:cNvSpPr>
            <a:spLocks noGrp="1"/>
          </p:cNvSpPr>
          <p:nvPr>
            <p:ph type="title"/>
          </p:nvPr>
        </p:nvSpPr>
        <p:spPr>
          <a:xfrm>
            <a:off x="1136428" y="627564"/>
            <a:ext cx="7474172" cy="1325563"/>
          </a:xfrm>
        </p:spPr>
        <p:txBody>
          <a:bodyPr vert="horz" lIns="91440" tIns="45720" rIns="91440" bIns="45720" rtlCol="0" anchor="ctr">
            <a:normAutofit/>
          </a:bodyPr>
          <a:lstStyle/>
          <a:p>
            <a:pPr defTabSz="914400">
              <a:lnSpc>
                <a:spcPct val="90000"/>
              </a:lnSpc>
            </a:pPr>
            <a:r>
              <a:rPr lang="en-US" sz="4400" kern="1200" dirty="0">
                <a:solidFill>
                  <a:schemeClr val="tx1"/>
                </a:solidFill>
                <a:latin typeface="+mj-lt"/>
                <a:ea typeface="+mj-ea"/>
                <a:cs typeface="+mj-cs"/>
              </a:rPr>
              <a:t>Azure Policy</a:t>
            </a:r>
          </a:p>
        </p:txBody>
      </p:sp>
      <p:sp>
        <p:nvSpPr>
          <p:cNvPr id="4" name="Text Placeholder 2">
            <a:extLst>
              <a:ext uri="{FF2B5EF4-FFF2-40B4-BE49-F238E27FC236}">
                <a16:creationId xmlns:a16="http://schemas.microsoft.com/office/drawing/2014/main" id="{495E56B9-2F9F-4235-898E-413C2182885D}"/>
              </a:ext>
            </a:extLst>
          </p:cNvPr>
          <p:cNvSpPr>
            <a:spLocks noGrp="1"/>
          </p:cNvSpPr>
          <p:nvPr>
            <p:ph type="body" sz="quarter" idx="10"/>
          </p:nvPr>
        </p:nvSpPr>
        <p:spPr>
          <a:xfrm>
            <a:off x="946357" y="1953127"/>
            <a:ext cx="6990430" cy="3959651"/>
          </a:xfrm>
        </p:spPr>
        <p:txBody>
          <a:bodyPr vert="horz" lIns="91440" tIns="45720" rIns="91440" bIns="45720" rtlCol="0" anchor="ctr">
            <a:normAutofit/>
          </a:bodyPr>
          <a:lstStyle/>
          <a:p>
            <a:pPr defTabSz="914400">
              <a:lnSpc>
                <a:spcPct val="90000"/>
              </a:lnSpc>
              <a:buFont typeface="Arial" panose="020B0604020202020204" pitchFamily="34" charset="0"/>
              <a:buChar char="•"/>
            </a:pPr>
            <a:r>
              <a:rPr lang="en-US" sz="2400" dirty="0">
                <a:solidFill>
                  <a:schemeClr val="tx1"/>
                </a:solidFill>
                <a:latin typeface="+mn-lt"/>
                <a:cs typeface="+mn-cs"/>
              </a:rPr>
              <a:t>Service in Azure that you use to create, assign and, manage policies</a:t>
            </a:r>
          </a:p>
          <a:p>
            <a:pPr defTabSz="914400">
              <a:lnSpc>
                <a:spcPct val="90000"/>
              </a:lnSpc>
              <a:buFont typeface="Arial" panose="020B0604020202020204" pitchFamily="34" charset="0"/>
              <a:buChar char="•"/>
            </a:pPr>
            <a:endParaRPr lang="en-US" sz="2400" dirty="0">
              <a:solidFill>
                <a:schemeClr val="tx1"/>
              </a:solidFill>
              <a:latin typeface="+mn-lt"/>
              <a:cs typeface="+mn-cs"/>
            </a:endParaRPr>
          </a:p>
          <a:p>
            <a:pPr defTabSz="914400">
              <a:lnSpc>
                <a:spcPct val="90000"/>
              </a:lnSpc>
              <a:buFont typeface="Arial" panose="020B0604020202020204" pitchFamily="34" charset="0"/>
              <a:buChar char="•"/>
            </a:pPr>
            <a:r>
              <a:rPr lang="en-US" sz="2400" dirty="0">
                <a:solidFill>
                  <a:schemeClr val="tx1"/>
                </a:solidFill>
                <a:latin typeface="+mn-lt"/>
                <a:cs typeface="+mn-cs"/>
              </a:rPr>
              <a:t>Runs evaluations and scans for non-compliant resources</a:t>
            </a:r>
          </a:p>
          <a:p>
            <a:pPr defTabSz="914400">
              <a:lnSpc>
                <a:spcPct val="90000"/>
              </a:lnSpc>
              <a:buFont typeface="Arial" panose="020B0604020202020204" pitchFamily="34" charset="0"/>
              <a:buChar char="•"/>
            </a:pPr>
            <a:endParaRPr lang="en-US" sz="2400" dirty="0">
              <a:solidFill>
                <a:schemeClr val="tx1"/>
              </a:solidFill>
              <a:latin typeface="+mn-lt"/>
              <a:cs typeface="+mn-cs"/>
            </a:endParaRPr>
          </a:p>
          <a:p>
            <a:pPr defTabSz="914400">
              <a:lnSpc>
                <a:spcPct val="90000"/>
              </a:lnSpc>
              <a:buFont typeface="Arial" panose="020B0604020202020204" pitchFamily="34" charset="0"/>
              <a:buChar char="•"/>
            </a:pPr>
            <a:r>
              <a:rPr lang="en-US" sz="2400" dirty="0">
                <a:solidFill>
                  <a:schemeClr val="tx1"/>
                </a:solidFill>
                <a:latin typeface="+mn-lt"/>
                <a:cs typeface="+mn-cs"/>
              </a:rPr>
              <a:t>Advantages:</a:t>
            </a:r>
          </a:p>
          <a:p>
            <a:pPr lvl="1" defTabSz="914400">
              <a:lnSpc>
                <a:spcPct val="90000"/>
              </a:lnSpc>
              <a:buFont typeface="Arial" panose="020B0604020202020204" pitchFamily="34" charset="0"/>
              <a:buChar char="•"/>
            </a:pPr>
            <a:r>
              <a:rPr lang="en-US" sz="2400" dirty="0">
                <a:solidFill>
                  <a:schemeClr val="tx1"/>
                </a:solidFill>
              </a:rPr>
              <a:t>Enforcement and compliance</a:t>
            </a:r>
          </a:p>
          <a:p>
            <a:pPr lvl="1" defTabSz="914400">
              <a:lnSpc>
                <a:spcPct val="90000"/>
              </a:lnSpc>
              <a:buFont typeface="Arial" panose="020B0604020202020204" pitchFamily="34" charset="0"/>
              <a:buChar char="•"/>
            </a:pPr>
            <a:r>
              <a:rPr lang="en-US" sz="2400" dirty="0">
                <a:solidFill>
                  <a:schemeClr val="tx1"/>
                </a:solidFill>
              </a:rPr>
              <a:t>Apply policies at scale</a:t>
            </a:r>
          </a:p>
          <a:p>
            <a:pPr lvl="1" defTabSz="914400">
              <a:lnSpc>
                <a:spcPct val="90000"/>
              </a:lnSpc>
              <a:buFont typeface="Arial" panose="020B0604020202020204" pitchFamily="34" charset="0"/>
              <a:buChar char="•"/>
            </a:pPr>
            <a:r>
              <a:rPr lang="en-US" sz="2400" dirty="0">
                <a:solidFill>
                  <a:schemeClr val="tx1"/>
                </a:solidFill>
              </a:rPr>
              <a:t>Remediation</a:t>
            </a:r>
          </a:p>
          <a:p>
            <a:pPr defTabSz="914400">
              <a:lnSpc>
                <a:spcPct val="90000"/>
              </a:lnSpc>
              <a:buFont typeface="Arial" panose="020B0604020202020204" pitchFamily="34" charset="0"/>
              <a:buChar char="•"/>
            </a:pPr>
            <a:endParaRPr lang="en-US" sz="2400" dirty="0">
              <a:solidFill>
                <a:schemeClr val="tx1"/>
              </a:solidFill>
              <a:latin typeface="+mn-lt"/>
              <a:cs typeface="+mn-cs"/>
            </a:endParaRPr>
          </a:p>
        </p:txBody>
      </p:sp>
      <p:sp>
        <p:nvSpPr>
          <p:cNvPr id="13"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8" name="Graphic 7">
            <a:extLst>
              <a:ext uri="{FF2B5EF4-FFF2-40B4-BE49-F238E27FC236}">
                <a16:creationId xmlns:a16="http://schemas.microsoft.com/office/drawing/2014/main" id="{8A7C4582-F016-479F-B021-C9AEBFE489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72712059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740" y="494584"/>
            <a:ext cx="11018520" cy="553998"/>
          </a:xfrm>
        </p:spPr>
        <p:txBody>
          <a:bodyPr/>
          <a:lstStyle/>
          <a:p>
            <a:r>
              <a:rPr lang="en-US" dirty="0"/>
              <a:t>Traffic Manager: Priority</a:t>
            </a:r>
          </a:p>
        </p:txBody>
      </p:sp>
      <p:sp>
        <p:nvSpPr>
          <p:cNvPr id="4" name="Text Placeholder 2"/>
          <p:cNvSpPr>
            <a:spLocks noGrp="1"/>
          </p:cNvSpPr>
          <p:nvPr>
            <p:ph type="body" sz="quarter" idx="4294967295"/>
          </p:nvPr>
        </p:nvSpPr>
        <p:spPr>
          <a:xfrm>
            <a:off x="337350" y="1238407"/>
            <a:ext cx="11651967" cy="795265"/>
          </a:xfrm>
          <a:prstGeom prst="rect">
            <a:avLst/>
          </a:prstGeom>
          <a:noFill/>
        </p:spPr>
        <p:txBody>
          <a:bodyPr vert="horz" wrap="square" lIns="182854" tIns="182854" rIns="182854" bIns="182854" rtlCol="0">
            <a:normAutofit fontScale="70000" lnSpcReduction="20000"/>
          </a:bodyPr>
          <a:lstStyle/>
          <a:p>
            <a:pPr marL="0" indent="0">
              <a:buNone/>
            </a:pPr>
            <a:r>
              <a:rPr lang="en-US" dirty="0">
                <a:solidFill>
                  <a:schemeClr val="tx1"/>
                </a:solidFill>
              </a:rPr>
              <a:t>Traffic Manager always returns the IP address of the primary endpoint unless it fails a health check</a:t>
            </a:r>
          </a:p>
        </p:txBody>
      </p:sp>
      <p:pic>
        <p:nvPicPr>
          <p:cNvPr id="25" name="Picture 24"/>
          <p:cNvPicPr>
            <a:picLocks noChangeAspect="1"/>
          </p:cNvPicPr>
          <p:nvPr/>
        </p:nvPicPr>
        <p:blipFill>
          <a:blip r:embed="rId3"/>
          <a:stretch>
            <a:fillRect/>
          </a:stretch>
        </p:blipFill>
        <p:spPr>
          <a:xfrm>
            <a:off x="860095" y="2587967"/>
            <a:ext cx="506012" cy="530634"/>
          </a:xfrm>
          <a:prstGeom prst="rect">
            <a:avLst/>
          </a:prstGeom>
        </p:spPr>
      </p:pic>
      <p:sp>
        <p:nvSpPr>
          <p:cNvPr id="26" name="Rectangle 25"/>
          <p:cNvSpPr/>
          <p:nvPr/>
        </p:nvSpPr>
        <p:spPr bwMode="auto">
          <a:xfrm>
            <a:off x="1561755" y="2398785"/>
            <a:ext cx="3598632" cy="3120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l" defTabSz="912583"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Request for sap.contoso.com</a:t>
            </a:r>
          </a:p>
        </p:txBody>
      </p:sp>
      <p:sp>
        <p:nvSpPr>
          <p:cNvPr id="27" name="Rectangle 26"/>
          <p:cNvSpPr/>
          <p:nvPr/>
        </p:nvSpPr>
        <p:spPr bwMode="auto">
          <a:xfrm>
            <a:off x="607410" y="2149352"/>
            <a:ext cx="2593491" cy="3120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l" defTabSz="912583"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ALL Requests</a:t>
            </a:r>
          </a:p>
        </p:txBody>
      </p:sp>
      <p:cxnSp>
        <p:nvCxnSpPr>
          <p:cNvPr id="28" name="Straight Arrow Connector 27"/>
          <p:cNvCxnSpPr/>
          <p:nvPr/>
        </p:nvCxnSpPr>
        <p:spPr>
          <a:xfrm>
            <a:off x="1625208" y="2709234"/>
            <a:ext cx="38603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flipH="1">
            <a:off x="1619330" y="3120003"/>
            <a:ext cx="38846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Rectangle 29"/>
          <p:cNvSpPr/>
          <p:nvPr/>
        </p:nvSpPr>
        <p:spPr bwMode="auto">
          <a:xfrm>
            <a:off x="1561755" y="2766068"/>
            <a:ext cx="4174952" cy="3077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l" defTabSz="912583"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Response with IP for Primary POP</a:t>
            </a:r>
          </a:p>
        </p:txBody>
      </p:sp>
      <p:cxnSp>
        <p:nvCxnSpPr>
          <p:cNvPr id="33" name="Straight Arrow Connector 32"/>
          <p:cNvCxnSpPr>
            <a:cxnSpLocks/>
            <a:stCxn id="25" idx="2"/>
            <a:endCxn id="59" idx="1"/>
          </p:cNvCxnSpPr>
          <p:nvPr/>
        </p:nvCxnSpPr>
        <p:spPr>
          <a:xfrm>
            <a:off x="1113101" y="3118601"/>
            <a:ext cx="2566622" cy="6193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cxnSpLocks/>
            <a:stCxn id="83" idx="2"/>
            <a:endCxn id="59" idx="3"/>
          </p:cNvCxnSpPr>
          <p:nvPr/>
        </p:nvCxnSpPr>
        <p:spPr>
          <a:xfrm flipH="1">
            <a:off x="4155973" y="3050664"/>
            <a:ext cx="1803324" cy="687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a:cxnSpLocks/>
            <a:stCxn id="83" idx="2"/>
            <a:endCxn id="60" idx="1"/>
          </p:cNvCxnSpPr>
          <p:nvPr/>
        </p:nvCxnSpPr>
        <p:spPr>
          <a:xfrm>
            <a:off x="5959297" y="3050664"/>
            <a:ext cx="1773267" cy="6886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8" name="Picture 37"/>
          <p:cNvPicPr>
            <a:picLocks noChangeAspect="1"/>
          </p:cNvPicPr>
          <p:nvPr/>
        </p:nvPicPr>
        <p:blipFill>
          <a:blip r:embed="rId3"/>
          <a:stretch>
            <a:fillRect/>
          </a:stretch>
        </p:blipFill>
        <p:spPr>
          <a:xfrm>
            <a:off x="10425653" y="2606102"/>
            <a:ext cx="506012" cy="530634"/>
          </a:xfrm>
          <a:prstGeom prst="rect">
            <a:avLst/>
          </a:prstGeom>
        </p:spPr>
      </p:pic>
      <p:sp>
        <p:nvSpPr>
          <p:cNvPr id="39" name="Rectangle 38"/>
          <p:cNvSpPr/>
          <p:nvPr/>
        </p:nvSpPr>
        <p:spPr bwMode="auto">
          <a:xfrm>
            <a:off x="9597645" y="2161169"/>
            <a:ext cx="2593491" cy="3120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l" defTabSz="912583"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ALL Requests</a:t>
            </a:r>
          </a:p>
        </p:txBody>
      </p:sp>
      <p:sp>
        <p:nvSpPr>
          <p:cNvPr id="40" name="Rectangle 39"/>
          <p:cNvSpPr/>
          <p:nvPr/>
        </p:nvSpPr>
        <p:spPr bwMode="auto">
          <a:xfrm>
            <a:off x="8061665" y="2402392"/>
            <a:ext cx="3598632" cy="3120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l" defTabSz="912583"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Request for sap.contoso.com</a:t>
            </a:r>
          </a:p>
        </p:txBody>
      </p:sp>
      <p:cxnSp>
        <p:nvCxnSpPr>
          <p:cNvPr id="41" name="Straight Arrow Connector 40"/>
          <p:cNvCxnSpPr/>
          <p:nvPr/>
        </p:nvCxnSpPr>
        <p:spPr>
          <a:xfrm flipH="1" flipV="1">
            <a:off x="6270100" y="2734236"/>
            <a:ext cx="3901870" cy="213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a:off x="6297804" y="3118601"/>
            <a:ext cx="38603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Rectangle 42"/>
          <p:cNvSpPr/>
          <p:nvPr/>
        </p:nvSpPr>
        <p:spPr bwMode="auto">
          <a:xfrm>
            <a:off x="6246643" y="2786728"/>
            <a:ext cx="4174952" cy="3077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l" defTabSz="912583"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Response with IP for Secondary POP</a:t>
            </a:r>
          </a:p>
        </p:txBody>
      </p:sp>
      <p:cxnSp>
        <p:nvCxnSpPr>
          <p:cNvPr id="44" name="Straight Arrow Connector 43"/>
          <p:cNvCxnSpPr>
            <a:cxnSpLocks/>
            <a:stCxn id="38" idx="2"/>
            <a:endCxn id="60" idx="3"/>
          </p:cNvCxnSpPr>
          <p:nvPr/>
        </p:nvCxnSpPr>
        <p:spPr>
          <a:xfrm flipH="1">
            <a:off x="8208814" y="3136736"/>
            <a:ext cx="2469845" cy="6025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Rectangle 44">
            <a:extLst>
              <a:ext uri="{FF2B5EF4-FFF2-40B4-BE49-F238E27FC236}">
                <a16:creationId xmlns:a16="http://schemas.microsoft.com/office/drawing/2014/main" id="{C61E9EAD-2319-4DAD-ABA6-EB610833FCA5}"/>
              </a:ext>
            </a:extLst>
          </p:cNvPr>
          <p:cNvSpPr/>
          <p:nvPr/>
        </p:nvSpPr>
        <p:spPr bwMode="auto">
          <a:xfrm>
            <a:off x="4024517" y="4795129"/>
            <a:ext cx="1176762" cy="1610687"/>
          </a:xfrm>
          <a:prstGeom prst="rect">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sp>
        <p:nvSpPr>
          <p:cNvPr id="46" name="Rectangle 45">
            <a:extLst>
              <a:ext uri="{FF2B5EF4-FFF2-40B4-BE49-F238E27FC236}">
                <a16:creationId xmlns:a16="http://schemas.microsoft.com/office/drawing/2014/main" id="{E28447B1-E451-418D-8202-A4585F16FC5E}"/>
              </a:ext>
            </a:extLst>
          </p:cNvPr>
          <p:cNvSpPr/>
          <p:nvPr/>
        </p:nvSpPr>
        <p:spPr bwMode="auto">
          <a:xfrm>
            <a:off x="6770600" y="4777931"/>
            <a:ext cx="1176762" cy="1610687"/>
          </a:xfrm>
          <a:prstGeom prst="rect">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sp>
        <p:nvSpPr>
          <p:cNvPr id="47" name="Rectangle 46">
            <a:extLst>
              <a:ext uri="{FF2B5EF4-FFF2-40B4-BE49-F238E27FC236}">
                <a16:creationId xmlns:a16="http://schemas.microsoft.com/office/drawing/2014/main" id="{030FFA17-7FEE-420B-9B4A-B0C23A26AC0F}"/>
              </a:ext>
            </a:extLst>
          </p:cNvPr>
          <p:cNvSpPr/>
          <p:nvPr/>
        </p:nvSpPr>
        <p:spPr bwMode="auto">
          <a:xfrm>
            <a:off x="2636493" y="4102881"/>
            <a:ext cx="2620908" cy="2364913"/>
          </a:xfrm>
          <a:prstGeom prst="rect">
            <a:avLst/>
          </a:prstGeom>
          <a:noFill/>
          <a:ln w="254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sp>
        <p:nvSpPr>
          <p:cNvPr id="48" name="Rectangle 47">
            <a:extLst>
              <a:ext uri="{FF2B5EF4-FFF2-40B4-BE49-F238E27FC236}">
                <a16:creationId xmlns:a16="http://schemas.microsoft.com/office/drawing/2014/main" id="{61F8ABAE-6F84-4152-9DA5-ABAF368EFEAD}"/>
              </a:ext>
            </a:extLst>
          </p:cNvPr>
          <p:cNvSpPr/>
          <p:nvPr/>
        </p:nvSpPr>
        <p:spPr bwMode="auto">
          <a:xfrm>
            <a:off x="6636032" y="4116785"/>
            <a:ext cx="2641793" cy="2364913"/>
          </a:xfrm>
          <a:prstGeom prst="rect">
            <a:avLst/>
          </a:prstGeom>
          <a:noFill/>
          <a:ln w="254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sp>
        <p:nvSpPr>
          <p:cNvPr id="49" name="Rectangle 48">
            <a:extLst>
              <a:ext uri="{FF2B5EF4-FFF2-40B4-BE49-F238E27FC236}">
                <a16:creationId xmlns:a16="http://schemas.microsoft.com/office/drawing/2014/main" id="{B166981F-C270-428E-800F-9175265067D5}"/>
              </a:ext>
            </a:extLst>
          </p:cNvPr>
          <p:cNvSpPr/>
          <p:nvPr/>
        </p:nvSpPr>
        <p:spPr bwMode="auto">
          <a:xfrm>
            <a:off x="7286300" y="6520884"/>
            <a:ext cx="1219484" cy="343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East US</a:t>
            </a:r>
          </a:p>
        </p:txBody>
      </p:sp>
      <p:sp>
        <p:nvSpPr>
          <p:cNvPr id="50" name="Rectangle 49">
            <a:extLst>
              <a:ext uri="{FF2B5EF4-FFF2-40B4-BE49-F238E27FC236}">
                <a16:creationId xmlns:a16="http://schemas.microsoft.com/office/drawing/2014/main" id="{3FEF5E57-695B-4A69-B7D7-3628D6325284}"/>
              </a:ext>
            </a:extLst>
          </p:cNvPr>
          <p:cNvSpPr/>
          <p:nvPr/>
        </p:nvSpPr>
        <p:spPr bwMode="auto">
          <a:xfrm>
            <a:off x="170947" y="3702289"/>
            <a:ext cx="3610854" cy="2769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contososapcs.westus.cloudapp.azure.com</a:t>
            </a:r>
          </a:p>
        </p:txBody>
      </p:sp>
      <p:sp>
        <p:nvSpPr>
          <p:cNvPr id="51" name="Rectangle 50">
            <a:extLst>
              <a:ext uri="{FF2B5EF4-FFF2-40B4-BE49-F238E27FC236}">
                <a16:creationId xmlns:a16="http://schemas.microsoft.com/office/drawing/2014/main" id="{5107B537-290A-4B64-AFF7-B2B8EEAADD51}"/>
              </a:ext>
            </a:extLst>
          </p:cNvPr>
          <p:cNvSpPr/>
          <p:nvPr/>
        </p:nvSpPr>
        <p:spPr bwMode="auto">
          <a:xfrm>
            <a:off x="8257773" y="3702289"/>
            <a:ext cx="3377602" cy="2769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contososapcs.eastus.cloudapp.azure.com</a:t>
            </a:r>
          </a:p>
        </p:txBody>
      </p:sp>
      <p:grpSp>
        <p:nvGrpSpPr>
          <p:cNvPr id="52" name="Group 51">
            <a:extLst>
              <a:ext uri="{FF2B5EF4-FFF2-40B4-BE49-F238E27FC236}">
                <a16:creationId xmlns:a16="http://schemas.microsoft.com/office/drawing/2014/main" id="{097B0C50-4681-4307-95F0-115E614F9DC2}"/>
              </a:ext>
            </a:extLst>
          </p:cNvPr>
          <p:cNvGrpSpPr/>
          <p:nvPr/>
        </p:nvGrpSpPr>
        <p:grpSpPr>
          <a:xfrm>
            <a:off x="4602130" y="3562944"/>
            <a:ext cx="2724246" cy="443568"/>
            <a:chOff x="4633660" y="3583195"/>
            <a:chExt cx="2724246" cy="443568"/>
          </a:xfrm>
        </p:grpSpPr>
        <p:sp>
          <p:nvSpPr>
            <p:cNvPr id="53" name="Arrow: Left-Right 52">
              <a:extLst>
                <a:ext uri="{FF2B5EF4-FFF2-40B4-BE49-F238E27FC236}">
                  <a16:creationId xmlns:a16="http://schemas.microsoft.com/office/drawing/2014/main" id="{9E98ED69-E7AA-4AAA-B337-C6D0B7906246}"/>
                </a:ext>
              </a:extLst>
            </p:cNvPr>
            <p:cNvSpPr/>
            <p:nvPr/>
          </p:nvSpPr>
          <p:spPr bwMode="auto">
            <a:xfrm>
              <a:off x="4633660" y="3583195"/>
              <a:ext cx="2724246" cy="443568"/>
            </a:xfrm>
            <a:prstGeom prst="lef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A994AF46-4F2E-4652-A8D3-7705BAE5BD0D}"/>
                </a:ext>
              </a:extLst>
            </p:cNvPr>
            <p:cNvSpPr/>
            <p:nvPr/>
          </p:nvSpPr>
          <p:spPr bwMode="auto">
            <a:xfrm>
              <a:off x="4906094" y="3646280"/>
              <a:ext cx="2164728" cy="3120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solidFill>
                      <a:srgbClr val="FFFFFF">
                        <a:alpha val="0"/>
                      </a:srgbClr>
                    </a:solidFill>
                  </a:ln>
                  <a:solidFill>
                    <a:srgbClr val="FFFFFF">
                      <a:alpha val="99000"/>
                    </a:srgbClr>
                  </a:solidFill>
                  <a:effectLst/>
                  <a:uLnTx/>
                  <a:uFillTx/>
                  <a:latin typeface="Segoe UI" panose="020B0502040204020203" pitchFamily="34" charset="0"/>
                  <a:ea typeface="+mn-ea"/>
                  <a:cs typeface="+mn-cs"/>
                </a:rPr>
                <a:t>Health Probes</a:t>
              </a:r>
            </a:p>
          </p:txBody>
        </p:sp>
      </p:grpSp>
      <p:grpSp>
        <p:nvGrpSpPr>
          <p:cNvPr id="55" name="Group 54">
            <a:extLst>
              <a:ext uri="{FF2B5EF4-FFF2-40B4-BE49-F238E27FC236}">
                <a16:creationId xmlns:a16="http://schemas.microsoft.com/office/drawing/2014/main" id="{F080F417-3815-4D44-99DB-0C216A3BDFA8}"/>
              </a:ext>
            </a:extLst>
          </p:cNvPr>
          <p:cNvGrpSpPr/>
          <p:nvPr/>
        </p:nvGrpSpPr>
        <p:grpSpPr>
          <a:xfrm>
            <a:off x="7000780" y="4998635"/>
            <a:ext cx="823289" cy="933924"/>
            <a:chOff x="7033556" y="4823279"/>
            <a:chExt cx="823289" cy="933924"/>
          </a:xfrm>
        </p:grpSpPr>
        <p:sp>
          <p:nvSpPr>
            <p:cNvPr id="56" name="Rectangle 55">
              <a:extLst>
                <a:ext uri="{FF2B5EF4-FFF2-40B4-BE49-F238E27FC236}">
                  <a16:creationId xmlns:a16="http://schemas.microsoft.com/office/drawing/2014/main" id="{06A103B4-1992-4B8A-8E24-E67A15AFB86B}"/>
                </a:ext>
              </a:extLst>
            </p:cNvPr>
            <p:cNvSpPr/>
            <p:nvPr/>
          </p:nvSpPr>
          <p:spPr bwMode="auto">
            <a:xfrm>
              <a:off x="7033556" y="5480222"/>
              <a:ext cx="823289" cy="2769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CS-EUS-01</a:t>
              </a:r>
            </a:p>
          </p:txBody>
        </p:sp>
        <p:pic>
          <p:nvPicPr>
            <p:cNvPr id="57" name="Picture 56" descr="A picture containing electronics, display, computer&#10;&#10;Description automatically generated">
              <a:extLst>
                <a:ext uri="{FF2B5EF4-FFF2-40B4-BE49-F238E27FC236}">
                  <a16:creationId xmlns:a16="http://schemas.microsoft.com/office/drawing/2014/main" id="{89E40AD4-9DE6-4334-9AAA-09C772910638}"/>
                </a:ext>
              </a:extLst>
            </p:cNvPr>
            <p:cNvPicPr>
              <a:picLocks noChangeAspect="1"/>
            </p:cNvPicPr>
            <p:nvPr/>
          </p:nvPicPr>
          <p:blipFill>
            <a:blip r:embed="rId4"/>
            <a:stretch>
              <a:fillRect/>
            </a:stretch>
          </p:blipFill>
          <p:spPr>
            <a:xfrm>
              <a:off x="7103598" y="4823279"/>
              <a:ext cx="617653" cy="617653"/>
            </a:xfrm>
            <a:prstGeom prst="rect">
              <a:avLst/>
            </a:prstGeom>
          </p:spPr>
        </p:pic>
      </p:grpSp>
      <p:pic>
        <p:nvPicPr>
          <p:cNvPr id="58" name="Picture 57" descr="A close up of a sign&#10;&#10;Description automatically generated">
            <a:extLst>
              <a:ext uri="{FF2B5EF4-FFF2-40B4-BE49-F238E27FC236}">
                <a16:creationId xmlns:a16="http://schemas.microsoft.com/office/drawing/2014/main" id="{D837EC99-C425-4039-BF56-5F51BF05D2A0}"/>
              </a:ext>
            </a:extLst>
          </p:cNvPr>
          <p:cNvPicPr>
            <a:picLocks noChangeAspect="1"/>
          </p:cNvPicPr>
          <p:nvPr/>
        </p:nvPicPr>
        <p:blipFill>
          <a:blip r:embed="rId5"/>
          <a:stretch>
            <a:fillRect/>
          </a:stretch>
        </p:blipFill>
        <p:spPr>
          <a:xfrm>
            <a:off x="7666704" y="4128346"/>
            <a:ext cx="617651" cy="617651"/>
          </a:xfrm>
          <a:prstGeom prst="rect">
            <a:avLst/>
          </a:prstGeom>
        </p:spPr>
      </p:pic>
      <p:pic>
        <p:nvPicPr>
          <p:cNvPr id="59" name="Graphic 58">
            <a:extLst>
              <a:ext uri="{FF2B5EF4-FFF2-40B4-BE49-F238E27FC236}">
                <a16:creationId xmlns:a16="http://schemas.microsoft.com/office/drawing/2014/main" id="{ECCDF7EA-5EA8-4E0F-8BDC-06EA68BB5D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723" y="3499872"/>
            <a:ext cx="476250" cy="476250"/>
          </a:xfrm>
          <a:prstGeom prst="rect">
            <a:avLst/>
          </a:prstGeom>
        </p:spPr>
      </p:pic>
      <p:pic>
        <p:nvPicPr>
          <p:cNvPr id="60" name="Graphic 59">
            <a:extLst>
              <a:ext uri="{FF2B5EF4-FFF2-40B4-BE49-F238E27FC236}">
                <a16:creationId xmlns:a16="http://schemas.microsoft.com/office/drawing/2014/main" id="{C801F0B7-33C3-48C1-9010-6BCB08AAE5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32564" y="3501149"/>
            <a:ext cx="476250" cy="476250"/>
          </a:xfrm>
          <a:prstGeom prst="rect">
            <a:avLst/>
          </a:prstGeom>
        </p:spPr>
      </p:pic>
      <p:sp>
        <p:nvSpPr>
          <p:cNvPr id="61" name="Rectangle 60">
            <a:extLst>
              <a:ext uri="{FF2B5EF4-FFF2-40B4-BE49-F238E27FC236}">
                <a16:creationId xmlns:a16="http://schemas.microsoft.com/office/drawing/2014/main" id="{116D3E6A-1DDA-45DF-8C74-5A484A4C11CD}"/>
              </a:ext>
            </a:extLst>
          </p:cNvPr>
          <p:cNvSpPr/>
          <p:nvPr/>
        </p:nvSpPr>
        <p:spPr bwMode="auto">
          <a:xfrm>
            <a:off x="6802682" y="6019977"/>
            <a:ext cx="1219484" cy="343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Zone 1</a:t>
            </a:r>
          </a:p>
        </p:txBody>
      </p:sp>
      <p:sp>
        <p:nvSpPr>
          <p:cNvPr id="62" name="Rectangle 61">
            <a:extLst>
              <a:ext uri="{FF2B5EF4-FFF2-40B4-BE49-F238E27FC236}">
                <a16:creationId xmlns:a16="http://schemas.microsoft.com/office/drawing/2014/main" id="{8B1AF6F2-FC4F-4A8E-8188-6322CD0E51EA}"/>
              </a:ext>
            </a:extLst>
          </p:cNvPr>
          <p:cNvSpPr/>
          <p:nvPr/>
        </p:nvSpPr>
        <p:spPr bwMode="auto">
          <a:xfrm>
            <a:off x="8026803" y="4777932"/>
            <a:ext cx="1176762" cy="1610687"/>
          </a:xfrm>
          <a:prstGeom prst="rect">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grpSp>
        <p:nvGrpSpPr>
          <p:cNvPr id="63" name="Group 62">
            <a:extLst>
              <a:ext uri="{FF2B5EF4-FFF2-40B4-BE49-F238E27FC236}">
                <a16:creationId xmlns:a16="http://schemas.microsoft.com/office/drawing/2014/main" id="{2E93FD31-6974-4922-9227-4BDC10328ED1}"/>
              </a:ext>
            </a:extLst>
          </p:cNvPr>
          <p:cNvGrpSpPr/>
          <p:nvPr/>
        </p:nvGrpSpPr>
        <p:grpSpPr>
          <a:xfrm>
            <a:off x="8257773" y="5012431"/>
            <a:ext cx="823289" cy="933924"/>
            <a:chOff x="7033556" y="4823279"/>
            <a:chExt cx="823289" cy="933924"/>
          </a:xfrm>
        </p:grpSpPr>
        <p:sp>
          <p:nvSpPr>
            <p:cNvPr id="64" name="Rectangle 63">
              <a:extLst>
                <a:ext uri="{FF2B5EF4-FFF2-40B4-BE49-F238E27FC236}">
                  <a16:creationId xmlns:a16="http://schemas.microsoft.com/office/drawing/2014/main" id="{64920E63-E882-4565-9DFF-807A6F5E54D3}"/>
                </a:ext>
              </a:extLst>
            </p:cNvPr>
            <p:cNvSpPr/>
            <p:nvPr/>
          </p:nvSpPr>
          <p:spPr bwMode="auto">
            <a:xfrm>
              <a:off x="7033556" y="5480222"/>
              <a:ext cx="823289" cy="2769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CS-EUS-01</a:t>
              </a:r>
            </a:p>
          </p:txBody>
        </p:sp>
        <p:pic>
          <p:nvPicPr>
            <p:cNvPr id="65" name="Picture 64" descr="A picture containing electronics, display, computer&#10;&#10;Description automatically generated">
              <a:extLst>
                <a:ext uri="{FF2B5EF4-FFF2-40B4-BE49-F238E27FC236}">
                  <a16:creationId xmlns:a16="http://schemas.microsoft.com/office/drawing/2014/main" id="{58E9E897-91BF-47B0-A13C-993F5C05C400}"/>
                </a:ext>
              </a:extLst>
            </p:cNvPr>
            <p:cNvPicPr>
              <a:picLocks noChangeAspect="1"/>
            </p:cNvPicPr>
            <p:nvPr/>
          </p:nvPicPr>
          <p:blipFill>
            <a:blip r:embed="rId4"/>
            <a:stretch>
              <a:fillRect/>
            </a:stretch>
          </p:blipFill>
          <p:spPr>
            <a:xfrm>
              <a:off x="7103598" y="4823279"/>
              <a:ext cx="617653" cy="617653"/>
            </a:xfrm>
            <a:prstGeom prst="rect">
              <a:avLst/>
            </a:prstGeom>
          </p:spPr>
        </p:pic>
      </p:grpSp>
      <p:sp>
        <p:nvSpPr>
          <p:cNvPr id="66" name="Rectangle 65">
            <a:extLst>
              <a:ext uri="{FF2B5EF4-FFF2-40B4-BE49-F238E27FC236}">
                <a16:creationId xmlns:a16="http://schemas.microsoft.com/office/drawing/2014/main" id="{49E2EE91-9F56-4C64-99AF-CBC808514896}"/>
              </a:ext>
            </a:extLst>
          </p:cNvPr>
          <p:cNvSpPr/>
          <p:nvPr/>
        </p:nvSpPr>
        <p:spPr bwMode="auto">
          <a:xfrm>
            <a:off x="8031650" y="6024081"/>
            <a:ext cx="1219484" cy="343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Zone 2</a:t>
            </a:r>
          </a:p>
        </p:txBody>
      </p:sp>
      <p:cxnSp>
        <p:nvCxnSpPr>
          <p:cNvPr id="67" name="Straight Arrow Connector 66">
            <a:extLst>
              <a:ext uri="{FF2B5EF4-FFF2-40B4-BE49-F238E27FC236}">
                <a16:creationId xmlns:a16="http://schemas.microsoft.com/office/drawing/2014/main" id="{413734A9-9A5D-4F93-A1C0-2C9481DF156A}"/>
              </a:ext>
            </a:extLst>
          </p:cNvPr>
          <p:cNvCxnSpPr>
            <a:stCxn id="58" idx="1"/>
            <a:endCxn id="57" idx="0"/>
          </p:cNvCxnSpPr>
          <p:nvPr/>
        </p:nvCxnSpPr>
        <p:spPr>
          <a:xfrm flipH="1">
            <a:off x="7379649" y="4437172"/>
            <a:ext cx="287055" cy="56146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33DB39A-41D8-462A-A078-B648DCBC423D}"/>
              </a:ext>
            </a:extLst>
          </p:cNvPr>
          <p:cNvCxnSpPr>
            <a:cxnSpLocks/>
            <a:stCxn id="58" idx="3"/>
            <a:endCxn id="65" idx="0"/>
          </p:cNvCxnSpPr>
          <p:nvPr/>
        </p:nvCxnSpPr>
        <p:spPr>
          <a:xfrm>
            <a:off x="8284355" y="4437172"/>
            <a:ext cx="352287" cy="57525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1523F857-759C-4B30-8519-40CA118D09F9}"/>
              </a:ext>
            </a:extLst>
          </p:cNvPr>
          <p:cNvSpPr/>
          <p:nvPr/>
        </p:nvSpPr>
        <p:spPr bwMode="auto">
          <a:xfrm>
            <a:off x="2718426" y="4783260"/>
            <a:ext cx="1176762" cy="1610687"/>
          </a:xfrm>
          <a:prstGeom prst="rect">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grpSp>
        <p:nvGrpSpPr>
          <p:cNvPr id="70" name="Group 69">
            <a:extLst>
              <a:ext uri="{FF2B5EF4-FFF2-40B4-BE49-F238E27FC236}">
                <a16:creationId xmlns:a16="http://schemas.microsoft.com/office/drawing/2014/main" id="{DFE43A70-50B7-48C1-97B7-95AABC860C2E}"/>
              </a:ext>
            </a:extLst>
          </p:cNvPr>
          <p:cNvGrpSpPr/>
          <p:nvPr/>
        </p:nvGrpSpPr>
        <p:grpSpPr>
          <a:xfrm>
            <a:off x="2915745" y="5003964"/>
            <a:ext cx="889012" cy="933924"/>
            <a:chOff x="7000695" y="4823279"/>
            <a:chExt cx="889012" cy="933924"/>
          </a:xfrm>
        </p:grpSpPr>
        <p:sp>
          <p:nvSpPr>
            <p:cNvPr id="71" name="Rectangle 70">
              <a:extLst>
                <a:ext uri="{FF2B5EF4-FFF2-40B4-BE49-F238E27FC236}">
                  <a16:creationId xmlns:a16="http://schemas.microsoft.com/office/drawing/2014/main" id="{90F481D2-E352-4CA3-BE2E-27B0325BDABC}"/>
                </a:ext>
              </a:extLst>
            </p:cNvPr>
            <p:cNvSpPr/>
            <p:nvPr/>
          </p:nvSpPr>
          <p:spPr bwMode="auto">
            <a:xfrm>
              <a:off x="7000695" y="5480222"/>
              <a:ext cx="889012" cy="2769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CS-WUS-02</a:t>
              </a:r>
            </a:p>
          </p:txBody>
        </p:sp>
        <p:pic>
          <p:nvPicPr>
            <p:cNvPr id="72" name="Picture 71" descr="A picture containing electronics, display, computer&#10;&#10;Description automatically generated">
              <a:extLst>
                <a:ext uri="{FF2B5EF4-FFF2-40B4-BE49-F238E27FC236}">
                  <a16:creationId xmlns:a16="http://schemas.microsoft.com/office/drawing/2014/main" id="{F2A1DEE0-E8D5-4594-B456-262F6555468B}"/>
                </a:ext>
              </a:extLst>
            </p:cNvPr>
            <p:cNvPicPr>
              <a:picLocks noChangeAspect="1"/>
            </p:cNvPicPr>
            <p:nvPr/>
          </p:nvPicPr>
          <p:blipFill>
            <a:blip r:embed="rId4"/>
            <a:stretch>
              <a:fillRect/>
            </a:stretch>
          </p:blipFill>
          <p:spPr>
            <a:xfrm>
              <a:off x="7103598" y="4823279"/>
              <a:ext cx="617653" cy="617653"/>
            </a:xfrm>
            <a:prstGeom prst="rect">
              <a:avLst/>
            </a:prstGeom>
          </p:spPr>
        </p:pic>
      </p:grpSp>
      <p:pic>
        <p:nvPicPr>
          <p:cNvPr id="73" name="Picture 72" descr="A close up of a sign&#10;&#10;Description automatically generated">
            <a:extLst>
              <a:ext uri="{FF2B5EF4-FFF2-40B4-BE49-F238E27FC236}">
                <a16:creationId xmlns:a16="http://schemas.microsoft.com/office/drawing/2014/main" id="{BCCB3F45-D87C-456D-8DF8-671C1B6E8636}"/>
              </a:ext>
            </a:extLst>
          </p:cNvPr>
          <p:cNvPicPr>
            <a:picLocks noChangeAspect="1"/>
          </p:cNvPicPr>
          <p:nvPr/>
        </p:nvPicPr>
        <p:blipFill>
          <a:blip r:embed="rId5"/>
          <a:stretch>
            <a:fillRect/>
          </a:stretch>
        </p:blipFill>
        <p:spPr>
          <a:xfrm>
            <a:off x="3614530" y="4133675"/>
            <a:ext cx="617651" cy="617651"/>
          </a:xfrm>
          <a:prstGeom prst="rect">
            <a:avLst/>
          </a:prstGeom>
        </p:spPr>
      </p:pic>
      <p:sp>
        <p:nvSpPr>
          <p:cNvPr id="74" name="Rectangle 73">
            <a:extLst>
              <a:ext uri="{FF2B5EF4-FFF2-40B4-BE49-F238E27FC236}">
                <a16:creationId xmlns:a16="http://schemas.microsoft.com/office/drawing/2014/main" id="{220DD21B-8DD6-436F-B711-6E073763C028}"/>
              </a:ext>
            </a:extLst>
          </p:cNvPr>
          <p:cNvSpPr/>
          <p:nvPr/>
        </p:nvSpPr>
        <p:spPr bwMode="auto">
          <a:xfrm>
            <a:off x="2750508" y="6025306"/>
            <a:ext cx="1219484" cy="343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Zone 1</a:t>
            </a:r>
          </a:p>
        </p:txBody>
      </p:sp>
      <p:grpSp>
        <p:nvGrpSpPr>
          <p:cNvPr id="75" name="Group 74">
            <a:extLst>
              <a:ext uri="{FF2B5EF4-FFF2-40B4-BE49-F238E27FC236}">
                <a16:creationId xmlns:a16="http://schemas.microsoft.com/office/drawing/2014/main" id="{371AEC24-B921-4A61-A0A8-5EBD2372BC4D}"/>
              </a:ext>
            </a:extLst>
          </p:cNvPr>
          <p:cNvGrpSpPr/>
          <p:nvPr/>
        </p:nvGrpSpPr>
        <p:grpSpPr>
          <a:xfrm>
            <a:off x="4172738" y="5017760"/>
            <a:ext cx="889012" cy="933924"/>
            <a:chOff x="7000695" y="4823279"/>
            <a:chExt cx="889012" cy="933924"/>
          </a:xfrm>
        </p:grpSpPr>
        <p:sp>
          <p:nvSpPr>
            <p:cNvPr id="76" name="Rectangle 75">
              <a:extLst>
                <a:ext uri="{FF2B5EF4-FFF2-40B4-BE49-F238E27FC236}">
                  <a16:creationId xmlns:a16="http://schemas.microsoft.com/office/drawing/2014/main" id="{E344FEA1-E46F-4E78-BB8C-3A69EEF90EC2}"/>
                </a:ext>
              </a:extLst>
            </p:cNvPr>
            <p:cNvSpPr/>
            <p:nvPr/>
          </p:nvSpPr>
          <p:spPr bwMode="auto">
            <a:xfrm>
              <a:off x="7000695" y="5480222"/>
              <a:ext cx="889012" cy="2769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CS-WUS-02</a:t>
              </a:r>
            </a:p>
          </p:txBody>
        </p:sp>
        <p:pic>
          <p:nvPicPr>
            <p:cNvPr id="77" name="Picture 76" descr="A picture containing electronics, display, computer&#10;&#10;Description automatically generated">
              <a:extLst>
                <a:ext uri="{FF2B5EF4-FFF2-40B4-BE49-F238E27FC236}">
                  <a16:creationId xmlns:a16="http://schemas.microsoft.com/office/drawing/2014/main" id="{35ECCA89-4608-445F-873D-D6682DDF986F}"/>
                </a:ext>
              </a:extLst>
            </p:cNvPr>
            <p:cNvPicPr>
              <a:picLocks noChangeAspect="1"/>
            </p:cNvPicPr>
            <p:nvPr/>
          </p:nvPicPr>
          <p:blipFill>
            <a:blip r:embed="rId4"/>
            <a:stretch>
              <a:fillRect/>
            </a:stretch>
          </p:blipFill>
          <p:spPr>
            <a:xfrm>
              <a:off x="7103598" y="4823279"/>
              <a:ext cx="617653" cy="617653"/>
            </a:xfrm>
            <a:prstGeom prst="rect">
              <a:avLst/>
            </a:prstGeom>
          </p:spPr>
        </p:pic>
      </p:grpSp>
      <p:sp>
        <p:nvSpPr>
          <p:cNvPr id="78" name="Rectangle 77">
            <a:extLst>
              <a:ext uri="{FF2B5EF4-FFF2-40B4-BE49-F238E27FC236}">
                <a16:creationId xmlns:a16="http://schemas.microsoft.com/office/drawing/2014/main" id="{C38152A4-BC6B-4818-A7C0-F35D809877A3}"/>
              </a:ext>
            </a:extLst>
          </p:cNvPr>
          <p:cNvSpPr/>
          <p:nvPr/>
        </p:nvSpPr>
        <p:spPr bwMode="auto">
          <a:xfrm>
            <a:off x="3979476" y="6029410"/>
            <a:ext cx="1219484" cy="343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Zone 2</a:t>
            </a:r>
          </a:p>
        </p:txBody>
      </p:sp>
      <p:cxnSp>
        <p:nvCxnSpPr>
          <p:cNvPr id="79" name="Straight Arrow Connector 78">
            <a:extLst>
              <a:ext uri="{FF2B5EF4-FFF2-40B4-BE49-F238E27FC236}">
                <a16:creationId xmlns:a16="http://schemas.microsoft.com/office/drawing/2014/main" id="{7A242C81-3CCC-4702-8982-977A8F701BCD}"/>
              </a:ext>
            </a:extLst>
          </p:cNvPr>
          <p:cNvCxnSpPr>
            <a:stCxn id="73" idx="1"/>
            <a:endCxn id="72" idx="0"/>
          </p:cNvCxnSpPr>
          <p:nvPr/>
        </p:nvCxnSpPr>
        <p:spPr>
          <a:xfrm flipH="1">
            <a:off x="3327475" y="4442501"/>
            <a:ext cx="287055" cy="56146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5B39BB1-76FB-472C-BFA5-F3C9C0830A7D}"/>
              </a:ext>
            </a:extLst>
          </p:cNvPr>
          <p:cNvCxnSpPr>
            <a:cxnSpLocks/>
            <a:stCxn id="73" idx="3"/>
            <a:endCxn id="77" idx="0"/>
          </p:cNvCxnSpPr>
          <p:nvPr/>
        </p:nvCxnSpPr>
        <p:spPr>
          <a:xfrm>
            <a:off x="4232181" y="4442501"/>
            <a:ext cx="352287" cy="57525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BD0A7853-F96C-4329-99D0-9E222CDABFEA}"/>
              </a:ext>
            </a:extLst>
          </p:cNvPr>
          <p:cNvSpPr/>
          <p:nvPr/>
        </p:nvSpPr>
        <p:spPr bwMode="auto">
          <a:xfrm>
            <a:off x="3295314" y="6506135"/>
            <a:ext cx="1219484" cy="343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West US</a:t>
            </a:r>
          </a:p>
        </p:txBody>
      </p:sp>
      <p:sp>
        <p:nvSpPr>
          <p:cNvPr id="82" name="Rectangle 81">
            <a:extLst>
              <a:ext uri="{FF2B5EF4-FFF2-40B4-BE49-F238E27FC236}">
                <a16:creationId xmlns:a16="http://schemas.microsoft.com/office/drawing/2014/main" id="{0AD95160-E94A-44DF-B6BB-5E196FC11144}"/>
              </a:ext>
            </a:extLst>
          </p:cNvPr>
          <p:cNvSpPr/>
          <p:nvPr/>
        </p:nvSpPr>
        <p:spPr bwMode="auto">
          <a:xfrm>
            <a:off x="4514798" y="2117546"/>
            <a:ext cx="3086345" cy="3077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contososaptm.trafficmanager.net</a:t>
            </a:r>
          </a:p>
        </p:txBody>
      </p:sp>
      <p:pic>
        <p:nvPicPr>
          <p:cNvPr id="83" name="Picture 82">
            <a:extLst>
              <a:ext uri="{FF2B5EF4-FFF2-40B4-BE49-F238E27FC236}">
                <a16:creationId xmlns:a16="http://schemas.microsoft.com/office/drawing/2014/main" id="{EE3D2E5C-6436-456C-B705-36080CD35548}"/>
              </a:ext>
            </a:extLst>
          </p:cNvPr>
          <p:cNvPicPr>
            <a:picLocks noChangeAspect="1"/>
          </p:cNvPicPr>
          <p:nvPr/>
        </p:nvPicPr>
        <p:blipFill>
          <a:blip r:embed="rId8"/>
          <a:stretch>
            <a:fillRect/>
          </a:stretch>
        </p:blipFill>
        <p:spPr>
          <a:xfrm>
            <a:off x="5706291" y="2544652"/>
            <a:ext cx="506012" cy="506012"/>
          </a:xfrm>
          <a:prstGeom prst="rect">
            <a:avLst/>
          </a:prstGeom>
        </p:spPr>
      </p:pic>
      <p:cxnSp>
        <p:nvCxnSpPr>
          <p:cNvPr id="93" name="Straight Connector 92">
            <a:extLst>
              <a:ext uri="{FF2B5EF4-FFF2-40B4-BE49-F238E27FC236}">
                <a16:creationId xmlns:a16="http://schemas.microsoft.com/office/drawing/2014/main" id="{A66817B0-C737-4840-BE64-D023EDFAE5A9}"/>
              </a:ext>
            </a:extLst>
          </p:cNvPr>
          <p:cNvCxnSpPr>
            <a:stCxn id="59" idx="2"/>
            <a:endCxn id="73" idx="0"/>
          </p:cNvCxnSpPr>
          <p:nvPr/>
        </p:nvCxnSpPr>
        <p:spPr>
          <a:xfrm>
            <a:off x="3917848" y="3976122"/>
            <a:ext cx="5508" cy="15755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24AA75C-C23D-438A-8F37-FD6E97101C1A}"/>
              </a:ext>
            </a:extLst>
          </p:cNvPr>
          <p:cNvCxnSpPr>
            <a:cxnSpLocks/>
            <a:stCxn id="60" idx="2"/>
            <a:endCxn id="58" idx="0"/>
          </p:cNvCxnSpPr>
          <p:nvPr/>
        </p:nvCxnSpPr>
        <p:spPr>
          <a:xfrm>
            <a:off x="7970689" y="3977399"/>
            <a:ext cx="4841" cy="15094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9B57A7AF-BFDE-4E1A-9F1C-51AD3C5144B5}"/>
              </a:ext>
            </a:extLst>
          </p:cNvPr>
          <p:cNvSpPr/>
          <p:nvPr/>
        </p:nvSpPr>
        <p:spPr bwMode="auto">
          <a:xfrm>
            <a:off x="1009588" y="4821857"/>
            <a:ext cx="1219484" cy="5847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Primary</a:t>
            </a:r>
          </a:p>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POP</a:t>
            </a:r>
          </a:p>
        </p:txBody>
      </p:sp>
      <p:sp>
        <p:nvSpPr>
          <p:cNvPr id="110" name="Rectangle 109">
            <a:extLst>
              <a:ext uri="{FF2B5EF4-FFF2-40B4-BE49-F238E27FC236}">
                <a16:creationId xmlns:a16="http://schemas.microsoft.com/office/drawing/2014/main" id="{3ED02CD4-4DB1-4900-9CC7-76CAA0B11419}"/>
              </a:ext>
            </a:extLst>
          </p:cNvPr>
          <p:cNvSpPr/>
          <p:nvPr/>
        </p:nvSpPr>
        <p:spPr bwMode="auto">
          <a:xfrm>
            <a:off x="9433361" y="4821642"/>
            <a:ext cx="1219484" cy="5847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Secondary</a:t>
            </a:r>
          </a:p>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POP</a:t>
            </a:r>
          </a:p>
        </p:txBody>
      </p:sp>
      <p:sp>
        <p:nvSpPr>
          <p:cNvPr id="111" name="Multiplication Sign 110">
            <a:extLst>
              <a:ext uri="{FF2B5EF4-FFF2-40B4-BE49-F238E27FC236}">
                <a16:creationId xmlns:a16="http://schemas.microsoft.com/office/drawing/2014/main" id="{1BE961A0-6691-436C-A855-F596E0E86DB4}"/>
              </a:ext>
            </a:extLst>
          </p:cNvPr>
          <p:cNvSpPr/>
          <p:nvPr/>
        </p:nvSpPr>
        <p:spPr bwMode="auto">
          <a:xfrm>
            <a:off x="3200249" y="4465240"/>
            <a:ext cx="1502447" cy="1708775"/>
          </a:xfrm>
          <a:prstGeom prst="mathMultiply">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57936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grpId="0" nodeType="click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fade">
                                      <p:cBhvr>
                                        <p:cTn id="27" dur="2000"/>
                                        <p:tgtEl>
                                          <p:spTgt spid="111"/>
                                        </p:tgtEl>
                                      </p:cBhvr>
                                    </p:animEffect>
                                    <p:anim calcmode="lin" valueType="num">
                                      <p:cBhvr>
                                        <p:cTn id="28" dur="2000" fill="hold"/>
                                        <p:tgtEl>
                                          <p:spTgt spid="111"/>
                                        </p:tgtEl>
                                        <p:attrNameLst>
                                          <p:attrName>ppt_w</p:attrName>
                                        </p:attrNameLst>
                                      </p:cBhvr>
                                      <p:tavLst>
                                        <p:tav tm="0" fmla="#ppt_w*sin(2.5*pi*$)">
                                          <p:val>
                                            <p:fltVal val="0"/>
                                          </p:val>
                                        </p:tav>
                                        <p:tav tm="100000">
                                          <p:val>
                                            <p:fltVal val="1"/>
                                          </p:val>
                                        </p:tav>
                                      </p:tavLst>
                                    </p:anim>
                                    <p:anim calcmode="lin" valueType="num">
                                      <p:cBhvr>
                                        <p:cTn id="29" dur="2000" fill="hold"/>
                                        <p:tgtEl>
                                          <p:spTgt spid="111"/>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27"/>
                                        </p:tgtEl>
                                      </p:cBhvr>
                                    </p:animEffect>
                                    <p:set>
                                      <p:cBhvr>
                                        <p:cTn id="34" dur="1" fill="hold">
                                          <p:stCondLst>
                                            <p:cond delay="499"/>
                                          </p:stCondLst>
                                        </p:cTn>
                                        <p:tgtEl>
                                          <p:spTgt spid="27"/>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5"/>
                                        </p:tgtEl>
                                      </p:cBhvr>
                                    </p:animEffect>
                                    <p:set>
                                      <p:cBhvr>
                                        <p:cTn id="37" dur="1" fill="hold">
                                          <p:stCondLst>
                                            <p:cond delay="499"/>
                                          </p:stCondLst>
                                        </p:cTn>
                                        <p:tgtEl>
                                          <p:spTgt spid="25"/>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26"/>
                                        </p:tgtEl>
                                      </p:cBhvr>
                                    </p:animEffect>
                                    <p:set>
                                      <p:cBhvr>
                                        <p:cTn id="40" dur="1" fill="hold">
                                          <p:stCondLst>
                                            <p:cond delay="499"/>
                                          </p:stCondLst>
                                        </p:cTn>
                                        <p:tgtEl>
                                          <p:spTgt spid="26"/>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8"/>
                                        </p:tgtEl>
                                      </p:cBhvr>
                                    </p:animEffect>
                                    <p:set>
                                      <p:cBhvr>
                                        <p:cTn id="43" dur="1" fill="hold">
                                          <p:stCondLst>
                                            <p:cond delay="499"/>
                                          </p:stCondLst>
                                        </p:cTn>
                                        <p:tgtEl>
                                          <p:spTgt spid="28"/>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30"/>
                                        </p:tgtEl>
                                      </p:cBhvr>
                                    </p:animEffect>
                                    <p:set>
                                      <p:cBhvr>
                                        <p:cTn id="46" dur="1" fill="hold">
                                          <p:stCondLst>
                                            <p:cond delay="499"/>
                                          </p:stCondLst>
                                        </p:cTn>
                                        <p:tgtEl>
                                          <p:spTgt spid="30"/>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9"/>
                                        </p:tgtEl>
                                      </p:cBhvr>
                                    </p:animEffect>
                                    <p:set>
                                      <p:cBhvr>
                                        <p:cTn id="49" dur="1" fill="hold">
                                          <p:stCondLst>
                                            <p:cond delay="499"/>
                                          </p:stCondLst>
                                        </p:cTn>
                                        <p:tgtEl>
                                          <p:spTgt spid="29"/>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33"/>
                                        </p:tgtEl>
                                      </p:cBhvr>
                                    </p:animEffect>
                                    <p:set>
                                      <p:cBhvr>
                                        <p:cTn id="52" dur="1" fill="hold">
                                          <p:stCondLst>
                                            <p:cond delay="499"/>
                                          </p:stCondLst>
                                        </p:cTn>
                                        <p:tgtEl>
                                          <p:spTgt spid="3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7" grpId="0"/>
      <p:bldP spid="27" grpId="1"/>
      <p:bldP spid="30" grpId="0"/>
      <p:bldP spid="30" grpId="1"/>
      <p:bldP spid="39" grpId="0"/>
      <p:bldP spid="40" grpId="0"/>
      <p:bldP spid="43" grpId="0"/>
      <p:bldP spid="11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52DB51E4-303E-443F-91DB-41593EAFAEB3}"/>
              </a:ext>
            </a:extLst>
          </p:cNvPr>
          <p:cNvSpPr/>
          <p:nvPr/>
        </p:nvSpPr>
        <p:spPr bwMode="auto">
          <a:xfrm>
            <a:off x="4024517" y="4795129"/>
            <a:ext cx="1176762" cy="1610687"/>
          </a:xfrm>
          <a:prstGeom prst="rect">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sp>
        <p:nvSpPr>
          <p:cNvPr id="48" name="Rectangle 47">
            <a:extLst>
              <a:ext uri="{FF2B5EF4-FFF2-40B4-BE49-F238E27FC236}">
                <a16:creationId xmlns:a16="http://schemas.microsoft.com/office/drawing/2014/main" id="{B8536DC7-5510-47CA-9C4D-29A0AE75C8CF}"/>
              </a:ext>
            </a:extLst>
          </p:cNvPr>
          <p:cNvSpPr/>
          <p:nvPr/>
        </p:nvSpPr>
        <p:spPr bwMode="auto">
          <a:xfrm>
            <a:off x="6770600" y="4777931"/>
            <a:ext cx="1176762" cy="1610687"/>
          </a:xfrm>
          <a:prstGeom prst="rect">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sp>
        <p:nvSpPr>
          <p:cNvPr id="2" name="Title 1"/>
          <p:cNvSpPr>
            <a:spLocks noGrp="1"/>
          </p:cNvSpPr>
          <p:nvPr>
            <p:ph type="title"/>
          </p:nvPr>
        </p:nvSpPr>
        <p:spPr/>
        <p:txBody>
          <a:bodyPr/>
          <a:lstStyle/>
          <a:p>
            <a:r>
              <a:rPr lang="en-US" dirty="0"/>
              <a:t>Traffic Manager: Performance</a:t>
            </a:r>
          </a:p>
        </p:txBody>
      </p:sp>
      <p:sp>
        <p:nvSpPr>
          <p:cNvPr id="17" name="Rectangle 16"/>
          <p:cNvSpPr/>
          <p:nvPr/>
        </p:nvSpPr>
        <p:spPr bwMode="auto">
          <a:xfrm>
            <a:off x="2636493" y="4102881"/>
            <a:ext cx="2620908" cy="2364913"/>
          </a:xfrm>
          <a:prstGeom prst="rect">
            <a:avLst/>
          </a:prstGeom>
          <a:noFill/>
          <a:ln w="254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sp>
        <p:nvSpPr>
          <p:cNvPr id="19" name="Rectangle 18"/>
          <p:cNvSpPr/>
          <p:nvPr/>
        </p:nvSpPr>
        <p:spPr bwMode="auto">
          <a:xfrm>
            <a:off x="6636032" y="4116785"/>
            <a:ext cx="2641793" cy="2364913"/>
          </a:xfrm>
          <a:prstGeom prst="rect">
            <a:avLst/>
          </a:prstGeom>
          <a:noFill/>
          <a:ln w="254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sp>
        <p:nvSpPr>
          <p:cNvPr id="20" name="Rectangle 19"/>
          <p:cNvSpPr/>
          <p:nvPr/>
        </p:nvSpPr>
        <p:spPr bwMode="auto">
          <a:xfrm>
            <a:off x="7286300" y="6520884"/>
            <a:ext cx="1219484" cy="343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East US</a:t>
            </a:r>
          </a:p>
        </p:txBody>
      </p:sp>
      <p:sp>
        <p:nvSpPr>
          <p:cNvPr id="21" name="Rectangle 20"/>
          <p:cNvSpPr/>
          <p:nvPr/>
        </p:nvSpPr>
        <p:spPr bwMode="auto">
          <a:xfrm>
            <a:off x="170947" y="3702289"/>
            <a:ext cx="3610854" cy="2769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solidFill>
                    <a:srgbClr val="FFFFFF">
                      <a:alpha val="0"/>
                    </a:srgbClr>
                  </a:solidFill>
                </a:ln>
                <a:solidFill>
                  <a:srgbClr val="1A1A1A">
                    <a:alpha val="99000"/>
                  </a:srgbClr>
                </a:solidFill>
                <a:effectLst/>
                <a:uLnTx/>
                <a:uFillTx/>
                <a:latin typeface="Segoe UI" panose="020B0502040204020203" pitchFamily="34" charset="0"/>
                <a:ea typeface="+mn-ea"/>
                <a:cs typeface="+mn-cs"/>
              </a:rPr>
              <a:t>contososapcs.westus.cloudapp</a:t>
            </a:r>
            <a:r>
              <a:rPr kumimoji="0" lang="en-US" sz="12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 azure.com</a:t>
            </a:r>
          </a:p>
        </p:txBody>
      </p:sp>
      <p:sp>
        <p:nvSpPr>
          <p:cNvPr id="22" name="Rectangle 21"/>
          <p:cNvSpPr/>
          <p:nvPr/>
        </p:nvSpPr>
        <p:spPr bwMode="auto">
          <a:xfrm>
            <a:off x="8257773" y="3702289"/>
            <a:ext cx="3377602" cy="2769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contososapcs.eastus.cloudapp.azure.com</a:t>
            </a:r>
          </a:p>
        </p:txBody>
      </p:sp>
      <p:sp>
        <p:nvSpPr>
          <p:cNvPr id="24" name="Rectangle 23"/>
          <p:cNvSpPr/>
          <p:nvPr/>
        </p:nvSpPr>
        <p:spPr bwMode="auto">
          <a:xfrm>
            <a:off x="4514798" y="2117546"/>
            <a:ext cx="3086345" cy="3077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contososaptm.trafficmanager.net</a:t>
            </a:r>
          </a:p>
        </p:txBody>
      </p:sp>
      <p:pic>
        <p:nvPicPr>
          <p:cNvPr id="25" name="Picture 24"/>
          <p:cNvPicPr>
            <a:picLocks noChangeAspect="1"/>
          </p:cNvPicPr>
          <p:nvPr/>
        </p:nvPicPr>
        <p:blipFill>
          <a:blip r:embed="rId3"/>
          <a:stretch>
            <a:fillRect/>
          </a:stretch>
        </p:blipFill>
        <p:spPr>
          <a:xfrm>
            <a:off x="893793" y="2624413"/>
            <a:ext cx="506012" cy="530634"/>
          </a:xfrm>
          <a:prstGeom prst="rect">
            <a:avLst/>
          </a:prstGeom>
        </p:spPr>
      </p:pic>
      <p:sp>
        <p:nvSpPr>
          <p:cNvPr id="26" name="Rectangle 25"/>
          <p:cNvSpPr/>
          <p:nvPr/>
        </p:nvSpPr>
        <p:spPr bwMode="auto">
          <a:xfrm>
            <a:off x="1595452" y="2435231"/>
            <a:ext cx="3598632" cy="3120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l" defTabSz="912583"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Request for sap.contoso.com</a:t>
            </a:r>
          </a:p>
        </p:txBody>
      </p:sp>
      <p:sp>
        <p:nvSpPr>
          <p:cNvPr id="27" name="Rectangle 26"/>
          <p:cNvSpPr/>
          <p:nvPr/>
        </p:nvSpPr>
        <p:spPr bwMode="auto">
          <a:xfrm>
            <a:off x="629697" y="2120871"/>
            <a:ext cx="2593491" cy="3120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l" defTabSz="912583"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Location Seattle, WA</a:t>
            </a:r>
          </a:p>
        </p:txBody>
      </p:sp>
      <p:cxnSp>
        <p:nvCxnSpPr>
          <p:cNvPr id="28" name="Straight Arrow Connector 27"/>
          <p:cNvCxnSpPr>
            <a:cxnSpLocks/>
          </p:cNvCxnSpPr>
          <p:nvPr/>
        </p:nvCxnSpPr>
        <p:spPr>
          <a:xfrm>
            <a:off x="1658905" y="2745680"/>
            <a:ext cx="3678639" cy="157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p:cNvCxnSpPr>
            <a:cxnSpLocks/>
          </p:cNvCxnSpPr>
          <p:nvPr/>
        </p:nvCxnSpPr>
        <p:spPr>
          <a:xfrm flipH="1">
            <a:off x="1653027" y="3156448"/>
            <a:ext cx="368451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Rectangle 29"/>
          <p:cNvSpPr/>
          <p:nvPr/>
        </p:nvSpPr>
        <p:spPr bwMode="auto">
          <a:xfrm>
            <a:off x="1592075" y="2821041"/>
            <a:ext cx="4174952" cy="3120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l" defTabSz="912583"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Response with IP for West US POP</a:t>
            </a:r>
          </a:p>
        </p:txBody>
      </p:sp>
      <p:cxnSp>
        <p:nvCxnSpPr>
          <p:cNvPr id="33" name="Straight Arrow Connector 32"/>
          <p:cNvCxnSpPr>
            <a:cxnSpLocks/>
            <a:stCxn id="25" idx="2"/>
            <a:endCxn id="50" idx="1"/>
          </p:cNvCxnSpPr>
          <p:nvPr/>
        </p:nvCxnSpPr>
        <p:spPr>
          <a:xfrm>
            <a:off x="1146799" y="3155047"/>
            <a:ext cx="2532752" cy="63076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p:cNvCxnSpPr>
            <a:cxnSpLocks/>
            <a:stCxn id="85" idx="2"/>
            <a:endCxn id="50" idx="3"/>
          </p:cNvCxnSpPr>
          <p:nvPr/>
        </p:nvCxnSpPr>
        <p:spPr>
          <a:xfrm flipH="1">
            <a:off x="4155801" y="3050664"/>
            <a:ext cx="1803496" cy="7351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p:cNvCxnSpPr>
            <a:cxnSpLocks/>
            <a:stCxn id="85" idx="2"/>
            <a:endCxn id="52" idx="1"/>
          </p:cNvCxnSpPr>
          <p:nvPr/>
        </p:nvCxnSpPr>
        <p:spPr>
          <a:xfrm>
            <a:off x="5959297" y="3050664"/>
            <a:ext cx="1731630" cy="6904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93" name="Group 92">
            <a:extLst>
              <a:ext uri="{FF2B5EF4-FFF2-40B4-BE49-F238E27FC236}">
                <a16:creationId xmlns:a16="http://schemas.microsoft.com/office/drawing/2014/main" id="{E06F9C79-38B7-423D-9BEA-B30BB6B0E5C0}"/>
              </a:ext>
            </a:extLst>
          </p:cNvPr>
          <p:cNvGrpSpPr/>
          <p:nvPr/>
        </p:nvGrpSpPr>
        <p:grpSpPr>
          <a:xfrm>
            <a:off x="4602130" y="3562944"/>
            <a:ext cx="2724246" cy="443568"/>
            <a:chOff x="4633660" y="3583195"/>
            <a:chExt cx="2724246" cy="443568"/>
          </a:xfrm>
        </p:grpSpPr>
        <p:sp>
          <p:nvSpPr>
            <p:cNvPr id="92" name="Arrow: Left-Right 91">
              <a:extLst>
                <a:ext uri="{FF2B5EF4-FFF2-40B4-BE49-F238E27FC236}">
                  <a16:creationId xmlns:a16="http://schemas.microsoft.com/office/drawing/2014/main" id="{15640D54-6C9D-4366-B342-B03F1320D3C9}"/>
                </a:ext>
              </a:extLst>
            </p:cNvPr>
            <p:cNvSpPr/>
            <p:nvPr/>
          </p:nvSpPr>
          <p:spPr bwMode="auto">
            <a:xfrm>
              <a:off x="4633660" y="3583195"/>
              <a:ext cx="2724246" cy="443568"/>
            </a:xfrm>
            <a:prstGeom prst="lef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p:cNvSpPr/>
            <p:nvPr/>
          </p:nvSpPr>
          <p:spPr bwMode="auto">
            <a:xfrm>
              <a:off x="4906094" y="3646280"/>
              <a:ext cx="2164728" cy="3120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solidFill>
                      <a:srgbClr val="FFFFFF">
                        <a:alpha val="0"/>
                      </a:srgbClr>
                    </a:solidFill>
                  </a:ln>
                  <a:solidFill>
                    <a:srgbClr val="FFFFFF">
                      <a:alpha val="99000"/>
                    </a:srgbClr>
                  </a:solidFill>
                  <a:effectLst/>
                  <a:uLnTx/>
                  <a:uFillTx/>
                  <a:latin typeface="Segoe UI" panose="020B0502040204020203" pitchFamily="34" charset="0"/>
                  <a:ea typeface="+mn-ea"/>
                  <a:cs typeface="+mn-cs"/>
                </a:rPr>
                <a:t>Health Probes</a:t>
              </a:r>
            </a:p>
          </p:txBody>
        </p:sp>
      </p:grpSp>
      <p:sp>
        <p:nvSpPr>
          <p:cNvPr id="37" name="Rectangle 36"/>
          <p:cNvSpPr/>
          <p:nvPr/>
        </p:nvSpPr>
        <p:spPr bwMode="auto">
          <a:xfrm>
            <a:off x="6248591" y="2658457"/>
            <a:ext cx="3598632" cy="3120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l" defTabSz="912583"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Traffic Manager Calculates Hops… </a:t>
            </a:r>
          </a:p>
        </p:txBody>
      </p:sp>
      <p:sp>
        <p:nvSpPr>
          <p:cNvPr id="3" name="Rectangle 2">
            <a:extLst>
              <a:ext uri="{FF2B5EF4-FFF2-40B4-BE49-F238E27FC236}">
                <a16:creationId xmlns:a16="http://schemas.microsoft.com/office/drawing/2014/main" id="{D94C6D5A-4607-4521-AD8B-3ACF864536E0}"/>
              </a:ext>
            </a:extLst>
          </p:cNvPr>
          <p:cNvSpPr/>
          <p:nvPr/>
        </p:nvSpPr>
        <p:spPr>
          <a:xfrm>
            <a:off x="561963" y="1106793"/>
            <a:ext cx="10887594" cy="81466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1A1A1A"/>
                </a:solidFill>
                <a:effectLst/>
                <a:uLnTx/>
                <a:uFillTx/>
                <a:latin typeface="Segoe UI"/>
                <a:ea typeface="+mn-ea"/>
                <a:cs typeface="+mn-cs"/>
              </a:rPr>
              <a:t>Traffic Manager determines fastest route for the client and returns IP for the appropriate endpoint</a:t>
            </a:r>
          </a:p>
        </p:txBody>
      </p:sp>
      <p:grpSp>
        <p:nvGrpSpPr>
          <p:cNvPr id="42" name="Group 41">
            <a:extLst>
              <a:ext uri="{FF2B5EF4-FFF2-40B4-BE49-F238E27FC236}">
                <a16:creationId xmlns:a16="http://schemas.microsoft.com/office/drawing/2014/main" id="{DC449AA5-0695-414C-8906-533B4C423B22}"/>
              </a:ext>
            </a:extLst>
          </p:cNvPr>
          <p:cNvGrpSpPr/>
          <p:nvPr/>
        </p:nvGrpSpPr>
        <p:grpSpPr>
          <a:xfrm>
            <a:off x="7000780" y="4998635"/>
            <a:ext cx="823289" cy="933924"/>
            <a:chOff x="7033556" y="4823279"/>
            <a:chExt cx="823289" cy="933924"/>
          </a:xfrm>
        </p:grpSpPr>
        <p:sp>
          <p:nvSpPr>
            <p:cNvPr id="14" name="Rectangle 13"/>
            <p:cNvSpPr/>
            <p:nvPr/>
          </p:nvSpPr>
          <p:spPr bwMode="auto">
            <a:xfrm>
              <a:off x="7033556" y="5480222"/>
              <a:ext cx="823289" cy="2769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CS-EUS-01</a:t>
              </a:r>
            </a:p>
          </p:txBody>
        </p:sp>
        <p:pic>
          <p:nvPicPr>
            <p:cNvPr id="10" name="Picture 9" descr="A picture containing electronics, display, computer&#10;&#10;Description automatically generated">
              <a:extLst>
                <a:ext uri="{FF2B5EF4-FFF2-40B4-BE49-F238E27FC236}">
                  <a16:creationId xmlns:a16="http://schemas.microsoft.com/office/drawing/2014/main" id="{31C8E8FE-679E-40A5-896C-ECDC52519501}"/>
                </a:ext>
              </a:extLst>
            </p:cNvPr>
            <p:cNvPicPr>
              <a:picLocks noChangeAspect="1"/>
            </p:cNvPicPr>
            <p:nvPr/>
          </p:nvPicPr>
          <p:blipFill>
            <a:blip r:embed="rId4"/>
            <a:stretch>
              <a:fillRect/>
            </a:stretch>
          </p:blipFill>
          <p:spPr>
            <a:xfrm>
              <a:off x="7103598" y="4823279"/>
              <a:ext cx="617653" cy="617653"/>
            </a:xfrm>
            <a:prstGeom prst="rect">
              <a:avLst/>
            </a:prstGeom>
          </p:spPr>
        </p:pic>
      </p:grpSp>
      <p:pic>
        <p:nvPicPr>
          <p:cNvPr id="44" name="Picture 43" descr="A close up of a sign&#10;&#10;Description automatically generated">
            <a:extLst>
              <a:ext uri="{FF2B5EF4-FFF2-40B4-BE49-F238E27FC236}">
                <a16:creationId xmlns:a16="http://schemas.microsoft.com/office/drawing/2014/main" id="{E79C97D8-88B8-4FE4-8057-0CDE449A6534}"/>
              </a:ext>
            </a:extLst>
          </p:cNvPr>
          <p:cNvPicPr>
            <a:picLocks noChangeAspect="1"/>
          </p:cNvPicPr>
          <p:nvPr/>
        </p:nvPicPr>
        <p:blipFill>
          <a:blip r:embed="rId5"/>
          <a:stretch>
            <a:fillRect/>
          </a:stretch>
        </p:blipFill>
        <p:spPr>
          <a:xfrm>
            <a:off x="7666704" y="4128346"/>
            <a:ext cx="617651" cy="617651"/>
          </a:xfrm>
          <a:prstGeom prst="rect">
            <a:avLst/>
          </a:prstGeom>
        </p:spPr>
      </p:pic>
      <p:pic>
        <p:nvPicPr>
          <p:cNvPr id="50" name="Graphic 49">
            <a:extLst>
              <a:ext uri="{FF2B5EF4-FFF2-40B4-BE49-F238E27FC236}">
                <a16:creationId xmlns:a16="http://schemas.microsoft.com/office/drawing/2014/main" id="{80A5BBF9-69DE-4143-B52B-FA7C42BF7E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551" y="3547683"/>
            <a:ext cx="476250" cy="476250"/>
          </a:xfrm>
          <a:prstGeom prst="rect">
            <a:avLst/>
          </a:prstGeom>
        </p:spPr>
      </p:pic>
      <p:pic>
        <p:nvPicPr>
          <p:cNvPr id="52" name="Graphic 51">
            <a:extLst>
              <a:ext uri="{FF2B5EF4-FFF2-40B4-BE49-F238E27FC236}">
                <a16:creationId xmlns:a16="http://schemas.microsoft.com/office/drawing/2014/main" id="{A7627AED-C21A-4365-B3CA-91EB8CE087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0927" y="3503020"/>
            <a:ext cx="476250" cy="476250"/>
          </a:xfrm>
          <a:prstGeom prst="rect">
            <a:avLst/>
          </a:prstGeom>
        </p:spPr>
      </p:pic>
      <p:sp>
        <p:nvSpPr>
          <p:cNvPr id="54" name="Rectangle 53">
            <a:extLst>
              <a:ext uri="{FF2B5EF4-FFF2-40B4-BE49-F238E27FC236}">
                <a16:creationId xmlns:a16="http://schemas.microsoft.com/office/drawing/2014/main" id="{6A997835-8EC0-432F-B867-9BA66EB3D6F5}"/>
              </a:ext>
            </a:extLst>
          </p:cNvPr>
          <p:cNvSpPr/>
          <p:nvPr/>
        </p:nvSpPr>
        <p:spPr bwMode="auto">
          <a:xfrm>
            <a:off x="6802682" y="6019977"/>
            <a:ext cx="1219484" cy="343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Zone 1</a:t>
            </a:r>
          </a:p>
        </p:txBody>
      </p:sp>
      <p:sp>
        <p:nvSpPr>
          <p:cNvPr id="55" name="Rectangle 54">
            <a:extLst>
              <a:ext uri="{FF2B5EF4-FFF2-40B4-BE49-F238E27FC236}">
                <a16:creationId xmlns:a16="http://schemas.microsoft.com/office/drawing/2014/main" id="{4C742A91-BCAA-431B-809F-626422416DA7}"/>
              </a:ext>
            </a:extLst>
          </p:cNvPr>
          <p:cNvSpPr/>
          <p:nvPr/>
        </p:nvSpPr>
        <p:spPr bwMode="auto">
          <a:xfrm>
            <a:off x="8026803" y="4777932"/>
            <a:ext cx="1176762" cy="1610687"/>
          </a:xfrm>
          <a:prstGeom prst="rect">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grpSp>
        <p:nvGrpSpPr>
          <p:cNvPr id="56" name="Group 55">
            <a:extLst>
              <a:ext uri="{FF2B5EF4-FFF2-40B4-BE49-F238E27FC236}">
                <a16:creationId xmlns:a16="http://schemas.microsoft.com/office/drawing/2014/main" id="{1A81B680-7DC2-45C4-9DA4-C9BCC06FE703}"/>
              </a:ext>
            </a:extLst>
          </p:cNvPr>
          <p:cNvGrpSpPr/>
          <p:nvPr/>
        </p:nvGrpSpPr>
        <p:grpSpPr>
          <a:xfrm>
            <a:off x="8257773" y="5012431"/>
            <a:ext cx="823289" cy="933924"/>
            <a:chOff x="7033556" y="4823279"/>
            <a:chExt cx="823289" cy="933924"/>
          </a:xfrm>
        </p:grpSpPr>
        <p:sp>
          <p:nvSpPr>
            <p:cNvPr id="57" name="Rectangle 56">
              <a:extLst>
                <a:ext uri="{FF2B5EF4-FFF2-40B4-BE49-F238E27FC236}">
                  <a16:creationId xmlns:a16="http://schemas.microsoft.com/office/drawing/2014/main" id="{69D96137-0560-426C-9B19-2B4CAD038EF6}"/>
                </a:ext>
              </a:extLst>
            </p:cNvPr>
            <p:cNvSpPr/>
            <p:nvPr/>
          </p:nvSpPr>
          <p:spPr bwMode="auto">
            <a:xfrm>
              <a:off x="7033556" y="5480222"/>
              <a:ext cx="823289" cy="2769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CS-EUS-01</a:t>
              </a:r>
            </a:p>
          </p:txBody>
        </p:sp>
        <p:pic>
          <p:nvPicPr>
            <p:cNvPr id="58" name="Picture 57" descr="A picture containing electronics, display, computer&#10;&#10;Description automatically generated">
              <a:extLst>
                <a:ext uri="{FF2B5EF4-FFF2-40B4-BE49-F238E27FC236}">
                  <a16:creationId xmlns:a16="http://schemas.microsoft.com/office/drawing/2014/main" id="{95A5020D-080D-4A95-BF3D-6FC3628C206F}"/>
                </a:ext>
              </a:extLst>
            </p:cNvPr>
            <p:cNvPicPr>
              <a:picLocks noChangeAspect="1"/>
            </p:cNvPicPr>
            <p:nvPr/>
          </p:nvPicPr>
          <p:blipFill>
            <a:blip r:embed="rId4"/>
            <a:stretch>
              <a:fillRect/>
            </a:stretch>
          </p:blipFill>
          <p:spPr>
            <a:xfrm>
              <a:off x="7103598" y="4823279"/>
              <a:ext cx="617653" cy="617653"/>
            </a:xfrm>
            <a:prstGeom prst="rect">
              <a:avLst/>
            </a:prstGeom>
          </p:spPr>
        </p:pic>
      </p:grpSp>
      <p:sp>
        <p:nvSpPr>
          <p:cNvPr id="59" name="Rectangle 58">
            <a:extLst>
              <a:ext uri="{FF2B5EF4-FFF2-40B4-BE49-F238E27FC236}">
                <a16:creationId xmlns:a16="http://schemas.microsoft.com/office/drawing/2014/main" id="{95564B5B-A294-4D02-84DB-CA22D12622B9}"/>
              </a:ext>
            </a:extLst>
          </p:cNvPr>
          <p:cNvSpPr/>
          <p:nvPr/>
        </p:nvSpPr>
        <p:spPr bwMode="auto">
          <a:xfrm>
            <a:off x="8031650" y="6024081"/>
            <a:ext cx="1219484" cy="343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Zone 2</a:t>
            </a:r>
          </a:p>
        </p:txBody>
      </p:sp>
      <p:cxnSp>
        <p:nvCxnSpPr>
          <p:cNvPr id="61" name="Straight Arrow Connector 60">
            <a:extLst>
              <a:ext uri="{FF2B5EF4-FFF2-40B4-BE49-F238E27FC236}">
                <a16:creationId xmlns:a16="http://schemas.microsoft.com/office/drawing/2014/main" id="{3DF9640B-EB9D-41AB-B362-30BEE51BD6CE}"/>
              </a:ext>
            </a:extLst>
          </p:cNvPr>
          <p:cNvCxnSpPr>
            <a:stCxn id="44" idx="1"/>
            <a:endCxn id="10" idx="0"/>
          </p:cNvCxnSpPr>
          <p:nvPr/>
        </p:nvCxnSpPr>
        <p:spPr>
          <a:xfrm flipH="1">
            <a:off x="7379649" y="4437172"/>
            <a:ext cx="287055" cy="56146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BFD8F62-3C0C-4F92-A39E-625F274665FF}"/>
              </a:ext>
            </a:extLst>
          </p:cNvPr>
          <p:cNvCxnSpPr>
            <a:cxnSpLocks/>
            <a:stCxn id="44" idx="3"/>
            <a:endCxn id="58" idx="0"/>
          </p:cNvCxnSpPr>
          <p:nvPr/>
        </p:nvCxnSpPr>
        <p:spPr>
          <a:xfrm>
            <a:off x="8284355" y="4437172"/>
            <a:ext cx="352287" cy="57525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00307AA6-7547-4B50-A587-3C769196CB6E}"/>
              </a:ext>
            </a:extLst>
          </p:cNvPr>
          <p:cNvSpPr/>
          <p:nvPr/>
        </p:nvSpPr>
        <p:spPr bwMode="auto">
          <a:xfrm>
            <a:off x="2718426" y="4783260"/>
            <a:ext cx="1176762" cy="1610687"/>
          </a:xfrm>
          <a:prstGeom prst="rect">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grpSp>
        <p:nvGrpSpPr>
          <p:cNvPr id="72" name="Group 71">
            <a:extLst>
              <a:ext uri="{FF2B5EF4-FFF2-40B4-BE49-F238E27FC236}">
                <a16:creationId xmlns:a16="http://schemas.microsoft.com/office/drawing/2014/main" id="{38B835CD-77FB-4732-BDB0-5DB833D90CF1}"/>
              </a:ext>
            </a:extLst>
          </p:cNvPr>
          <p:cNvGrpSpPr/>
          <p:nvPr/>
        </p:nvGrpSpPr>
        <p:grpSpPr>
          <a:xfrm>
            <a:off x="2915745" y="5003964"/>
            <a:ext cx="889012" cy="933924"/>
            <a:chOff x="7000695" y="4823279"/>
            <a:chExt cx="889012" cy="933924"/>
          </a:xfrm>
        </p:grpSpPr>
        <p:sp>
          <p:nvSpPr>
            <p:cNvPr id="73" name="Rectangle 72">
              <a:extLst>
                <a:ext uri="{FF2B5EF4-FFF2-40B4-BE49-F238E27FC236}">
                  <a16:creationId xmlns:a16="http://schemas.microsoft.com/office/drawing/2014/main" id="{455F2C8E-AAB6-4F5F-88AF-5504AE56A3C6}"/>
                </a:ext>
              </a:extLst>
            </p:cNvPr>
            <p:cNvSpPr/>
            <p:nvPr/>
          </p:nvSpPr>
          <p:spPr bwMode="auto">
            <a:xfrm>
              <a:off x="7000695" y="5480222"/>
              <a:ext cx="889012" cy="2769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CS-WUS-02</a:t>
              </a:r>
            </a:p>
          </p:txBody>
        </p:sp>
        <p:pic>
          <p:nvPicPr>
            <p:cNvPr id="74" name="Picture 73" descr="A picture containing electronics, display, computer&#10;&#10;Description automatically generated">
              <a:extLst>
                <a:ext uri="{FF2B5EF4-FFF2-40B4-BE49-F238E27FC236}">
                  <a16:creationId xmlns:a16="http://schemas.microsoft.com/office/drawing/2014/main" id="{A8FBA3B8-1372-483A-B0B1-5C0FF934C921}"/>
                </a:ext>
              </a:extLst>
            </p:cNvPr>
            <p:cNvPicPr>
              <a:picLocks noChangeAspect="1"/>
            </p:cNvPicPr>
            <p:nvPr/>
          </p:nvPicPr>
          <p:blipFill>
            <a:blip r:embed="rId4"/>
            <a:stretch>
              <a:fillRect/>
            </a:stretch>
          </p:blipFill>
          <p:spPr>
            <a:xfrm>
              <a:off x="7103598" y="4823279"/>
              <a:ext cx="617653" cy="617653"/>
            </a:xfrm>
            <a:prstGeom prst="rect">
              <a:avLst/>
            </a:prstGeom>
          </p:spPr>
        </p:pic>
      </p:grpSp>
      <p:pic>
        <p:nvPicPr>
          <p:cNvPr id="75" name="Picture 74" descr="A close up of a sign&#10;&#10;Description automatically generated">
            <a:extLst>
              <a:ext uri="{FF2B5EF4-FFF2-40B4-BE49-F238E27FC236}">
                <a16:creationId xmlns:a16="http://schemas.microsoft.com/office/drawing/2014/main" id="{28026179-740D-497A-A64C-AFEDC879A5B9}"/>
              </a:ext>
            </a:extLst>
          </p:cNvPr>
          <p:cNvPicPr>
            <a:picLocks noChangeAspect="1"/>
          </p:cNvPicPr>
          <p:nvPr/>
        </p:nvPicPr>
        <p:blipFill>
          <a:blip r:embed="rId5"/>
          <a:stretch>
            <a:fillRect/>
          </a:stretch>
        </p:blipFill>
        <p:spPr>
          <a:xfrm>
            <a:off x="3614530" y="4133675"/>
            <a:ext cx="617651" cy="617651"/>
          </a:xfrm>
          <a:prstGeom prst="rect">
            <a:avLst/>
          </a:prstGeom>
        </p:spPr>
      </p:pic>
      <p:sp>
        <p:nvSpPr>
          <p:cNvPr id="76" name="Rectangle 75">
            <a:extLst>
              <a:ext uri="{FF2B5EF4-FFF2-40B4-BE49-F238E27FC236}">
                <a16:creationId xmlns:a16="http://schemas.microsoft.com/office/drawing/2014/main" id="{53BC8048-9928-41EA-B6B2-A791784FFA10}"/>
              </a:ext>
            </a:extLst>
          </p:cNvPr>
          <p:cNvSpPr/>
          <p:nvPr/>
        </p:nvSpPr>
        <p:spPr bwMode="auto">
          <a:xfrm>
            <a:off x="2750508" y="6025306"/>
            <a:ext cx="1219484" cy="343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Zone 1</a:t>
            </a:r>
          </a:p>
        </p:txBody>
      </p:sp>
      <p:grpSp>
        <p:nvGrpSpPr>
          <p:cNvPr id="77" name="Group 76">
            <a:extLst>
              <a:ext uri="{FF2B5EF4-FFF2-40B4-BE49-F238E27FC236}">
                <a16:creationId xmlns:a16="http://schemas.microsoft.com/office/drawing/2014/main" id="{20682505-14E2-4374-84DB-83FE73C24355}"/>
              </a:ext>
            </a:extLst>
          </p:cNvPr>
          <p:cNvGrpSpPr/>
          <p:nvPr/>
        </p:nvGrpSpPr>
        <p:grpSpPr>
          <a:xfrm>
            <a:off x="4172738" y="5017760"/>
            <a:ext cx="889012" cy="933924"/>
            <a:chOff x="7000695" y="4823279"/>
            <a:chExt cx="889012" cy="933924"/>
          </a:xfrm>
        </p:grpSpPr>
        <p:sp>
          <p:nvSpPr>
            <p:cNvPr id="78" name="Rectangle 77">
              <a:extLst>
                <a:ext uri="{FF2B5EF4-FFF2-40B4-BE49-F238E27FC236}">
                  <a16:creationId xmlns:a16="http://schemas.microsoft.com/office/drawing/2014/main" id="{BF8DA4B5-CD84-4049-AD49-B1EDA2209B4B}"/>
                </a:ext>
              </a:extLst>
            </p:cNvPr>
            <p:cNvSpPr/>
            <p:nvPr/>
          </p:nvSpPr>
          <p:spPr bwMode="auto">
            <a:xfrm>
              <a:off x="7000695" y="5480222"/>
              <a:ext cx="889012" cy="2769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CS-WUS-02</a:t>
              </a:r>
            </a:p>
          </p:txBody>
        </p:sp>
        <p:pic>
          <p:nvPicPr>
            <p:cNvPr id="79" name="Picture 78" descr="A picture containing electronics, display, computer&#10;&#10;Description automatically generated">
              <a:extLst>
                <a:ext uri="{FF2B5EF4-FFF2-40B4-BE49-F238E27FC236}">
                  <a16:creationId xmlns:a16="http://schemas.microsoft.com/office/drawing/2014/main" id="{FBF60813-2EFE-4656-AF49-3E70D295923F}"/>
                </a:ext>
              </a:extLst>
            </p:cNvPr>
            <p:cNvPicPr>
              <a:picLocks noChangeAspect="1"/>
            </p:cNvPicPr>
            <p:nvPr/>
          </p:nvPicPr>
          <p:blipFill>
            <a:blip r:embed="rId4"/>
            <a:stretch>
              <a:fillRect/>
            </a:stretch>
          </p:blipFill>
          <p:spPr>
            <a:xfrm>
              <a:off x="7103598" y="4823279"/>
              <a:ext cx="617653" cy="617653"/>
            </a:xfrm>
            <a:prstGeom prst="rect">
              <a:avLst/>
            </a:prstGeom>
          </p:spPr>
        </p:pic>
      </p:grpSp>
      <p:sp>
        <p:nvSpPr>
          <p:cNvPr id="80" name="Rectangle 79">
            <a:extLst>
              <a:ext uri="{FF2B5EF4-FFF2-40B4-BE49-F238E27FC236}">
                <a16:creationId xmlns:a16="http://schemas.microsoft.com/office/drawing/2014/main" id="{1ACDC689-C7AC-4CB2-B041-53593CB0DC3D}"/>
              </a:ext>
            </a:extLst>
          </p:cNvPr>
          <p:cNvSpPr/>
          <p:nvPr/>
        </p:nvSpPr>
        <p:spPr bwMode="auto">
          <a:xfrm>
            <a:off x="3979476" y="6029410"/>
            <a:ext cx="1219484" cy="343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Zone 2</a:t>
            </a:r>
          </a:p>
        </p:txBody>
      </p:sp>
      <p:cxnSp>
        <p:nvCxnSpPr>
          <p:cNvPr id="81" name="Straight Arrow Connector 80">
            <a:extLst>
              <a:ext uri="{FF2B5EF4-FFF2-40B4-BE49-F238E27FC236}">
                <a16:creationId xmlns:a16="http://schemas.microsoft.com/office/drawing/2014/main" id="{E677E7D1-5C12-42F4-B1B7-F326B8BC550C}"/>
              </a:ext>
            </a:extLst>
          </p:cNvPr>
          <p:cNvCxnSpPr>
            <a:stCxn id="75" idx="1"/>
            <a:endCxn id="74" idx="0"/>
          </p:cNvCxnSpPr>
          <p:nvPr/>
        </p:nvCxnSpPr>
        <p:spPr>
          <a:xfrm flipH="1">
            <a:off x="3327475" y="4442501"/>
            <a:ext cx="287055" cy="56146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13E7803-EE4C-459C-A087-240CFCB70AE4}"/>
              </a:ext>
            </a:extLst>
          </p:cNvPr>
          <p:cNvCxnSpPr>
            <a:cxnSpLocks/>
            <a:stCxn id="75" idx="3"/>
            <a:endCxn id="79" idx="0"/>
          </p:cNvCxnSpPr>
          <p:nvPr/>
        </p:nvCxnSpPr>
        <p:spPr>
          <a:xfrm>
            <a:off x="4232181" y="4442501"/>
            <a:ext cx="352287" cy="57525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C38C5B68-7B31-4B93-854A-4A496A3401BC}"/>
              </a:ext>
            </a:extLst>
          </p:cNvPr>
          <p:cNvSpPr/>
          <p:nvPr/>
        </p:nvSpPr>
        <p:spPr bwMode="auto">
          <a:xfrm>
            <a:off x="3295314" y="6506135"/>
            <a:ext cx="1219484" cy="343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3" tIns="45711" rIns="45713" bIns="45711" numCol="1" rtlCol="0" anchor="ctr" anchorCtr="0" compatLnSpc="1">
            <a:prstTxWarp prst="textNoShape">
              <a:avLst/>
            </a:prstTxWarp>
            <a:spAutoFit/>
          </a:bodyPr>
          <a:lstStyle/>
          <a:p>
            <a:pPr marL="0" marR="0" lvl="0" indent="0" algn="ctr" defTabSz="912583"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solidFill>
                    <a:srgbClr val="FFFFFF">
                      <a:alpha val="0"/>
                    </a:srgbClr>
                  </a:solidFill>
                </a:ln>
                <a:solidFill>
                  <a:srgbClr val="1A1A1A">
                    <a:alpha val="99000"/>
                  </a:srgbClr>
                </a:solidFill>
                <a:effectLst/>
                <a:uLnTx/>
                <a:uFillTx/>
                <a:latin typeface="Segoe UI" panose="020B0502040204020203" pitchFamily="34" charset="0"/>
                <a:ea typeface="+mn-ea"/>
                <a:cs typeface="+mn-cs"/>
              </a:rPr>
              <a:t>West US</a:t>
            </a:r>
          </a:p>
        </p:txBody>
      </p:sp>
      <p:pic>
        <p:nvPicPr>
          <p:cNvPr id="85" name="Picture 84">
            <a:extLst>
              <a:ext uri="{FF2B5EF4-FFF2-40B4-BE49-F238E27FC236}">
                <a16:creationId xmlns:a16="http://schemas.microsoft.com/office/drawing/2014/main" id="{ED684689-EA5A-4384-807C-8E8D8F225F00}"/>
              </a:ext>
            </a:extLst>
          </p:cNvPr>
          <p:cNvPicPr>
            <a:picLocks noChangeAspect="1"/>
          </p:cNvPicPr>
          <p:nvPr/>
        </p:nvPicPr>
        <p:blipFill>
          <a:blip r:embed="rId8"/>
          <a:stretch>
            <a:fillRect/>
          </a:stretch>
        </p:blipFill>
        <p:spPr>
          <a:xfrm>
            <a:off x="5706291" y="2544652"/>
            <a:ext cx="506012" cy="506012"/>
          </a:xfrm>
          <a:prstGeom prst="rect">
            <a:avLst/>
          </a:prstGeom>
        </p:spPr>
      </p:pic>
    </p:spTree>
    <p:extLst>
      <p:ext uri="{BB962C8B-B14F-4D97-AF65-F5344CB8AC3E}">
        <p14:creationId xmlns:p14="http://schemas.microsoft.com/office/powerpoint/2010/main" val="1293792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0" grpId="0"/>
      <p:bldP spid="3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66DA8C-4415-4D7C-8084-D2B4610E687B}"/>
              </a:ext>
            </a:extLst>
          </p:cNvPr>
          <p:cNvGrpSpPr/>
          <p:nvPr/>
        </p:nvGrpSpPr>
        <p:grpSpPr>
          <a:xfrm>
            <a:off x="5915915" y="0"/>
            <a:ext cx="5987742" cy="6857999"/>
            <a:chOff x="5915915" y="271215"/>
            <a:chExt cx="5987742" cy="6278953"/>
          </a:xfrm>
        </p:grpSpPr>
        <p:sp>
          <p:nvSpPr>
            <p:cNvPr id="201" name="Rectangle 200">
              <a:extLst>
                <a:ext uri="{FF2B5EF4-FFF2-40B4-BE49-F238E27FC236}">
                  <a16:creationId xmlns:a16="http://schemas.microsoft.com/office/drawing/2014/main" id="{B9528B3A-62F4-4E54-8AD2-A8C51CD1EAE9}"/>
                </a:ext>
              </a:extLst>
            </p:cNvPr>
            <p:cNvSpPr/>
            <p:nvPr/>
          </p:nvSpPr>
          <p:spPr bwMode="auto">
            <a:xfrm>
              <a:off x="5915915" y="271215"/>
              <a:ext cx="3798342" cy="365356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7" name="Rectangle 206">
              <a:extLst>
                <a:ext uri="{FF2B5EF4-FFF2-40B4-BE49-F238E27FC236}">
                  <a16:creationId xmlns:a16="http://schemas.microsoft.com/office/drawing/2014/main" id="{035D0550-8DB9-4899-926D-CC7F25E259FB}"/>
                </a:ext>
              </a:extLst>
            </p:cNvPr>
            <p:cNvSpPr/>
            <p:nvPr/>
          </p:nvSpPr>
          <p:spPr bwMode="auto">
            <a:xfrm>
              <a:off x="5918052" y="3985480"/>
              <a:ext cx="3796204" cy="2564688"/>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8" name="Rectangle 207">
              <a:extLst>
                <a:ext uri="{FF2B5EF4-FFF2-40B4-BE49-F238E27FC236}">
                  <a16:creationId xmlns:a16="http://schemas.microsoft.com/office/drawing/2014/main" id="{CF9260FB-84DC-47CF-9A8E-3F9C45CE06DF}"/>
                </a:ext>
              </a:extLst>
            </p:cNvPr>
            <p:cNvSpPr/>
            <p:nvPr/>
          </p:nvSpPr>
          <p:spPr bwMode="auto">
            <a:xfrm>
              <a:off x="9775994" y="271663"/>
              <a:ext cx="2127663" cy="627465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2" name="Rectangle 21">
            <a:extLst>
              <a:ext uri="{FF2B5EF4-FFF2-40B4-BE49-F238E27FC236}">
                <a16:creationId xmlns:a16="http://schemas.microsoft.com/office/drawing/2014/main" id="{497A9018-3FB6-4878-A956-270A4693B0AE}"/>
              </a:ext>
            </a:extLst>
          </p:cNvPr>
          <p:cNvSpPr/>
          <p:nvPr/>
        </p:nvSpPr>
        <p:spPr bwMode="auto">
          <a:xfrm>
            <a:off x="6227332" y="1229226"/>
            <a:ext cx="3152629" cy="2321072"/>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1" name="Rectangle 430">
            <a:extLst>
              <a:ext uri="{FF2B5EF4-FFF2-40B4-BE49-F238E27FC236}">
                <a16:creationId xmlns:a16="http://schemas.microsoft.com/office/drawing/2014/main" id="{8D887A34-3467-4F35-A4AA-6BC469D9B8E1}"/>
              </a:ext>
            </a:extLst>
          </p:cNvPr>
          <p:cNvSpPr/>
          <p:nvPr/>
        </p:nvSpPr>
        <p:spPr bwMode="auto">
          <a:xfrm>
            <a:off x="10274492" y="3088496"/>
            <a:ext cx="1139833" cy="2577483"/>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252282" y="1523391"/>
            <a:ext cx="5630460" cy="4822859"/>
          </a:xfrm>
        </p:spPr>
        <p:txBody>
          <a:bodyPr wrap="square">
            <a:spAutoFit/>
          </a:bodyPr>
          <a:lstStyle/>
          <a:p>
            <a:pPr marL="0" indent="0">
              <a:spcBef>
                <a:spcPts val="0"/>
              </a:spcBef>
              <a:buNone/>
            </a:pPr>
            <a:r>
              <a:rPr lang="en-US" sz="2400" b="1" dirty="0">
                <a:latin typeface="+mj-lt"/>
              </a:rPr>
              <a:t>Built-in high-availability and performance</a:t>
            </a:r>
          </a:p>
          <a:p>
            <a:pPr marL="190500" indent="-190500">
              <a:buFont typeface="Arial" panose="020B0604020202020204" pitchFamily="34" charset="0"/>
              <a:buChar char="•"/>
            </a:pPr>
            <a:r>
              <a:rPr lang="en-US" sz="1800" dirty="0">
                <a:latin typeface="+mn-lt"/>
              </a:rPr>
              <a:t>Inbound and Outbound</a:t>
            </a:r>
          </a:p>
          <a:p>
            <a:pPr marL="190500" indent="-190500">
              <a:buFont typeface="Arial" panose="020B0604020202020204" pitchFamily="34" charset="0"/>
              <a:buChar char="•"/>
            </a:pPr>
            <a:r>
              <a:rPr lang="en-US" sz="1800" dirty="0">
                <a:latin typeface="+mn-lt"/>
              </a:rPr>
              <a:t>Public and Internal load balancing</a:t>
            </a:r>
          </a:p>
          <a:p>
            <a:pPr marL="190500" indent="-190500">
              <a:buFont typeface="Arial" panose="020B0604020202020204" pitchFamily="34" charset="0"/>
              <a:buChar char="•"/>
            </a:pPr>
            <a:r>
              <a:rPr lang="en-US" sz="1800" dirty="0">
                <a:latin typeface="+mn-lt"/>
              </a:rPr>
              <a:t>Availability Zones</a:t>
            </a:r>
          </a:p>
          <a:p>
            <a:pPr marL="0" indent="0">
              <a:buNone/>
            </a:pPr>
            <a:endParaRPr lang="en-US" sz="1800" dirty="0">
              <a:latin typeface="+mn-lt"/>
            </a:endParaRPr>
          </a:p>
          <a:p>
            <a:pPr marL="0" indent="0">
              <a:spcBef>
                <a:spcPts val="0"/>
              </a:spcBef>
              <a:buNone/>
            </a:pPr>
            <a:r>
              <a:rPr lang="en-US" sz="2400" b="1" dirty="0">
                <a:latin typeface="+mj-lt"/>
              </a:rPr>
              <a:t>Flexible for all TCP or UDP applications</a:t>
            </a:r>
          </a:p>
          <a:p>
            <a:pPr marL="190500" indent="-190500">
              <a:buFont typeface="Arial" panose="020B0604020202020204" pitchFamily="34" charset="0"/>
              <a:buChar char="•"/>
            </a:pPr>
            <a:r>
              <a:rPr lang="en-US" sz="1800" dirty="0">
                <a:latin typeface="+mn-lt"/>
              </a:rPr>
              <a:t>Any VM in a </a:t>
            </a:r>
            <a:r>
              <a:rPr lang="en-US" sz="1800" dirty="0" err="1">
                <a:latin typeface="+mn-lt"/>
              </a:rPr>
              <a:t>VNet</a:t>
            </a:r>
            <a:endParaRPr lang="en-US" sz="1800" dirty="0">
              <a:latin typeface="+mn-lt"/>
            </a:endParaRPr>
          </a:p>
          <a:p>
            <a:pPr marL="190500" indent="-190500">
              <a:buFont typeface="Arial" panose="020B0604020202020204" pitchFamily="34" charset="0"/>
              <a:buChar char="•"/>
            </a:pPr>
            <a:r>
              <a:rPr lang="en-US" sz="1800" dirty="0">
                <a:latin typeface="+mn-lt"/>
              </a:rPr>
              <a:t>HA Ports for n-active resiliency</a:t>
            </a:r>
          </a:p>
          <a:p>
            <a:pPr marL="190500" indent="-190500">
              <a:buFont typeface="Arial" panose="020B0604020202020204" pitchFamily="34" charset="0"/>
              <a:buChar char="•"/>
            </a:pPr>
            <a:r>
              <a:rPr lang="en-US" sz="1800" dirty="0">
                <a:latin typeface="+mn-lt"/>
              </a:rPr>
              <a:t>Health probe for TCP, HTTP, and HTTPS</a:t>
            </a:r>
          </a:p>
          <a:p>
            <a:pPr marL="0" indent="0">
              <a:spcBef>
                <a:spcPts val="0"/>
              </a:spcBef>
              <a:spcAft>
                <a:spcPts val="600"/>
              </a:spcAft>
              <a:buNone/>
            </a:pPr>
            <a:endParaRPr lang="en-US" sz="1800" dirty="0">
              <a:latin typeface="+mn-lt"/>
            </a:endParaRPr>
          </a:p>
          <a:p>
            <a:pPr marL="0" indent="0">
              <a:spcBef>
                <a:spcPts val="0"/>
              </a:spcBef>
              <a:buNone/>
            </a:pPr>
            <a:r>
              <a:rPr lang="en-US" sz="2400" b="1" dirty="0">
                <a:latin typeface="+mj-lt"/>
              </a:rPr>
              <a:t>Metrics in Azure Monitor</a:t>
            </a:r>
          </a:p>
          <a:p>
            <a:pPr marL="190500" indent="-190500">
              <a:buFont typeface="Arial" panose="020B0604020202020204" pitchFamily="34" charset="0"/>
              <a:buChar char="•"/>
            </a:pPr>
            <a:r>
              <a:rPr lang="en-US" sz="1800" dirty="0">
                <a:latin typeface="+mn-lt"/>
              </a:rPr>
              <a:t>Multi-dimensional</a:t>
            </a:r>
          </a:p>
          <a:p>
            <a:pPr marL="190500" indent="-190500">
              <a:buFont typeface="Arial" panose="020B0604020202020204" pitchFamily="34" charset="0"/>
              <a:buChar char="•"/>
            </a:pPr>
            <a:r>
              <a:rPr lang="en-US" sz="1800" dirty="0">
                <a:latin typeface="+mn-lt"/>
              </a:rPr>
              <a:t>3</a:t>
            </a:r>
            <a:r>
              <a:rPr lang="en-US" sz="1800" baseline="30000" dirty="0">
                <a:latin typeface="+mn-lt"/>
              </a:rPr>
              <a:t>rd</a:t>
            </a:r>
            <a:r>
              <a:rPr lang="en-US" sz="1800" dirty="0">
                <a:latin typeface="+mn-lt"/>
              </a:rPr>
              <a:t> party integration</a:t>
            </a:r>
          </a:p>
        </p:txBody>
      </p:sp>
      <p:cxnSp>
        <p:nvCxnSpPr>
          <p:cNvPr id="61" name="Straight Arrow Connector 60">
            <a:extLst>
              <a:ext uri="{FF2B5EF4-FFF2-40B4-BE49-F238E27FC236}">
                <a16:creationId xmlns:a16="http://schemas.microsoft.com/office/drawing/2014/main" id="{1265C5C2-11F0-4C58-852E-3CCA91F987AD}"/>
              </a:ext>
            </a:extLst>
          </p:cNvPr>
          <p:cNvCxnSpPr>
            <a:cxnSpLocks/>
          </p:cNvCxnSpPr>
          <p:nvPr/>
        </p:nvCxnSpPr>
        <p:spPr>
          <a:xfrm>
            <a:off x="10857629" y="2189435"/>
            <a:ext cx="0" cy="45720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DD1CF1D-193D-424E-AC18-D5197971447A}"/>
              </a:ext>
            </a:extLst>
          </p:cNvPr>
          <p:cNvGrpSpPr/>
          <p:nvPr/>
        </p:nvGrpSpPr>
        <p:grpSpPr>
          <a:xfrm>
            <a:off x="10547184" y="1427026"/>
            <a:ext cx="609600" cy="609598"/>
            <a:chOff x="7831561" y="1205771"/>
            <a:chExt cx="609600" cy="609598"/>
          </a:xfrm>
        </p:grpSpPr>
        <p:sp>
          <p:nvSpPr>
            <p:cNvPr id="62" name="Oval 61">
              <a:extLst>
                <a:ext uri="{FF2B5EF4-FFF2-40B4-BE49-F238E27FC236}">
                  <a16:creationId xmlns:a16="http://schemas.microsoft.com/office/drawing/2014/main" id="{CF5ABB38-465F-4503-A09F-DBC81DEF84E5}"/>
                </a:ext>
              </a:extLst>
            </p:cNvPr>
            <p:cNvSpPr/>
            <p:nvPr/>
          </p:nvSpPr>
          <p:spPr bwMode="auto">
            <a:xfrm>
              <a:off x="7831561" y="1205771"/>
              <a:ext cx="609600" cy="609598"/>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9A050516-2747-4168-B97A-ECD64674D1AB}"/>
                </a:ext>
              </a:extLst>
            </p:cNvPr>
            <p:cNvGrpSpPr/>
            <p:nvPr/>
          </p:nvGrpSpPr>
          <p:grpSpPr>
            <a:xfrm>
              <a:off x="7962255" y="1340123"/>
              <a:ext cx="348212" cy="337894"/>
              <a:chOff x="11105601" y="3231122"/>
              <a:chExt cx="348212" cy="337894"/>
            </a:xfrm>
          </p:grpSpPr>
          <p:sp>
            <p:nvSpPr>
              <p:cNvPr id="64" name="globe_2">
                <a:extLst>
                  <a:ext uri="{FF2B5EF4-FFF2-40B4-BE49-F238E27FC236}">
                    <a16:creationId xmlns:a16="http://schemas.microsoft.com/office/drawing/2014/main" id="{5725DF33-3DC6-439D-AC97-43DA6B43764C}"/>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6" name="Straight Connector 65">
                <a:extLst>
                  <a:ext uri="{FF2B5EF4-FFF2-40B4-BE49-F238E27FC236}">
                    <a16:creationId xmlns:a16="http://schemas.microsoft.com/office/drawing/2014/main" id="{8E652506-8BA5-49A8-9C25-D287AA6B97F3}"/>
                  </a:ext>
                </a:extLst>
              </p:cNvPr>
              <p:cNvCxnSpPr>
                <a:stCxn id="64" idx="1"/>
                <a:endCxn id="64"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 name="Group 4">
            <a:extLst>
              <a:ext uri="{FF2B5EF4-FFF2-40B4-BE49-F238E27FC236}">
                <a16:creationId xmlns:a16="http://schemas.microsoft.com/office/drawing/2014/main" id="{F3BE129D-BBED-420B-B0DB-558CD56C4E27}"/>
              </a:ext>
            </a:extLst>
          </p:cNvPr>
          <p:cNvGrpSpPr/>
          <p:nvPr/>
        </p:nvGrpSpPr>
        <p:grpSpPr>
          <a:xfrm>
            <a:off x="10533265" y="2775991"/>
            <a:ext cx="640080" cy="640080"/>
            <a:chOff x="8511020" y="2341602"/>
            <a:chExt cx="640080" cy="640080"/>
          </a:xfrm>
        </p:grpSpPr>
        <p:sp>
          <p:nvSpPr>
            <p:cNvPr id="173" name="Rectangle 172">
              <a:extLst>
                <a:ext uri="{FF2B5EF4-FFF2-40B4-BE49-F238E27FC236}">
                  <a16:creationId xmlns:a16="http://schemas.microsoft.com/office/drawing/2014/main" id="{7CF27EFF-CE28-45E0-9493-A925BF7974EC}"/>
                </a:ext>
              </a:extLst>
            </p:cNvPr>
            <p:cNvSpPr/>
            <p:nvPr/>
          </p:nvSpPr>
          <p:spPr bwMode="auto">
            <a:xfrm>
              <a:off x="8511020" y="2590836"/>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5" name="Graphic 4">
              <a:extLst>
                <a:ext uri="{FF2B5EF4-FFF2-40B4-BE49-F238E27FC236}">
                  <a16:creationId xmlns:a16="http://schemas.microsoft.com/office/drawing/2014/main" id="{DA6B8452-E190-426D-BB87-4595C873F9AC}"/>
                </a:ext>
              </a:extLst>
            </p:cNvPr>
            <p:cNvGrpSpPr/>
            <p:nvPr/>
          </p:nvGrpSpPr>
          <p:grpSpPr>
            <a:xfrm>
              <a:off x="8511020" y="2341602"/>
              <a:ext cx="640080" cy="640080"/>
              <a:chOff x="566898" y="438865"/>
              <a:chExt cx="793823" cy="793822"/>
            </a:xfrm>
            <a:effectLst/>
          </p:grpSpPr>
          <p:sp>
            <p:nvSpPr>
              <p:cNvPr id="78" name="Freeform: Shape 77">
                <a:extLst>
                  <a:ext uri="{FF2B5EF4-FFF2-40B4-BE49-F238E27FC236}">
                    <a16:creationId xmlns:a16="http://schemas.microsoft.com/office/drawing/2014/main" id="{FC9F64A3-2FED-4608-8268-6448A5033ECD}"/>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3A03BFE-21AC-4204-9A89-977B518CCF37}"/>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AEB18B7B-20F8-4370-8511-2138D91857E5}"/>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6" name="Group 25">
            <a:extLst>
              <a:ext uri="{FF2B5EF4-FFF2-40B4-BE49-F238E27FC236}">
                <a16:creationId xmlns:a16="http://schemas.microsoft.com/office/drawing/2014/main" id="{EB3BF8EC-6CEE-4918-845A-0F56D035364F}"/>
              </a:ext>
            </a:extLst>
          </p:cNvPr>
          <p:cNvGrpSpPr>
            <a:grpSpLocks noChangeAspect="1"/>
          </p:cNvGrpSpPr>
          <p:nvPr/>
        </p:nvGrpSpPr>
        <p:grpSpPr bwMode="auto">
          <a:xfrm>
            <a:off x="10349418" y="3929625"/>
            <a:ext cx="457022" cy="354303"/>
            <a:chOff x="3689" y="2040"/>
            <a:chExt cx="307" cy="238"/>
          </a:xfrm>
        </p:grpSpPr>
        <p:sp>
          <p:nvSpPr>
            <p:cNvPr id="122" name="Freeform 26">
              <a:extLst>
                <a:ext uri="{FF2B5EF4-FFF2-40B4-BE49-F238E27FC236}">
                  <a16:creationId xmlns:a16="http://schemas.microsoft.com/office/drawing/2014/main" id="{BEA31C2A-FE45-4E92-8062-632DEE7EF1E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3" name="Freeform 27">
              <a:extLst>
                <a:ext uri="{FF2B5EF4-FFF2-40B4-BE49-F238E27FC236}">
                  <a16:creationId xmlns:a16="http://schemas.microsoft.com/office/drawing/2014/main" id="{9E4ACCD5-76D5-4663-A211-F4458BB2931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4" name="Freeform 28">
              <a:extLst>
                <a:ext uri="{FF2B5EF4-FFF2-40B4-BE49-F238E27FC236}">
                  <a16:creationId xmlns:a16="http://schemas.microsoft.com/office/drawing/2014/main" id="{EB2796FC-B673-4C97-971D-E0E0862C46C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5" name="Line 29">
              <a:extLst>
                <a:ext uri="{FF2B5EF4-FFF2-40B4-BE49-F238E27FC236}">
                  <a16:creationId xmlns:a16="http://schemas.microsoft.com/office/drawing/2014/main" id="{5091CB01-D9F1-463E-90BF-428D1A25547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6" name="Freeform 30">
              <a:extLst>
                <a:ext uri="{FF2B5EF4-FFF2-40B4-BE49-F238E27FC236}">
                  <a16:creationId xmlns:a16="http://schemas.microsoft.com/office/drawing/2014/main" id="{E51CAD65-A518-4C71-BA00-6FBE4641BE3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grpSp>
      <p:grpSp>
        <p:nvGrpSpPr>
          <p:cNvPr id="88" name="Group 25">
            <a:extLst>
              <a:ext uri="{FF2B5EF4-FFF2-40B4-BE49-F238E27FC236}">
                <a16:creationId xmlns:a16="http://schemas.microsoft.com/office/drawing/2014/main" id="{0FA3287D-FF01-4AB8-8DA7-13A78D88EE43}"/>
              </a:ext>
            </a:extLst>
          </p:cNvPr>
          <p:cNvGrpSpPr>
            <a:grpSpLocks noChangeAspect="1"/>
          </p:cNvGrpSpPr>
          <p:nvPr/>
        </p:nvGrpSpPr>
        <p:grpSpPr bwMode="auto">
          <a:xfrm>
            <a:off x="10908321" y="3929625"/>
            <a:ext cx="457022" cy="354303"/>
            <a:chOff x="3689" y="2040"/>
            <a:chExt cx="307" cy="238"/>
          </a:xfrm>
        </p:grpSpPr>
        <p:sp>
          <p:nvSpPr>
            <p:cNvPr id="116" name="Freeform 26">
              <a:extLst>
                <a:ext uri="{FF2B5EF4-FFF2-40B4-BE49-F238E27FC236}">
                  <a16:creationId xmlns:a16="http://schemas.microsoft.com/office/drawing/2014/main" id="{5A1067DB-6894-471D-8028-8DCE093AE0C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17" name="Freeform 27">
              <a:extLst>
                <a:ext uri="{FF2B5EF4-FFF2-40B4-BE49-F238E27FC236}">
                  <a16:creationId xmlns:a16="http://schemas.microsoft.com/office/drawing/2014/main" id="{08863236-3D9A-4711-BC36-F076CEE21CD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18" name="Freeform 28">
              <a:extLst>
                <a:ext uri="{FF2B5EF4-FFF2-40B4-BE49-F238E27FC236}">
                  <a16:creationId xmlns:a16="http://schemas.microsoft.com/office/drawing/2014/main" id="{B2053C08-9565-4716-AA43-2186024D6B2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0" name="Line 29">
              <a:extLst>
                <a:ext uri="{FF2B5EF4-FFF2-40B4-BE49-F238E27FC236}">
                  <a16:creationId xmlns:a16="http://schemas.microsoft.com/office/drawing/2014/main" id="{6734B1B5-928C-4EA3-BF03-F5055CDA8688}"/>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sp>
          <p:nvSpPr>
            <p:cNvPr id="121" name="Freeform 30">
              <a:extLst>
                <a:ext uri="{FF2B5EF4-FFF2-40B4-BE49-F238E27FC236}">
                  <a16:creationId xmlns:a16="http://schemas.microsoft.com/office/drawing/2014/main" id="{0931979B-8B3C-4041-931C-76282342545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sng" strike="noStrike" kern="1200" cap="none" spc="0" normalizeH="0" baseline="0" noProof="0">
                <a:ln>
                  <a:noFill/>
                </a:ln>
                <a:solidFill>
                  <a:srgbClr val="1A1A1A"/>
                </a:solidFill>
                <a:effectLst/>
                <a:uLnTx/>
                <a:uFillTx/>
                <a:latin typeface="Segoe UI"/>
                <a:ea typeface="+mn-ea"/>
                <a:cs typeface="+mn-cs"/>
              </a:endParaRPr>
            </a:p>
          </p:txBody>
        </p:sp>
      </p:grpSp>
      <p:sp>
        <p:nvSpPr>
          <p:cNvPr id="148" name="TextBox 147">
            <a:extLst>
              <a:ext uri="{FF2B5EF4-FFF2-40B4-BE49-F238E27FC236}">
                <a16:creationId xmlns:a16="http://schemas.microsoft.com/office/drawing/2014/main" id="{9AAB5688-9F88-4410-9051-0E967E0F739A}"/>
              </a:ext>
            </a:extLst>
          </p:cNvPr>
          <p:cNvSpPr txBox="1"/>
          <p:nvPr/>
        </p:nvSpPr>
        <p:spPr>
          <a:xfrm>
            <a:off x="10093561" y="3638414"/>
            <a:ext cx="1527771"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sng"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Pool</a:t>
            </a:r>
          </a:p>
        </p:txBody>
      </p:sp>
      <p:sp>
        <p:nvSpPr>
          <p:cNvPr id="6" name="Oval 5">
            <a:extLst>
              <a:ext uri="{FF2B5EF4-FFF2-40B4-BE49-F238E27FC236}">
                <a16:creationId xmlns:a16="http://schemas.microsoft.com/office/drawing/2014/main" id="{BC0A4215-A885-45A3-A89D-B4B69012E183}"/>
              </a:ext>
            </a:extLst>
          </p:cNvPr>
          <p:cNvSpPr/>
          <p:nvPr/>
        </p:nvSpPr>
        <p:spPr bwMode="auto">
          <a:xfrm>
            <a:off x="10459504" y="44901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0" name="Oval 149">
            <a:extLst>
              <a:ext uri="{FF2B5EF4-FFF2-40B4-BE49-F238E27FC236}">
                <a16:creationId xmlns:a16="http://schemas.microsoft.com/office/drawing/2014/main" id="{4F46130A-62FD-49D9-9FD1-6D4AC86D5671}"/>
              </a:ext>
            </a:extLst>
          </p:cNvPr>
          <p:cNvSpPr/>
          <p:nvPr/>
        </p:nvSpPr>
        <p:spPr bwMode="auto">
          <a:xfrm>
            <a:off x="10605604" y="44901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1" name="Oval 150">
            <a:extLst>
              <a:ext uri="{FF2B5EF4-FFF2-40B4-BE49-F238E27FC236}">
                <a16:creationId xmlns:a16="http://schemas.microsoft.com/office/drawing/2014/main" id="{0276415E-AD90-4047-9397-0C5C2CB71FA3}"/>
              </a:ext>
            </a:extLst>
          </p:cNvPr>
          <p:cNvSpPr/>
          <p:nvPr/>
        </p:nvSpPr>
        <p:spPr bwMode="auto">
          <a:xfrm>
            <a:off x="10459504" y="46400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2" name="Oval 151">
            <a:extLst>
              <a:ext uri="{FF2B5EF4-FFF2-40B4-BE49-F238E27FC236}">
                <a16:creationId xmlns:a16="http://schemas.microsoft.com/office/drawing/2014/main" id="{C813E82D-8E49-43D8-98FA-F3C758D848D2}"/>
              </a:ext>
            </a:extLst>
          </p:cNvPr>
          <p:cNvSpPr/>
          <p:nvPr/>
        </p:nvSpPr>
        <p:spPr bwMode="auto">
          <a:xfrm>
            <a:off x="10605604" y="46400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3" name="Oval 152">
            <a:extLst>
              <a:ext uri="{FF2B5EF4-FFF2-40B4-BE49-F238E27FC236}">
                <a16:creationId xmlns:a16="http://schemas.microsoft.com/office/drawing/2014/main" id="{4A33325D-4478-4492-87C9-C481E39D4758}"/>
              </a:ext>
            </a:extLst>
          </p:cNvPr>
          <p:cNvSpPr/>
          <p:nvPr/>
        </p:nvSpPr>
        <p:spPr bwMode="auto">
          <a:xfrm>
            <a:off x="10459504" y="4789953"/>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4" name="Oval 153">
            <a:extLst>
              <a:ext uri="{FF2B5EF4-FFF2-40B4-BE49-F238E27FC236}">
                <a16:creationId xmlns:a16="http://schemas.microsoft.com/office/drawing/2014/main" id="{2D7073CB-30DF-4FAF-9AAB-A8C950306C74}"/>
              </a:ext>
            </a:extLst>
          </p:cNvPr>
          <p:cNvSpPr/>
          <p:nvPr/>
        </p:nvSpPr>
        <p:spPr bwMode="auto">
          <a:xfrm>
            <a:off x="10605604" y="4789953"/>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5" name="Oval 154">
            <a:extLst>
              <a:ext uri="{FF2B5EF4-FFF2-40B4-BE49-F238E27FC236}">
                <a16:creationId xmlns:a16="http://schemas.microsoft.com/office/drawing/2014/main" id="{89214663-BC16-4364-9EC4-50BABCCC4EB5}"/>
              </a:ext>
            </a:extLst>
          </p:cNvPr>
          <p:cNvSpPr/>
          <p:nvPr/>
        </p:nvSpPr>
        <p:spPr bwMode="auto">
          <a:xfrm>
            <a:off x="11020189" y="4496201"/>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6" name="Oval 155">
            <a:extLst>
              <a:ext uri="{FF2B5EF4-FFF2-40B4-BE49-F238E27FC236}">
                <a16:creationId xmlns:a16="http://schemas.microsoft.com/office/drawing/2014/main" id="{B977E5D0-C47B-46AF-894B-1D3B331E7278}"/>
              </a:ext>
            </a:extLst>
          </p:cNvPr>
          <p:cNvSpPr/>
          <p:nvPr/>
        </p:nvSpPr>
        <p:spPr bwMode="auto">
          <a:xfrm>
            <a:off x="11166289" y="4496201"/>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Oval 156">
            <a:extLst>
              <a:ext uri="{FF2B5EF4-FFF2-40B4-BE49-F238E27FC236}">
                <a16:creationId xmlns:a16="http://schemas.microsoft.com/office/drawing/2014/main" id="{45B1E01B-2DEB-4039-A5C4-1A79E331B5E1}"/>
              </a:ext>
            </a:extLst>
          </p:cNvPr>
          <p:cNvSpPr/>
          <p:nvPr/>
        </p:nvSpPr>
        <p:spPr bwMode="auto">
          <a:xfrm>
            <a:off x="11020189" y="46460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8" name="Oval 157">
            <a:extLst>
              <a:ext uri="{FF2B5EF4-FFF2-40B4-BE49-F238E27FC236}">
                <a16:creationId xmlns:a16="http://schemas.microsoft.com/office/drawing/2014/main" id="{1A0F0FAA-9826-4A99-A4A4-82FE976FE4C3}"/>
              </a:ext>
            </a:extLst>
          </p:cNvPr>
          <p:cNvSpPr/>
          <p:nvPr/>
        </p:nvSpPr>
        <p:spPr bwMode="auto">
          <a:xfrm>
            <a:off x="11166289" y="4646085"/>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9" name="Oval 158">
            <a:extLst>
              <a:ext uri="{FF2B5EF4-FFF2-40B4-BE49-F238E27FC236}">
                <a16:creationId xmlns:a16="http://schemas.microsoft.com/office/drawing/2014/main" id="{762056C9-53AE-4D20-8363-6B32DBEEC2E1}"/>
              </a:ext>
            </a:extLst>
          </p:cNvPr>
          <p:cNvSpPr/>
          <p:nvPr/>
        </p:nvSpPr>
        <p:spPr bwMode="auto">
          <a:xfrm>
            <a:off x="11020189" y="47959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0" name="Oval 159">
            <a:extLst>
              <a:ext uri="{FF2B5EF4-FFF2-40B4-BE49-F238E27FC236}">
                <a16:creationId xmlns:a16="http://schemas.microsoft.com/office/drawing/2014/main" id="{7AC2FE71-9628-4829-BD3A-8BB1C71056F2}"/>
              </a:ext>
            </a:extLst>
          </p:cNvPr>
          <p:cNvSpPr/>
          <p:nvPr/>
        </p:nvSpPr>
        <p:spPr bwMode="auto">
          <a:xfrm>
            <a:off x="11166289" y="4795969"/>
            <a:ext cx="91440" cy="91440"/>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4" name="TextBox 173">
            <a:extLst>
              <a:ext uri="{FF2B5EF4-FFF2-40B4-BE49-F238E27FC236}">
                <a16:creationId xmlns:a16="http://schemas.microsoft.com/office/drawing/2014/main" id="{EF5CE8E3-F0D7-4E21-8E9D-1008BC06B9D5}"/>
              </a:ext>
            </a:extLst>
          </p:cNvPr>
          <p:cNvSpPr txBox="1"/>
          <p:nvPr/>
        </p:nvSpPr>
        <p:spPr>
          <a:xfrm>
            <a:off x="10316509" y="5061111"/>
            <a:ext cx="1040828"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SNAT ports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per VM</a:t>
            </a:r>
          </a:p>
        </p:txBody>
      </p:sp>
      <p:sp>
        <p:nvSpPr>
          <p:cNvPr id="161" name="Rectangle 160">
            <a:extLst>
              <a:ext uri="{FF2B5EF4-FFF2-40B4-BE49-F238E27FC236}">
                <a16:creationId xmlns:a16="http://schemas.microsoft.com/office/drawing/2014/main" id="{56D1FB89-B98F-4789-8941-D16A235E8BC9}"/>
              </a:ext>
            </a:extLst>
          </p:cNvPr>
          <p:cNvSpPr/>
          <p:nvPr/>
        </p:nvSpPr>
        <p:spPr>
          <a:xfrm>
            <a:off x="922287" y="831825"/>
            <a:ext cx="5215632" cy="46166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37521"/>
                </a:solidFill>
                <a:effectLst/>
                <a:uLnTx/>
                <a:uFillTx/>
                <a:latin typeface="Segoe UI Semibold"/>
                <a:ea typeface="+mn-ea"/>
                <a:cs typeface="+mn-cs"/>
              </a:rPr>
              <a:t>Cloud native network load balancer</a:t>
            </a:r>
          </a:p>
        </p:txBody>
      </p:sp>
      <p:sp>
        <p:nvSpPr>
          <p:cNvPr id="172" name="Title 43">
            <a:extLst>
              <a:ext uri="{FF2B5EF4-FFF2-40B4-BE49-F238E27FC236}">
                <a16:creationId xmlns:a16="http://schemas.microsoft.com/office/drawing/2014/main" id="{5CDD2906-EFAE-46FD-AD15-1EBDC9C2D225}"/>
              </a:ext>
            </a:extLst>
          </p:cNvPr>
          <p:cNvSpPr>
            <a:spLocks noGrp="1"/>
          </p:cNvSpPr>
          <p:nvPr>
            <p:ph type="title"/>
          </p:nvPr>
        </p:nvSpPr>
        <p:spPr>
          <a:xfrm>
            <a:off x="1166040" y="190079"/>
            <a:ext cx="4341558" cy="553998"/>
          </a:xfrm>
        </p:spPr>
        <p:txBody>
          <a:bodyPr/>
          <a:lstStyle/>
          <a:p>
            <a:r>
              <a:rPr lang="en-US"/>
              <a:t>Azure Load Balancer</a:t>
            </a:r>
          </a:p>
        </p:txBody>
      </p:sp>
      <p:grpSp>
        <p:nvGrpSpPr>
          <p:cNvPr id="168" name="Group 167">
            <a:extLst>
              <a:ext uri="{FF2B5EF4-FFF2-40B4-BE49-F238E27FC236}">
                <a16:creationId xmlns:a16="http://schemas.microsoft.com/office/drawing/2014/main" id="{C20EE4A9-8D8D-4A0B-B6BD-807FE90C1D85}"/>
              </a:ext>
            </a:extLst>
          </p:cNvPr>
          <p:cNvGrpSpPr/>
          <p:nvPr/>
        </p:nvGrpSpPr>
        <p:grpSpPr>
          <a:xfrm>
            <a:off x="10351497" y="3558818"/>
            <a:ext cx="1005840" cy="91440"/>
            <a:chOff x="6740104" y="4112357"/>
            <a:chExt cx="845344" cy="91440"/>
          </a:xfrm>
        </p:grpSpPr>
        <p:cxnSp>
          <p:nvCxnSpPr>
            <p:cNvPr id="169" name="Straight Arrow Connector 168">
              <a:extLst>
                <a:ext uri="{FF2B5EF4-FFF2-40B4-BE49-F238E27FC236}">
                  <a16:creationId xmlns:a16="http://schemas.microsoft.com/office/drawing/2014/main" id="{9DD3820D-3806-4102-95C7-82F1850813CC}"/>
                </a:ext>
              </a:extLst>
            </p:cNvPr>
            <p:cNvCxnSpPr>
              <a:cxnSpLocks/>
            </p:cNvCxnSpPr>
            <p:nvPr/>
          </p:nvCxnSpPr>
          <p:spPr>
            <a:xfrm>
              <a:off x="6740104" y="4112357"/>
              <a:ext cx="0" cy="9144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0E17C6C9-FA7A-42C1-B332-4E1E27C9D31D}"/>
                </a:ext>
              </a:extLst>
            </p:cNvPr>
            <p:cNvCxnSpPr>
              <a:cxnSpLocks/>
            </p:cNvCxnSpPr>
            <p:nvPr/>
          </p:nvCxnSpPr>
          <p:spPr>
            <a:xfrm>
              <a:off x="7585448" y="4112357"/>
              <a:ext cx="0" cy="9144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7E05474-73DA-476D-ADDE-064AF134DE9D}"/>
                </a:ext>
              </a:extLst>
            </p:cNvPr>
            <p:cNvCxnSpPr>
              <a:cxnSpLocks/>
            </p:cNvCxnSpPr>
            <p:nvPr/>
          </p:nvCxnSpPr>
          <p:spPr>
            <a:xfrm>
              <a:off x="6740104" y="4112357"/>
              <a:ext cx="845344" cy="0"/>
            </a:xfrm>
            <a:prstGeom prst="straightConnector1">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a:extLst>
              <a:ext uri="{FF2B5EF4-FFF2-40B4-BE49-F238E27FC236}">
                <a16:creationId xmlns:a16="http://schemas.microsoft.com/office/drawing/2014/main" id="{2DF33ADE-21C5-442D-8D03-144161B47A24}"/>
              </a:ext>
            </a:extLst>
          </p:cNvPr>
          <p:cNvCxnSpPr>
            <a:cxnSpLocks/>
          </p:cNvCxnSpPr>
          <p:nvPr/>
        </p:nvCxnSpPr>
        <p:spPr>
          <a:xfrm flipV="1">
            <a:off x="8072465" y="556153"/>
            <a:ext cx="0" cy="27432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20131379-7B47-423B-8DB1-AB404C067164}"/>
              </a:ext>
            </a:extLst>
          </p:cNvPr>
          <p:cNvGrpSpPr/>
          <p:nvPr/>
        </p:nvGrpSpPr>
        <p:grpSpPr>
          <a:xfrm>
            <a:off x="7752425" y="897480"/>
            <a:ext cx="640080" cy="640080"/>
            <a:chOff x="8511020" y="2341602"/>
            <a:chExt cx="640080" cy="640080"/>
          </a:xfrm>
        </p:grpSpPr>
        <p:sp>
          <p:nvSpPr>
            <p:cNvPr id="227" name="Rectangle 226">
              <a:extLst>
                <a:ext uri="{FF2B5EF4-FFF2-40B4-BE49-F238E27FC236}">
                  <a16:creationId xmlns:a16="http://schemas.microsoft.com/office/drawing/2014/main" id="{A75EAE74-230F-48D0-9893-5E858B74799E}"/>
                </a:ext>
              </a:extLst>
            </p:cNvPr>
            <p:cNvSpPr/>
            <p:nvPr/>
          </p:nvSpPr>
          <p:spPr bwMode="auto">
            <a:xfrm>
              <a:off x="8511020" y="2590836"/>
              <a:ext cx="640080" cy="1416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30" name="Graphic 4">
              <a:extLst>
                <a:ext uri="{FF2B5EF4-FFF2-40B4-BE49-F238E27FC236}">
                  <a16:creationId xmlns:a16="http://schemas.microsoft.com/office/drawing/2014/main" id="{986CE9DB-B35A-4F57-98DD-A877750F181E}"/>
                </a:ext>
              </a:extLst>
            </p:cNvPr>
            <p:cNvGrpSpPr/>
            <p:nvPr/>
          </p:nvGrpSpPr>
          <p:grpSpPr>
            <a:xfrm>
              <a:off x="8511020" y="2341602"/>
              <a:ext cx="640080" cy="640080"/>
              <a:chOff x="566898" y="438865"/>
              <a:chExt cx="793823" cy="793822"/>
            </a:xfrm>
            <a:effectLst/>
          </p:grpSpPr>
          <p:sp>
            <p:nvSpPr>
              <p:cNvPr id="233" name="Freeform: Shape 232">
                <a:extLst>
                  <a:ext uri="{FF2B5EF4-FFF2-40B4-BE49-F238E27FC236}">
                    <a16:creationId xmlns:a16="http://schemas.microsoft.com/office/drawing/2014/main" id="{51266A2F-0920-481A-A141-ED23B438368B}"/>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B8218E0D-F8A7-4B92-A392-9C7EC590B5EF}"/>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24993297-F1B2-4FB9-82EE-BCFF52FE9B6F}"/>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cxnSp>
        <p:nvCxnSpPr>
          <p:cNvPr id="9" name="Straight Connector 8">
            <a:extLst>
              <a:ext uri="{FF2B5EF4-FFF2-40B4-BE49-F238E27FC236}">
                <a16:creationId xmlns:a16="http://schemas.microsoft.com/office/drawing/2014/main" id="{75DAB294-B4A8-4B8A-8258-91B96A85C6E9}"/>
              </a:ext>
            </a:extLst>
          </p:cNvPr>
          <p:cNvCxnSpPr/>
          <p:nvPr/>
        </p:nvCxnSpPr>
        <p:spPr>
          <a:xfrm>
            <a:off x="8064800" y="2339571"/>
            <a:ext cx="0" cy="1097280"/>
          </a:xfrm>
          <a:prstGeom prst="line">
            <a:avLst/>
          </a:prstGeom>
          <a:ln w="19050">
            <a:solidFill>
              <a:schemeClr val="accent5"/>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64A65B1-C9C0-4806-9D96-C2B729419E51}"/>
              </a:ext>
            </a:extLst>
          </p:cNvPr>
          <p:cNvGrpSpPr/>
          <p:nvPr/>
        </p:nvGrpSpPr>
        <p:grpSpPr>
          <a:xfrm>
            <a:off x="6924692" y="2257465"/>
            <a:ext cx="1040828" cy="1194933"/>
            <a:chOff x="6300878" y="4283152"/>
            <a:chExt cx="1040828" cy="1194933"/>
          </a:xfrm>
        </p:grpSpPr>
        <p:sp>
          <p:nvSpPr>
            <p:cNvPr id="262" name="TextBox 261">
              <a:extLst>
                <a:ext uri="{FF2B5EF4-FFF2-40B4-BE49-F238E27FC236}">
                  <a16:creationId xmlns:a16="http://schemas.microsoft.com/office/drawing/2014/main" id="{8266B721-AF44-428B-A042-453ECB0A3E0E}"/>
                </a:ext>
              </a:extLst>
            </p:cNvPr>
            <p:cNvSpPr txBox="1"/>
            <p:nvPr/>
          </p:nvSpPr>
          <p:spPr>
            <a:xfrm>
              <a:off x="6300878" y="5316502"/>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p>
          </p:txBody>
        </p:sp>
        <p:grpSp>
          <p:nvGrpSpPr>
            <p:cNvPr id="10" name="Group 9">
              <a:extLst>
                <a:ext uri="{FF2B5EF4-FFF2-40B4-BE49-F238E27FC236}">
                  <a16:creationId xmlns:a16="http://schemas.microsoft.com/office/drawing/2014/main" id="{35CCC67B-99EE-4397-AC80-8B9CBB5F3999}"/>
                </a:ext>
              </a:extLst>
            </p:cNvPr>
            <p:cNvGrpSpPr/>
            <p:nvPr/>
          </p:nvGrpSpPr>
          <p:grpSpPr>
            <a:xfrm>
              <a:off x="6345382" y="4505436"/>
              <a:ext cx="951820" cy="778081"/>
              <a:chOff x="6345382" y="4505436"/>
              <a:chExt cx="951820" cy="778081"/>
            </a:xfrm>
          </p:grpSpPr>
          <p:grpSp>
            <p:nvGrpSpPr>
              <p:cNvPr id="246" name="Group 25">
                <a:extLst>
                  <a:ext uri="{FF2B5EF4-FFF2-40B4-BE49-F238E27FC236}">
                    <a16:creationId xmlns:a16="http://schemas.microsoft.com/office/drawing/2014/main" id="{5CCFB0C2-5632-44D6-AA13-83C69E425749}"/>
                  </a:ext>
                </a:extLst>
              </p:cNvPr>
              <p:cNvGrpSpPr>
                <a:grpSpLocks noChangeAspect="1"/>
              </p:cNvGrpSpPr>
              <p:nvPr/>
            </p:nvGrpSpPr>
            <p:grpSpPr bwMode="auto">
              <a:xfrm>
                <a:off x="6412907" y="4576037"/>
                <a:ext cx="457022" cy="354303"/>
                <a:chOff x="3689" y="2040"/>
                <a:chExt cx="307" cy="238"/>
              </a:xfrm>
            </p:grpSpPr>
            <p:sp>
              <p:nvSpPr>
                <p:cNvPr id="247" name="Freeform 26">
                  <a:extLst>
                    <a:ext uri="{FF2B5EF4-FFF2-40B4-BE49-F238E27FC236}">
                      <a16:creationId xmlns:a16="http://schemas.microsoft.com/office/drawing/2014/main" id="{CCD8F368-3742-474B-9209-B93BA798390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0" name="Freeform 27">
                  <a:extLst>
                    <a:ext uri="{FF2B5EF4-FFF2-40B4-BE49-F238E27FC236}">
                      <a16:creationId xmlns:a16="http://schemas.microsoft.com/office/drawing/2014/main" id="{D31B6E4B-D699-48B0-B79F-6E5D44294E4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1" name="Freeform 28">
                  <a:extLst>
                    <a:ext uri="{FF2B5EF4-FFF2-40B4-BE49-F238E27FC236}">
                      <a16:creationId xmlns:a16="http://schemas.microsoft.com/office/drawing/2014/main" id="{0F30FBDA-D324-49BA-96D6-EA3B5FFDC65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4" name="Line 29">
                  <a:extLst>
                    <a:ext uri="{FF2B5EF4-FFF2-40B4-BE49-F238E27FC236}">
                      <a16:creationId xmlns:a16="http://schemas.microsoft.com/office/drawing/2014/main" id="{D91E092F-35A1-4B1A-8BCA-F9898516EA1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5" name="Freeform 30">
                  <a:extLst>
                    <a:ext uri="{FF2B5EF4-FFF2-40B4-BE49-F238E27FC236}">
                      <a16:creationId xmlns:a16="http://schemas.microsoft.com/office/drawing/2014/main" id="{34960D41-E35F-4118-9708-E13D636B23B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 name="Rectangle 6">
                <a:extLst>
                  <a:ext uri="{FF2B5EF4-FFF2-40B4-BE49-F238E27FC236}">
                    <a16:creationId xmlns:a16="http://schemas.microsoft.com/office/drawing/2014/main" id="{F5F22BCA-5A53-4D05-9A21-3806697CEC2C}"/>
                  </a:ext>
                </a:extLst>
              </p:cNvPr>
              <p:cNvSpPr/>
              <p:nvPr/>
            </p:nvSpPr>
            <p:spPr bwMode="auto">
              <a:xfrm>
                <a:off x="6345382" y="4505436"/>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63" name="Group 25">
                <a:extLst>
                  <a:ext uri="{FF2B5EF4-FFF2-40B4-BE49-F238E27FC236}">
                    <a16:creationId xmlns:a16="http://schemas.microsoft.com/office/drawing/2014/main" id="{9DB16662-5110-4AD2-9495-3DA889F2C590}"/>
                  </a:ext>
                </a:extLst>
              </p:cNvPr>
              <p:cNvGrpSpPr>
                <a:grpSpLocks noChangeAspect="1"/>
              </p:cNvGrpSpPr>
              <p:nvPr/>
            </p:nvGrpSpPr>
            <p:grpSpPr bwMode="auto">
              <a:xfrm>
                <a:off x="6503867" y="4650227"/>
                <a:ext cx="457022" cy="354303"/>
                <a:chOff x="3689" y="2040"/>
                <a:chExt cx="307" cy="238"/>
              </a:xfrm>
              <a:solidFill>
                <a:schemeClr val="bg1"/>
              </a:solidFill>
            </p:grpSpPr>
            <p:sp>
              <p:nvSpPr>
                <p:cNvPr id="264" name="Freeform 26">
                  <a:extLst>
                    <a:ext uri="{FF2B5EF4-FFF2-40B4-BE49-F238E27FC236}">
                      <a16:creationId xmlns:a16="http://schemas.microsoft.com/office/drawing/2014/main" id="{D959E01C-C207-4C3D-85D0-3BFD74460260}"/>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5" name="Freeform 27">
                  <a:extLst>
                    <a:ext uri="{FF2B5EF4-FFF2-40B4-BE49-F238E27FC236}">
                      <a16:creationId xmlns:a16="http://schemas.microsoft.com/office/drawing/2014/main" id="{5C6ABFC4-2A8B-419B-8078-C3CBC18C428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6" name="Freeform 28">
                  <a:extLst>
                    <a:ext uri="{FF2B5EF4-FFF2-40B4-BE49-F238E27FC236}">
                      <a16:creationId xmlns:a16="http://schemas.microsoft.com/office/drawing/2014/main" id="{531DCBCB-9F74-492B-B891-AECFFFE5530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7" name="Line 29">
                  <a:extLst>
                    <a:ext uri="{FF2B5EF4-FFF2-40B4-BE49-F238E27FC236}">
                      <a16:creationId xmlns:a16="http://schemas.microsoft.com/office/drawing/2014/main" id="{56B52659-B146-42AC-87CB-D3C414E5ABC2}"/>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8" name="Freeform 30">
                  <a:extLst>
                    <a:ext uri="{FF2B5EF4-FFF2-40B4-BE49-F238E27FC236}">
                      <a16:creationId xmlns:a16="http://schemas.microsoft.com/office/drawing/2014/main" id="{716BB968-DB76-449A-B144-2AD3001EB71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69" name="Group 25">
                <a:extLst>
                  <a:ext uri="{FF2B5EF4-FFF2-40B4-BE49-F238E27FC236}">
                    <a16:creationId xmlns:a16="http://schemas.microsoft.com/office/drawing/2014/main" id="{B50FB977-1FBC-4439-9441-FA398F4A7E26}"/>
                  </a:ext>
                </a:extLst>
              </p:cNvPr>
              <p:cNvGrpSpPr>
                <a:grpSpLocks noChangeAspect="1"/>
              </p:cNvGrpSpPr>
              <p:nvPr/>
            </p:nvGrpSpPr>
            <p:grpSpPr bwMode="auto">
              <a:xfrm>
                <a:off x="6594827" y="4724417"/>
                <a:ext cx="457022" cy="354303"/>
                <a:chOff x="3689" y="2040"/>
                <a:chExt cx="307" cy="238"/>
              </a:xfrm>
              <a:solidFill>
                <a:schemeClr val="bg1"/>
              </a:solidFill>
            </p:grpSpPr>
            <p:sp>
              <p:nvSpPr>
                <p:cNvPr id="270" name="Freeform 26">
                  <a:extLst>
                    <a:ext uri="{FF2B5EF4-FFF2-40B4-BE49-F238E27FC236}">
                      <a16:creationId xmlns:a16="http://schemas.microsoft.com/office/drawing/2014/main" id="{3A4C492C-DB0E-46A4-9DC3-D4E79DB990A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1" name="Freeform 27">
                  <a:extLst>
                    <a:ext uri="{FF2B5EF4-FFF2-40B4-BE49-F238E27FC236}">
                      <a16:creationId xmlns:a16="http://schemas.microsoft.com/office/drawing/2014/main" id="{0B8D9A75-EFCA-4883-A50B-E54C6D6CF402}"/>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2" name="Freeform 28">
                  <a:extLst>
                    <a:ext uri="{FF2B5EF4-FFF2-40B4-BE49-F238E27FC236}">
                      <a16:creationId xmlns:a16="http://schemas.microsoft.com/office/drawing/2014/main" id="{992AF32F-7D9B-436B-857B-963D9EFA048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3" name="Line 29">
                  <a:extLst>
                    <a:ext uri="{FF2B5EF4-FFF2-40B4-BE49-F238E27FC236}">
                      <a16:creationId xmlns:a16="http://schemas.microsoft.com/office/drawing/2014/main" id="{041C4785-F53A-4977-AC14-DB33986282BC}"/>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4" name="Freeform 30">
                  <a:extLst>
                    <a:ext uri="{FF2B5EF4-FFF2-40B4-BE49-F238E27FC236}">
                      <a16:creationId xmlns:a16="http://schemas.microsoft.com/office/drawing/2014/main" id="{91FF2104-7283-4CD2-9983-FFB51D2F656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5" name="Group 25">
                <a:extLst>
                  <a:ext uri="{FF2B5EF4-FFF2-40B4-BE49-F238E27FC236}">
                    <a16:creationId xmlns:a16="http://schemas.microsoft.com/office/drawing/2014/main" id="{C7162BF0-6325-4B78-BC94-6F95076A2FB0}"/>
                  </a:ext>
                </a:extLst>
              </p:cNvPr>
              <p:cNvGrpSpPr>
                <a:grpSpLocks noChangeAspect="1"/>
              </p:cNvGrpSpPr>
              <p:nvPr/>
            </p:nvGrpSpPr>
            <p:grpSpPr bwMode="auto">
              <a:xfrm>
                <a:off x="6685787" y="4798607"/>
                <a:ext cx="457022" cy="354303"/>
                <a:chOff x="3689" y="2040"/>
                <a:chExt cx="307" cy="238"/>
              </a:xfrm>
              <a:solidFill>
                <a:schemeClr val="bg1"/>
              </a:solidFill>
            </p:grpSpPr>
            <p:sp>
              <p:nvSpPr>
                <p:cNvPr id="276" name="Freeform 26">
                  <a:extLst>
                    <a:ext uri="{FF2B5EF4-FFF2-40B4-BE49-F238E27FC236}">
                      <a16:creationId xmlns:a16="http://schemas.microsoft.com/office/drawing/2014/main" id="{07B7422C-0C3A-41F6-9D92-5D79927EAFE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7" name="Freeform 27">
                  <a:extLst>
                    <a:ext uri="{FF2B5EF4-FFF2-40B4-BE49-F238E27FC236}">
                      <a16:creationId xmlns:a16="http://schemas.microsoft.com/office/drawing/2014/main" id="{7CB8B5B4-E542-43E1-BA8D-CC3192AC542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8" name="Freeform 28">
                  <a:extLst>
                    <a:ext uri="{FF2B5EF4-FFF2-40B4-BE49-F238E27FC236}">
                      <a16:creationId xmlns:a16="http://schemas.microsoft.com/office/drawing/2014/main" id="{E44D0F4A-32B3-47AB-9E09-E06C623E5CB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9" name="Line 29">
                  <a:extLst>
                    <a:ext uri="{FF2B5EF4-FFF2-40B4-BE49-F238E27FC236}">
                      <a16:creationId xmlns:a16="http://schemas.microsoft.com/office/drawing/2014/main" id="{091D078A-023A-46C8-9393-CBB53146BD31}"/>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0" name="Freeform 30">
                  <a:extLst>
                    <a:ext uri="{FF2B5EF4-FFF2-40B4-BE49-F238E27FC236}">
                      <a16:creationId xmlns:a16="http://schemas.microsoft.com/office/drawing/2014/main" id="{4628651D-797D-4801-8F01-AC285C84E9F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1" name="Group 25">
                <a:extLst>
                  <a:ext uri="{FF2B5EF4-FFF2-40B4-BE49-F238E27FC236}">
                    <a16:creationId xmlns:a16="http://schemas.microsoft.com/office/drawing/2014/main" id="{13D3F584-E08B-49E5-8506-48D7061DE4B7}"/>
                  </a:ext>
                </a:extLst>
              </p:cNvPr>
              <p:cNvGrpSpPr>
                <a:grpSpLocks noChangeAspect="1"/>
              </p:cNvGrpSpPr>
              <p:nvPr/>
            </p:nvGrpSpPr>
            <p:grpSpPr bwMode="auto">
              <a:xfrm>
                <a:off x="6776748" y="4872798"/>
                <a:ext cx="457022" cy="354303"/>
                <a:chOff x="3689" y="2040"/>
                <a:chExt cx="307" cy="238"/>
              </a:xfrm>
              <a:solidFill>
                <a:schemeClr val="bg1"/>
              </a:solidFill>
            </p:grpSpPr>
            <p:sp>
              <p:nvSpPr>
                <p:cNvPr id="282" name="Freeform 26">
                  <a:extLst>
                    <a:ext uri="{FF2B5EF4-FFF2-40B4-BE49-F238E27FC236}">
                      <a16:creationId xmlns:a16="http://schemas.microsoft.com/office/drawing/2014/main" id="{3974E8DF-1EEB-4F9D-8D9B-F8468B759BC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3" name="Freeform 27">
                  <a:extLst>
                    <a:ext uri="{FF2B5EF4-FFF2-40B4-BE49-F238E27FC236}">
                      <a16:creationId xmlns:a16="http://schemas.microsoft.com/office/drawing/2014/main" id="{6225FB7A-25B9-49E4-85D8-D7DDD5E9FFB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4" name="Freeform 28">
                  <a:extLst>
                    <a:ext uri="{FF2B5EF4-FFF2-40B4-BE49-F238E27FC236}">
                      <a16:creationId xmlns:a16="http://schemas.microsoft.com/office/drawing/2014/main" id="{DFDB5609-6098-4712-8CA8-86983C1495F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5" name="Line 29">
                  <a:extLst>
                    <a:ext uri="{FF2B5EF4-FFF2-40B4-BE49-F238E27FC236}">
                      <a16:creationId xmlns:a16="http://schemas.microsoft.com/office/drawing/2014/main" id="{D998A654-35AA-442B-B585-36E7995523BD}"/>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6" name="Freeform 30">
                  <a:extLst>
                    <a:ext uri="{FF2B5EF4-FFF2-40B4-BE49-F238E27FC236}">
                      <a16:creationId xmlns:a16="http://schemas.microsoft.com/office/drawing/2014/main" id="{93559744-763C-4092-A681-F2C4527E188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19" name="TextBox 318">
              <a:extLst>
                <a:ext uri="{FF2B5EF4-FFF2-40B4-BE49-F238E27FC236}">
                  <a16:creationId xmlns:a16="http://schemas.microsoft.com/office/drawing/2014/main" id="{205867D7-C8E3-4143-A41D-F039EC7B31FB}"/>
                </a:ext>
              </a:extLst>
            </p:cNvPr>
            <p:cNvSpPr txBox="1"/>
            <p:nvPr/>
          </p:nvSpPr>
          <p:spPr>
            <a:xfrm>
              <a:off x="6408559" y="4283152"/>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AZ1</a:t>
              </a:r>
            </a:p>
          </p:txBody>
        </p:sp>
      </p:grpSp>
      <p:grpSp>
        <p:nvGrpSpPr>
          <p:cNvPr id="322" name="Group 321">
            <a:extLst>
              <a:ext uri="{FF2B5EF4-FFF2-40B4-BE49-F238E27FC236}">
                <a16:creationId xmlns:a16="http://schemas.microsoft.com/office/drawing/2014/main" id="{896E347F-3682-42E5-B471-73C7DAFCF364}"/>
              </a:ext>
            </a:extLst>
          </p:cNvPr>
          <p:cNvGrpSpPr/>
          <p:nvPr/>
        </p:nvGrpSpPr>
        <p:grpSpPr>
          <a:xfrm>
            <a:off x="8163139" y="2257465"/>
            <a:ext cx="1040828" cy="1194933"/>
            <a:chOff x="6300878" y="4283152"/>
            <a:chExt cx="1040828" cy="1194933"/>
          </a:xfrm>
        </p:grpSpPr>
        <p:sp>
          <p:nvSpPr>
            <p:cNvPr id="323" name="TextBox 322">
              <a:extLst>
                <a:ext uri="{FF2B5EF4-FFF2-40B4-BE49-F238E27FC236}">
                  <a16:creationId xmlns:a16="http://schemas.microsoft.com/office/drawing/2014/main" id="{F4034456-49E0-4A02-9680-3DDFFF282F72}"/>
                </a:ext>
              </a:extLst>
            </p:cNvPr>
            <p:cNvSpPr txBox="1"/>
            <p:nvPr/>
          </p:nvSpPr>
          <p:spPr>
            <a:xfrm>
              <a:off x="6300878" y="5316502"/>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VMSS</a:t>
              </a:r>
            </a:p>
          </p:txBody>
        </p:sp>
        <p:grpSp>
          <p:nvGrpSpPr>
            <p:cNvPr id="324" name="Group 323">
              <a:extLst>
                <a:ext uri="{FF2B5EF4-FFF2-40B4-BE49-F238E27FC236}">
                  <a16:creationId xmlns:a16="http://schemas.microsoft.com/office/drawing/2014/main" id="{8B3DA9B2-D879-4472-80E5-73A4B007AB3F}"/>
                </a:ext>
              </a:extLst>
            </p:cNvPr>
            <p:cNvGrpSpPr/>
            <p:nvPr/>
          </p:nvGrpSpPr>
          <p:grpSpPr>
            <a:xfrm>
              <a:off x="6345382" y="4505436"/>
              <a:ext cx="951820" cy="778081"/>
              <a:chOff x="6345382" y="4505436"/>
              <a:chExt cx="951820" cy="778081"/>
            </a:xfrm>
          </p:grpSpPr>
          <p:grpSp>
            <p:nvGrpSpPr>
              <p:cNvPr id="326" name="Group 25">
                <a:extLst>
                  <a:ext uri="{FF2B5EF4-FFF2-40B4-BE49-F238E27FC236}">
                    <a16:creationId xmlns:a16="http://schemas.microsoft.com/office/drawing/2014/main" id="{B3352BCD-3A81-496E-8542-E23A330FE851}"/>
                  </a:ext>
                </a:extLst>
              </p:cNvPr>
              <p:cNvGrpSpPr>
                <a:grpSpLocks noChangeAspect="1"/>
              </p:cNvGrpSpPr>
              <p:nvPr/>
            </p:nvGrpSpPr>
            <p:grpSpPr bwMode="auto">
              <a:xfrm>
                <a:off x="6412907" y="4576037"/>
                <a:ext cx="457022" cy="354303"/>
                <a:chOff x="3689" y="2040"/>
                <a:chExt cx="307" cy="238"/>
              </a:xfrm>
            </p:grpSpPr>
            <p:sp>
              <p:nvSpPr>
                <p:cNvPr id="352" name="Freeform 26">
                  <a:extLst>
                    <a:ext uri="{FF2B5EF4-FFF2-40B4-BE49-F238E27FC236}">
                      <a16:creationId xmlns:a16="http://schemas.microsoft.com/office/drawing/2014/main" id="{EB07ED1B-1A8E-4020-B2CE-CFBA33F678A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3" name="Freeform 27">
                  <a:extLst>
                    <a:ext uri="{FF2B5EF4-FFF2-40B4-BE49-F238E27FC236}">
                      <a16:creationId xmlns:a16="http://schemas.microsoft.com/office/drawing/2014/main" id="{8F8F6AFE-B7E3-4D5E-B467-884AAF207B1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4" name="Freeform 28">
                  <a:extLst>
                    <a:ext uri="{FF2B5EF4-FFF2-40B4-BE49-F238E27FC236}">
                      <a16:creationId xmlns:a16="http://schemas.microsoft.com/office/drawing/2014/main" id="{150B063C-B0DF-417E-BF05-7D03CB3E883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5" name="Line 29">
                  <a:extLst>
                    <a:ext uri="{FF2B5EF4-FFF2-40B4-BE49-F238E27FC236}">
                      <a16:creationId xmlns:a16="http://schemas.microsoft.com/office/drawing/2014/main" id="{472A8A0A-8250-4F9C-8668-FB9842201D92}"/>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6" name="Freeform 30">
                  <a:extLst>
                    <a:ext uri="{FF2B5EF4-FFF2-40B4-BE49-F238E27FC236}">
                      <a16:creationId xmlns:a16="http://schemas.microsoft.com/office/drawing/2014/main" id="{D436EA94-AE71-47B8-945B-80432064B360}"/>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327" name="Rectangle 326">
                <a:extLst>
                  <a:ext uri="{FF2B5EF4-FFF2-40B4-BE49-F238E27FC236}">
                    <a16:creationId xmlns:a16="http://schemas.microsoft.com/office/drawing/2014/main" id="{61DB5047-3500-432D-A6F2-43F8D8FBBB71}"/>
                  </a:ext>
                </a:extLst>
              </p:cNvPr>
              <p:cNvSpPr/>
              <p:nvPr/>
            </p:nvSpPr>
            <p:spPr bwMode="auto">
              <a:xfrm>
                <a:off x="6345382" y="4505436"/>
                <a:ext cx="951820" cy="778081"/>
              </a:xfrm>
              <a:prstGeom prst="rect">
                <a:avLst/>
              </a:prstGeom>
              <a:noFill/>
              <a:ln w="190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28" name="Group 25">
                <a:extLst>
                  <a:ext uri="{FF2B5EF4-FFF2-40B4-BE49-F238E27FC236}">
                    <a16:creationId xmlns:a16="http://schemas.microsoft.com/office/drawing/2014/main" id="{11361837-209E-4D22-AA7F-AE47DBAB027E}"/>
                  </a:ext>
                </a:extLst>
              </p:cNvPr>
              <p:cNvGrpSpPr>
                <a:grpSpLocks noChangeAspect="1"/>
              </p:cNvGrpSpPr>
              <p:nvPr/>
            </p:nvGrpSpPr>
            <p:grpSpPr bwMode="auto">
              <a:xfrm>
                <a:off x="6503867" y="4650227"/>
                <a:ext cx="457022" cy="354303"/>
                <a:chOff x="3689" y="2040"/>
                <a:chExt cx="307" cy="238"/>
              </a:xfrm>
              <a:solidFill>
                <a:schemeClr val="bg1"/>
              </a:solidFill>
            </p:grpSpPr>
            <p:sp>
              <p:nvSpPr>
                <p:cNvPr id="347" name="Freeform 26">
                  <a:extLst>
                    <a:ext uri="{FF2B5EF4-FFF2-40B4-BE49-F238E27FC236}">
                      <a16:creationId xmlns:a16="http://schemas.microsoft.com/office/drawing/2014/main" id="{D24B300E-2698-4BDF-88F8-7E3EA790B47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8" name="Freeform 27">
                  <a:extLst>
                    <a:ext uri="{FF2B5EF4-FFF2-40B4-BE49-F238E27FC236}">
                      <a16:creationId xmlns:a16="http://schemas.microsoft.com/office/drawing/2014/main" id="{ECBDAB23-0187-493D-B61B-232D86E2549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9" name="Freeform 28">
                  <a:extLst>
                    <a:ext uri="{FF2B5EF4-FFF2-40B4-BE49-F238E27FC236}">
                      <a16:creationId xmlns:a16="http://schemas.microsoft.com/office/drawing/2014/main" id="{D74004C8-728C-4658-BBEF-BBDA10F35D1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0" name="Line 29">
                  <a:extLst>
                    <a:ext uri="{FF2B5EF4-FFF2-40B4-BE49-F238E27FC236}">
                      <a16:creationId xmlns:a16="http://schemas.microsoft.com/office/drawing/2014/main" id="{D950009B-7B25-4E49-AB2E-034BBC823479}"/>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1" name="Freeform 30">
                  <a:extLst>
                    <a:ext uri="{FF2B5EF4-FFF2-40B4-BE49-F238E27FC236}">
                      <a16:creationId xmlns:a16="http://schemas.microsoft.com/office/drawing/2014/main" id="{E1FFF29F-A7E4-46A0-AEC7-9DFB8D6504E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29" name="Group 25">
                <a:extLst>
                  <a:ext uri="{FF2B5EF4-FFF2-40B4-BE49-F238E27FC236}">
                    <a16:creationId xmlns:a16="http://schemas.microsoft.com/office/drawing/2014/main" id="{B6798EC8-645A-4E63-B8AC-C8F6C010758E}"/>
                  </a:ext>
                </a:extLst>
              </p:cNvPr>
              <p:cNvGrpSpPr>
                <a:grpSpLocks noChangeAspect="1"/>
              </p:cNvGrpSpPr>
              <p:nvPr/>
            </p:nvGrpSpPr>
            <p:grpSpPr bwMode="auto">
              <a:xfrm>
                <a:off x="6594827" y="4724417"/>
                <a:ext cx="457022" cy="354303"/>
                <a:chOff x="3689" y="2040"/>
                <a:chExt cx="307" cy="238"/>
              </a:xfrm>
              <a:solidFill>
                <a:schemeClr val="bg1"/>
              </a:solidFill>
            </p:grpSpPr>
            <p:sp>
              <p:nvSpPr>
                <p:cNvPr id="342" name="Freeform 26">
                  <a:extLst>
                    <a:ext uri="{FF2B5EF4-FFF2-40B4-BE49-F238E27FC236}">
                      <a16:creationId xmlns:a16="http://schemas.microsoft.com/office/drawing/2014/main" id="{CBF21171-5AFA-44A4-B7ED-BAD368C7AE4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3" name="Freeform 27">
                  <a:extLst>
                    <a:ext uri="{FF2B5EF4-FFF2-40B4-BE49-F238E27FC236}">
                      <a16:creationId xmlns:a16="http://schemas.microsoft.com/office/drawing/2014/main" id="{1C2EDD27-3C54-49F4-BF9E-60D0F2C30F5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4" name="Freeform 28">
                  <a:extLst>
                    <a:ext uri="{FF2B5EF4-FFF2-40B4-BE49-F238E27FC236}">
                      <a16:creationId xmlns:a16="http://schemas.microsoft.com/office/drawing/2014/main" id="{6E4F5338-B5F2-4052-8442-48C782E5DF9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5" name="Line 29">
                  <a:extLst>
                    <a:ext uri="{FF2B5EF4-FFF2-40B4-BE49-F238E27FC236}">
                      <a16:creationId xmlns:a16="http://schemas.microsoft.com/office/drawing/2014/main" id="{CAE2392A-E61F-46AA-ADCD-1740A7D88B61}"/>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6" name="Freeform 30">
                  <a:extLst>
                    <a:ext uri="{FF2B5EF4-FFF2-40B4-BE49-F238E27FC236}">
                      <a16:creationId xmlns:a16="http://schemas.microsoft.com/office/drawing/2014/main" id="{A7FDEC57-8801-48CF-AF8A-2B2EBEE47F2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0" name="Group 25">
                <a:extLst>
                  <a:ext uri="{FF2B5EF4-FFF2-40B4-BE49-F238E27FC236}">
                    <a16:creationId xmlns:a16="http://schemas.microsoft.com/office/drawing/2014/main" id="{B74DFF7D-EDF8-4E86-9E32-BFD42FB58CC2}"/>
                  </a:ext>
                </a:extLst>
              </p:cNvPr>
              <p:cNvGrpSpPr>
                <a:grpSpLocks noChangeAspect="1"/>
              </p:cNvGrpSpPr>
              <p:nvPr/>
            </p:nvGrpSpPr>
            <p:grpSpPr bwMode="auto">
              <a:xfrm>
                <a:off x="6685787" y="4798607"/>
                <a:ext cx="457022" cy="354303"/>
                <a:chOff x="3689" y="2040"/>
                <a:chExt cx="307" cy="238"/>
              </a:xfrm>
              <a:solidFill>
                <a:schemeClr val="bg1"/>
              </a:solidFill>
            </p:grpSpPr>
            <p:sp>
              <p:nvSpPr>
                <p:cNvPr id="337" name="Freeform 26">
                  <a:extLst>
                    <a:ext uri="{FF2B5EF4-FFF2-40B4-BE49-F238E27FC236}">
                      <a16:creationId xmlns:a16="http://schemas.microsoft.com/office/drawing/2014/main" id="{35F6DBB9-2B9C-43CA-9A1F-217FDDACB8A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8" name="Freeform 27">
                  <a:extLst>
                    <a:ext uri="{FF2B5EF4-FFF2-40B4-BE49-F238E27FC236}">
                      <a16:creationId xmlns:a16="http://schemas.microsoft.com/office/drawing/2014/main" id="{BCA9CCA9-328B-4B81-858D-CE443827919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9" name="Freeform 28">
                  <a:extLst>
                    <a:ext uri="{FF2B5EF4-FFF2-40B4-BE49-F238E27FC236}">
                      <a16:creationId xmlns:a16="http://schemas.microsoft.com/office/drawing/2014/main" id="{9440EBCF-B8ED-4187-B4CF-8E510BB9ECB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0" name="Line 29">
                  <a:extLst>
                    <a:ext uri="{FF2B5EF4-FFF2-40B4-BE49-F238E27FC236}">
                      <a16:creationId xmlns:a16="http://schemas.microsoft.com/office/drawing/2014/main" id="{3DFC421F-53EC-40A6-A8CA-25BE0EC1A6F3}"/>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1" name="Freeform 30">
                  <a:extLst>
                    <a:ext uri="{FF2B5EF4-FFF2-40B4-BE49-F238E27FC236}">
                      <a16:creationId xmlns:a16="http://schemas.microsoft.com/office/drawing/2014/main" id="{B1981F69-762C-447B-B6BC-A416EEE7CD9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1" name="Group 25">
                <a:extLst>
                  <a:ext uri="{FF2B5EF4-FFF2-40B4-BE49-F238E27FC236}">
                    <a16:creationId xmlns:a16="http://schemas.microsoft.com/office/drawing/2014/main" id="{71794B18-86A7-4664-A78C-C81AB9B3EC6A}"/>
                  </a:ext>
                </a:extLst>
              </p:cNvPr>
              <p:cNvGrpSpPr>
                <a:grpSpLocks noChangeAspect="1"/>
              </p:cNvGrpSpPr>
              <p:nvPr/>
            </p:nvGrpSpPr>
            <p:grpSpPr bwMode="auto">
              <a:xfrm>
                <a:off x="6776748" y="4872798"/>
                <a:ext cx="457022" cy="354303"/>
                <a:chOff x="3689" y="2040"/>
                <a:chExt cx="307" cy="238"/>
              </a:xfrm>
              <a:solidFill>
                <a:schemeClr val="bg1"/>
              </a:solidFill>
            </p:grpSpPr>
            <p:sp>
              <p:nvSpPr>
                <p:cNvPr id="332" name="Freeform 26">
                  <a:extLst>
                    <a:ext uri="{FF2B5EF4-FFF2-40B4-BE49-F238E27FC236}">
                      <a16:creationId xmlns:a16="http://schemas.microsoft.com/office/drawing/2014/main" id="{A02B8340-F8F0-45CF-AEFC-0A27C4346E2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3" name="Freeform 27">
                  <a:extLst>
                    <a:ext uri="{FF2B5EF4-FFF2-40B4-BE49-F238E27FC236}">
                      <a16:creationId xmlns:a16="http://schemas.microsoft.com/office/drawing/2014/main" id="{C25E7C10-0C9E-48D5-9FD5-48EEC16F910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4" name="Freeform 28">
                  <a:extLst>
                    <a:ext uri="{FF2B5EF4-FFF2-40B4-BE49-F238E27FC236}">
                      <a16:creationId xmlns:a16="http://schemas.microsoft.com/office/drawing/2014/main" id="{87B527F7-7CF4-4498-887C-F5C785157F3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5" name="Line 29">
                  <a:extLst>
                    <a:ext uri="{FF2B5EF4-FFF2-40B4-BE49-F238E27FC236}">
                      <a16:creationId xmlns:a16="http://schemas.microsoft.com/office/drawing/2014/main" id="{4A3AF34E-57C0-4FE5-8F07-36A755A5AA17}"/>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6" name="Freeform 30">
                  <a:extLst>
                    <a:ext uri="{FF2B5EF4-FFF2-40B4-BE49-F238E27FC236}">
                      <a16:creationId xmlns:a16="http://schemas.microsoft.com/office/drawing/2014/main" id="{ACD0261B-92B2-41D4-8482-0E3BD32134B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25" name="TextBox 324">
              <a:extLst>
                <a:ext uri="{FF2B5EF4-FFF2-40B4-BE49-F238E27FC236}">
                  <a16:creationId xmlns:a16="http://schemas.microsoft.com/office/drawing/2014/main" id="{F2857D68-AE6C-433A-B081-CA921CA961F1}"/>
                </a:ext>
              </a:extLst>
            </p:cNvPr>
            <p:cNvSpPr txBox="1"/>
            <p:nvPr/>
          </p:nvSpPr>
          <p:spPr>
            <a:xfrm>
              <a:off x="6408559" y="4283152"/>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AZ2</a:t>
              </a:r>
            </a:p>
          </p:txBody>
        </p:sp>
      </p:grpSp>
      <p:cxnSp>
        <p:nvCxnSpPr>
          <p:cNvPr id="437" name="Straight Arrow Connector 436">
            <a:extLst>
              <a:ext uri="{FF2B5EF4-FFF2-40B4-BE49-F238E27FC236}">
                <a16:creationId xmlns:a16="http://schemas.microsoft.com/office/drawing/2014/main" id="{7A070A5E-3D22-4652-AFC4-206684B8974E}"/>
              </a:ext>
            </a:extLst>
          </p:cNvPr>
          <p:cNvCxnSpPr>
            <a:cxnSpLocks/>
          </p:cNvCxnSpPr>
          <p:nvPr/>
        </p:nvCxnSpPr>
        <p:spPr>
          <a:xfrm flipH="1" flipV="1">
            <a:off x="6605921" y="2690041"/>
            <a:ext cx="302102"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8" name="Straight Arrow Connector 437">
            <a:extLst>
              <a:ext uri="{FF2B5EF4-FFF2-40B4-BE49-F238E27FC236}">
                <a16:creationId xmlns:a16="http://schemas.microsoft.com/office/drawing/2014/main" id="{CD7C08C2-F581-4499-8536-BF7E3CBEDE4F}"/>
              </a:ext>
            </a:extLst>
          </p:cNvPr>
          <p:cNvCxnSpPr>
            <a:cxnSpLocks/>
          </p:cNvCxnSpPr>
          <p:nvPr/>
        </p:nvCxnSpPr>
        <p:spPr>
          <a:xfrm flipV="1">
            <a:off x="6602439" y="1417901"/>
            <a:ext cx="0" cy="127214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9" name="Straight Arrow Connector 438">
            <a:extLst>
              <a:ext uri="{FF2B5EF4-FFF2-40B4-BE49-F238E27FC236}">
                <a16:creationId xmlns:a16="http://schemas.microsoft.com/office/drawing/2014/main" id="{9D473CEC-90AE-43B3-B4F0-996D6A5F36F0}"/>
              </a:ext>
            </a:extLst>
          </p:cNvPr>
          <p:cNvCxnSpPr>
            <a:cxnSpLocks/>
          </p:cNvCxnSpPr>
          <p:nvPr/>
        </p:nvCxnSpPr>
        <p:spPr>
          <a:xfrm flipH="1">
            <a:off x="6602439" y="1417901"/>
            <a:ext cx="1188720" cy="0"/>
          </a:xfrm>
          <a:prstGeom prst="straightConnector1">
            <a:avLst/>
          </a:prstGeom>
          <a:ln w="19050">
            <a:solidFill>
              <a:schemeClr val="accent5"/>
            </a:solidFill>
            <a:miter lim="8000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38BC178-568C-4072-BA7D-D2E0A140640B}"/>
              </a:ext>
            </a:extLst>
          </p:cNvPr>
          <p:cNvSpPr/>
          <p:nvPr/>
        </p:nvSpPr>
        <p:spPr bwMode="auto">
          <a:xfrm>
            <a:off x="6556757" y="1676918"/>
            <a:ext cx="85105" cy="68939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8" name="Graphic 47" descr="Heartbeat">
            <a:extLst>
              <a:ext uri="{FF2B5EF4-FFF2-40B4-BE49-F238E27FC236}">
                <a16:creationId xmlns:a16="http://schemas.microsoft.com/office/drawing/2014/main" id="{8C1807C9-0288-4D35-A130-5538BE7EA9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7462" y="1599657"/>
            <a:ext cx="406626" cy="410347"/>
          </a:xfrm>
          <a:prstGeom prst="rect">
            <a:avLst/>
          </a:prstGeom>
        </p:spPr>
      </p:pic>
      <p:pic>
        <p:nvPicPr>
          <p:cNvPr id="57" name="Graphic 56">
            <a:extLst>
              <a:ext uri="{FF2B5EF4-FFF2-40B4-BE49-F238E27FC236}">
                <a16:creationId xmlns:a16="http://schemas.microsoft.com/office/drawing/2014/main" id="{891B6654-FCBD-4B3B-95D9-CF17058FCE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52753" y="541766"/>
            <a:ext cx="328300" cy="328300"/>
          </a:xfrm>
          <a:prstGeom prst="rect">
            <a:avLst/>
          </a:prstGeom>
        </p:spPr>
      </p:pic>
      <p:grpSp>
        <p:nvGrpSpPr>
          <p:cNvPr id="15" name="Group 14">
            <a:extLst>
              <a:ext uri="{FF2B5EF4-FFF2-40B4-BE49-F238E27FC236}">
                <a16:creationId xmlns:a16="http://schemas.microsoft.com/office/drawing/2014/main" id="{A36FE385-C076-4B9E-B8A3-6AFD1B70E9B6}"/>
              </a:ext>
            </a:extLst>
          </p:cNvPr>
          <p:cNvGrpSpPr/>
          <p:nvPr/>
        </p:nvGrpSpPr>
        <p:grpSpPr>
          <a:xfrm>
            <a:off x="8163139" y="1611410"/>
            <a:ext cx="499863" cy="541789"/>
            <a:chOff x="7520298" y="1883221"/>
            <a:chExt cx="827723" cy="271232"/>
          </a:xfrm>
        </p:grpSpPr>
        <p:cxnSp>
          <p:nvCxnSpPr>
            <p:cNvPr id="358" name="Straight Arrow Connector 357">
              <a:extLst>
                <a:ext uri="{FF2B5EF4-FFF2-40B4-BE49-F238E27FC236}">
                  <a16:creationId xmlns:a16="http://schemas.microsoft.com/office/drawing/2014/main" id="{83659923-D1C1-432E-AD60-A1277C5A9C15}"/>
                </a:ext>
              </a:extLst>
            </p:cNvPr>
            <p:cNvCxnSpPr>
              <a:cxnSpLocks/>
            </p:cNvCxnSpPr>
            <p:nvPr/>
          </p:nvCxnSpPr>
          <p:spPr>
            <a:xfrm flipV="1">
              <a:off x="7520913" y="1883221"/>
              <a:ext cx="1" cy="126783"/>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04DBB308-82B2-45C7-AA4E-A639D4E4C8CA}"/>
                </a:ext>
              </a:extLst>
            </p:cNvPr>
            <p:cNvCxnSpPr>
              <a:cxnSpLocks/>
            </p:cNvCxnSpPr>
            <p:nvPr/>
          </p:nvCxnSpPr>
          <p:spPr>
            <a:xfrm flipV="1">
              <a:off x="8348020" y="2008149"/>
              <a:ext cx="1" cy="14630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966F82EB-F672-4C1A-8253-C11E4234DFD3}"/>
                </a:ext>
              </a:extLst>
            </p:cNvPr>
            <p:cNvCxnSpPr>
              <a:cxnSpLocks/>
            </p:cNvCxnSpPr>
            <p:nvPr/>
          </p:nvCxnSpPr>
          <p:spPr>
            <a:xfrm flipH="1">
              <a:off x="7520298" y="2008381"/>
              <a:ext cx="822960"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1EB0D59-3BBC-42BF-B0E7-FFBDA497DED0}"/>
              </a:ext>
            </a:extLst>
          </p:cNvPr>
          <p:cNvGrpSpPr/>
          <p:nvPr/>
        </p:nvGrpSpPr>
        <p:grpSpPr>
          <a:xfrm flipV="1">
            <a:off x="8371100" y="913445"/>
            <a:ext cx="546197" cy="145763"/>
            <a:chOff x="6403259" y="689869"/>
            <a:chExt cx="827723" cy="146304"/>
          </a:xfrm>
        </p:grpSpPr>
        <p:cxnSp>
          <p:nvCxnSpPr>
            <p:cNvPr id="214" name="Straight Arrow Connector 213">
              <a:extLst>
                <a:ext uri="{FF2B5EF4-FFF2-40B4-BE49-F238E27FC236}">
                  <a16:creationId xmlns:a16="http://schemas.microsoft.com/office/drawing/2014/main" id="{DB0EFC5C-1A57-466E-905D-0998BE8285F8}"/>
                </a:ext>
              </a:extLst>
            </p:cNvPr>
            <p:cNvCxnSpPr>
              <a:cxnSpLocks/>
            </p:cNvCxnSpPr>
            <p:nvPr/>
          </p:nvCxnSpPr>
          <p:spPr>
            <a:xfrm flipV="1">
              <a:off x="7230981" y="689869"/>
              <a:ext cx="1" cy="14630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B73F659A-156B-420B-819D-A098D3229EA5}"/>
                </a:ext>
              </a:extLst>
            </p:cNvPr>
            <p:cNvCxnSpPr>
              <a:cxnSpLocks/>
            </p:cNvCxnSpPr>
            <p:nvPr/>
          </p:nvCxnSpPr>
          <p:spPr>
            <a:xfrm flipH="1">
              <a:off x="6403259" y="690101"/>
              <a:ext cx="822960"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8" name="TextBox 217">
            <a:extLst>
              <a:ext uri="{FF2B5EF4-FFF2-40B4-BE49-F238E27FC236}">
                <a16:creationId xmlns:a16="http://schemas.microsoft.com/office/drawing/2014/main" id="{3802D862-020A-41A0-AB6C-FC56C227F878}"/>
              </a:ext>
            </a:extLst>
          </p:cNvPr>
          <p:cNvSpPr txBox="1"/>
          <p:nvPr/>
        </p:nvSpPr>
        <p:spPr>
          <a:xfrm>
            <a:off x="8717595" y="3571845"/>
            <a:ext cx="671190"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VNet</a:t>
            </a:r>
          </a:p>
        </p:txBody>
      </p:sp>
      <p:sp>
        <p:nvSpPr>
          <p:cNvPr id="220" name="TextBox 219">
            <a:extLst>
              <a:ext uri="{FF2B5EF4-FFF2-40B4-BE49-F238E27FC236}">
                <a16:creationId xmlns:a16="http://schemas.microsoft.com/office/drawing/2014/main" id="{D2850B48-4406-432C-BE22-9B2EB31BD192}"/>
              </a:ext>
            </a:extLst>
          </p:cNvPr>
          <p:cNvSpPr txBox="1"/>
          <p:nvPr/>
        </p:nvSpPr>
        <p:spPr>
          <a:xfrm>
            <a:off x="10743135" y="5683598"/>
            <a:ext cx="671190"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VNet</a:t>
            </a:r>
          </a:p>
        </p:txBody>
      </p:sp>
      <p:grpSp>
        <p:nvGrpSpPr>
          <p:cNvPr id="216" name="Group 215">
            <a:extLst>
              <a:ext uri="{FF2B5EF4-FFF2-40B4-BE49-F238E27FC236}">
                <a16:creationId xmlns:a16="http://schemas.microsoft.com/office/drawing/2014/main" id="{CDD059F6-592D-45A6-8ED5-D97F06A3D650}"/>
              </a:ext>
            </a:extLst>
          </p:cNvPr>
          <p:cNvGrpSpPr/>
          <p:nvPr/>
        </p:nvGrpSpPr>
        <p:grpSpPr>
          <a:xfrm flipH="1">
            <a:off x="7461444" y="1611410"/>
            <a:ext cx="499863" cy="541789"/>
            <a:chOff x="7520298" y="1883221"/>
            <a:chExt cx="827723" cy="271232"/>
          </a:xfrm>
        </p:grpSpPr>
        <p:cxnSp>
          <p:nvCxnSpPr>
            <p:cNvPr id="217" name="Straight Arrow Connector 216">
              <a:extLst>
                <a:ext uri="{FF2B5EF4-FFF2-40B4-BE49-F238E27FC236}">
                  <a16:creationId xmlns:a16="http://schemas.microsoft.com/office/drawing/2014/main" id="{D60E49C2-2717-477F-B614-0BD68D142A33}"/>
                </a:ext>
              </a:extLst>
            </p:cNvPr>
            <p:cNvCxnSpPr>
              <a:cxnSpLocks/>
            </p:cNvCxnSpPr>
            <p:nvPr/>
          </p:nvCxnSpPr>
          <p:spPr>
            <a:xfrm flipV="1">
              <a:off x="7520913" y="1883221"/>
              <a:ext cx="1" cy="126783"/>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0A28E88E-400E-4DA6-89E7-8E45DA9620FE}"/>
                </a:ext>
              </a:extLst>
            </p:cNvPr>
            <p:cNvCxnSpPr>
              <a:cxnSpLocks/>
            </p:cNvCxnSpPr>
            <p:nvPr/>
          </p:nvCxnSpPr>
          <p:spPr>
            <a:xfrm flipV="1">
              <a:off x="8348020" y="2008149"/>
              <a:ext cx="1" cy="146304"/>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C0DDBB4C-FD72-4779-AF9A-E0FBD9640D52}"/>
                </a:ext>
              </a:extLst>
            </p:cNvPr>
            <p:cNvCxnSpPr>
              <a:cxnSpLocks/>
            </p:cNvCxnSpPr>
            <p:nvPr/>
          </p:nvCxnSpPr>
          <p:spPr>
            <a:xfrm flipH="1">
              <a:off x="7520298" y="2008381"/>
              <a:ext cx="822960" cy="0"/>
            </a:xfrm>
            <a:prstGeom prst="straightConnector1">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3" name="TextBox 222">
            <a:extLst>
              <a:ext uri="{FF2B5EF4-FFF2-40B4-BE49-F238E27FC236}">
                <a16:creationId xmlns:a16="http://schemas.microsoft.com/office/drawing/2014/main" id="{F3515703-E3B8-4CD8-9C54-67CBF33C033A}"/>
              </a:ext>
            </a:extLst>
          </p:cNvPr>
          <p:cNvSpPr txBox="1"/>
          <p:nvPr/>
        </p:nvSpPr>
        <p:spPr>
          <a:xfrm>
            <a:off x="6080361" y="1964721"/>
            <a:ext cx="1040828"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Health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Probe</a:t>
            </a:r>
          </a:p>
        </p:txBody>
      </p:sp>
      <p:sp>
        <p:nvSpPr>
          <p:cNvPr id="224" name="TextBox 223">
            <a:extLst>
              <a:ext uri="{FF2B5EF4-FFF2-40B4-BE49-F238E27FC236}">
                <a16:creationId xmlns:a16="http://schemas.microsoft.com/office/drawing/2014/main" id="{CB523D18-413B-44BF-993E-F1BA00FC20AE}"/>
              </a:ext>
            </a:extLst>
          </p:cNvPr>
          <p:cNvSpPr txBox="1"/>
          <p:nvPr/>
        </p:nvSpPr>
        <p:spPr>
          <a:xfrm>
            <a:off x="6058158" y="379745"/>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Inbound</a:t>
            </a:r>
          </a:p>
        </p:txBody>
      </p:sp>
      <p:sp>
        <p:nvSpPr>
          <p:cNvPr id="231" name="TextBox 230">
            <a:extLst>
              <a:ext uri="{FF2B5EF4-FFF2-40B4-BE49-F238E27FC236}">
                <a16:creationId xmlns:a16="http://schemas.microsoft.com/office/drawing/2014/main" id="{0494E75B-3781-4536-A1C8-AD92B6EF7718}"/>
              </a:ext>
            </a:extLst>
          </p:cNvPr>
          <p:cNvSpPr txBox="1"/>
          <p:nvPr/>
        </p:nvSpPr>
        <p:spPr>
          <a:xfrm>
            <a:off x="9921263" y="379744"/>
            <a:ext cx="1040828"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Outbound</a:t>
            </a:r>
          </a:p>
        </p:txBody>
      </p:sp>
      <p:grpSp>
        <p:nvGrpSpPr>
          <p:cNvPr id="200" name="Group 25">
            <a:extLst>
              <a:ext uri="{FF2B5EF4-FFF2-40B4-BE49-F238E27FC236}">
                <a16:creationId xmlns:a16="http://schemas.microsoft.com/office/drawing/2014/main" id="{62FC69AD-E2FB-41D0-8486-00A9D2FFCDFE}"/>
              </a:ext>
            </a:extLst>
          </p:cNvPr>
          <p:cNvGrpSpPr>
            <a:grpSpLocks noChangeAspect="1"/>
          </p:cNvGrpSpPr>
          <p:nvPr/>
        </p:nvGrpSpPr>
        <p:grpSpPr bwMode="auto">
          <a:xfrm>
            <a:off x="7253370" y="5323275"/>
            <a:ext cx="457022" cy="354303"/>
            <a:chOff x="3689" y="2040"/>
            <a:chExt cx="307" cy="238"/>
          </a:xfrm>
          <a:solidFill>
            <a:schemeClr val="bg1"/>
          </a:solidFill>
        </p:grpSpPr>
        <p:sp>
          <p:nvSpPr>
            <p:cNvPr id="202" name="Freeform 26">
              <a:extLst>
                <a:ext uri="{FF2B5EF4-FFF2-40B4-BE49-F238E27FC236}">
                  <a16:creationId xmlns:a16="http://schemas.microsoft.com/office/drawing/2014/main" id="{3D9F3706-719D-4080-8019-0E7171DAE87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1" name="Freeform 27">
              <a:extLst>
                <a:ext uri="{FF2B5EF4-FFF2-40B4-BE49-F238E27FC236}">
                  <a16:creationId xmlns:a16="http://schemas.microsoft.com/office/drawing/2014/main" id="{EF0FD44A-5E2A-4BBE-99A4-4EFA10CA3CD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2" name="Freeform 28">
              <a:extLst>
                <a:ext uri="{FF2B5EF4-FFF2-40B4-BE49-F238E27FC236}">
                  <a16:creationId xmlns:a16="http://schemas.microsoft.com/office/drawing/2014/main" id="{12A70A3B-0C7F-4D9B-B411-0D79C64A0FB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3" name="Line 29">
              <a:extLst>
                <a:ext uri="{FF2B5EF4-FFF2-40B4-BE49-F238E27FC236}">
                  <a16:creationId xmlns:a16="http://schemas.microsoft.com/office/drawing/2014/main" id="{A8291880-11D7-4EC5-AF7B-B1523D1EFF5F}"/>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8" name="Freeform 30">
              <a:extLst>
                <a:ext uri="{FF2B5EF4-FFF2-40B4-BE49-F238E27FC236}">
                  <a16:creationId xmlns:a16="http://schemas.microsoft.com/office/drawing/2014/main" id="{42D465FC-08C0-40C1-98AE-0F7B9908093F}"/>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29" name="TextBox 228">
            <a:extLst>
              <a:ext uri="{FF2B5EF4-FFF2-40B4-BE49-F238E27FC236}">
                <a16:creationId xmlns:a16="http://schemas.microsoft.com/office/drawing/2014/main" id="{F958A8EA-8F9F-4E39-86C4-8A6CE113E3D2}"/>
              </a:ext>
            </a:extLst>
          </p:cNvPr>
          <p:cNvSpPr txBox="1"/>
          <p:nvPr/>
        </p:nvSpPr>
        <p:spPr>
          <a:xfrm>
            <a:off x="7241631" y="5844144"/>
            <a:ext cx="1040828" cy="323165"/>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HA Ports for Appliances</a:t>
            </a:r>
          </a:p>
        </p:txBody>
      </p:sp>
      <p:grpSp>
        <p:nvGrpSpPr>
          <p:cNvPr id="232" name="Group 25">
            <a:extLst>
              <a:ext uri="{FF2B5EF4-FFF2-40B4-BE49-F238E27FC236}">
                <a16:creationId xmlns:a16="http://schemas.microsoft.com/office/drawing/2014/main" id="{624A20F9-3EB6-4379-8BC0-FE1CD17ABE38}"/>
              </a:ext>
            </a:extLst>
          </p:cNvPr>
          <p:cNvGrpSpPr>
            <a:grpSpLocks noChangeAspect="1"/>
          </p:cNvGrpSpPr>
          <p:nvPr/>
        </p:nvGrpSpPr>
        <p:grpSpPr bwMode="auto">
          <a:xfrm>
            <a:off x="7835279" y="5282334"/>
            <a:ext cx="457022" cy="354303"/>
            <a:chOff x="3689" y="2040"/>
            <a:chExt cx="307" cy="238"/>
          </a:xfrm>
          <a:solidFill>
            <a:schemeClr val="bg1"/>
          </a:solidFill>
        </p:grpSpPr>
        <p:sp>
          <p:nvSpPr>
            <p:cNvPr id="236" name="Freeform 26">
              <a:extLst>
                <a:ext uri="{FF2B5EF4-FFF2-40B4-BE49-F238E27FC236}">
                  <a16:creationId xmlns:a16="http://schemas.microsoft.com/office/drawing/2014/main" id="{FACC1A39-E13B-4BBD-B8CA-4959461503C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7" name="Freeform 27">
              <a:extLst>
                <a:ext uri="{FF2B5EF4-FFF2-40B4-BE49-F238E27FC236}">
                  <a16:creationId xmlns:a16="http://schemas.microsoft.com/office/drawing/2014/main" id="{8DEBA7D5-2EF1-49C4-9791-7F8950017AC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8" name="Freeform 28">
              <a:extLst>
                <a:ext uri="{FF2B5EF4-FFF2-40B4-BE49-F238E27FC236}">
                  <a16:creationId xmlns:a16="http://schemas.microsoft.com/office/drawing/2014/main" id="{A327EFA7-0A51-448B-9A3B-372BFB48BA28}"/>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9" name="Line 29">
              <a:extLst>
                <a:ext uri="{FF2B5EF4-FFF2-40B4-BE49-F238E27FC236}">
                  <a16:creationId xmlns:a16="http://schemas.microsoft.com/office/drawing/2014/main" id="{8371D24A-934D-4C18-BCA8-EE6EB0ABE2B2}"/>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0" name="Freeform 30">
              <a:extLst>
                <a:ext uri="{FF2B5EF4-FFF2-40B4-BE49-F238E27FC236}">
                  <a16:creationId xmlns:a16="http://schemas.microsoft.com/office/drawing/2014/main" id="{6529B448-7DE1-4640-A4D7-E6AF9B1739A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1" name="Graphic 4">
            <a:extLst>
              <a:ext uri="{FF2B5EF4-FFF2-40B4-BE49-F238E27FC236}">
                <a16:creationId xmlns:a16="http://schemas.microsoft.com/office/drawing/2014/main" id="{629AB1DD-F90A-44EA-A2FB-6DEE7D9235B4}"/>
              </a:ext>
            </a:extLst>
          </p:cNvPr>
          <p:cNvGrpSpPr/>
          <p:nvPr/>
        </p:nvGrpSpPr>
        <p:grpSpPr>
          <a:xfrm>
            <a:off x="7466526" y="4399077"/>
            <a:ext cx="640080" cy="640080"/>
            <a:chOff x="566898" y="438865"/>
            <a:chExt cx="793823" cy="793822"/>
          </a:xfrm>
          <a:effectLst/>
        </p:grpSpPr>
        <p:sp>
          <p:nvSpPr>
            <p:cNvPr id="242" name="Freeform: Shape 241">
              <a:extLst>
                <a:ext uri="{FF2B5EF4-FFF2-40B4-BE49-F238E27FC236}">
                  <a16:creationId xmlns:a16="http://schemas.microsoft.com/office/drawing/2014/main" id="{534DB3B1-2A8C-4CC1-95BD-F87BF519AF19}"/>
                </a:ext>
              </a:extLst>
            </p:cNvPr>
            <p:cNvSpPr/>
            <p:nvPr/>
          </p:nvSpPr>
          <p:spPr>
            <a:xfrm>
              <a:off x="566898" y="438865"/>
              <a:ext cx="793823" cy="793822"/>
            </a:xfrm>
            <a:custGeom>
              <a:avLst/>
              <a:gdLst>
                <a:gd name="connsiteX0" fmla="*/ 399980 w 793822"/>
                <a:gd name="connsiteY0" fmla="*/ 781625 h 793822"/>
                <a:gd name="connsiteX1" fmla="*/ 350198 w 793822"/>
                <a:gd name="connsiteY1" fmla="*/ 760986 h 793822"/>
                <a:gd name="connsiteX2" fmla="*/ 38943 w 793822"/>
                <a:gd name="connsiteY2" fmla="*/ 449746 h 793822"/>
                <a:gd name="connsiteX3" fmla="*/ 18319 w 793822"/>
                <a:gd name="connsiteY3" fmla="*/ 399965 h 793822"/>
                <a:gd name="connsiteX4" fmla="*/ 38943 w 793822"/>
                <a:gd name="connsiteY4" fmla="*/ 350198 h 793822"/>
                <a:gd name="connsiteX5" fmla="*/ 350198 w 793822"/>
                <a:gd name="connsiteY5" fmla="*/ 38958 h 793822"/>
                <a:gd name="connsiteX6" fmla="*/ 399980 w 793822"/>
                <a:gd name="connsiteY6" fmla="*/ 18319 h 793822"/>
                <a:gd name="connsiteX7" fmla="*/ 449762 w 793822"/>
                <a:gd name="connsiteY7" fmla="*/ 38958 h 793822"/>
                <a:gd name="connsiteX8" fmla="*/ 760971 w 793822"/>
                <a:gd name="connsiteY8" fmla="*/ 350198 h 793822"/>
                <a:gd name="connsiteX9" fmla="*/ 781610 w 793822"/>
                <a:gd name="connsiteY9" fmla="*/ 399965 h 793822"/>
                <a:gd name="connsiteX10" fmla="*/ 760955 w 793822"/>
                <a:gd name="connsiteY10" fmla="*/ 449777 h 793822"/>
                <a:gd name="connsiteX11" fmla="*/ 449762 w 793822"/>
                <a:gd name="connsiteY11" fmla="*/ 760986 h 793822"/>
                <a:gd name="connsiteX12" fmla="*/ 399980 w 793822"/>
                <a:gd name="connsiteY12" fmla="*/ 781625 h 79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822" h="793822">
                  <a:moveTo>
                    <a:pt x="399980" y="781625"/>
                  </a:moveTo>
                  <a:cubicBezTo>
                    <a:pt x="381172" y="781625"/>
                    <a:pt x="363464" y="774298"/>
                    <a:pt x="350198" y="760986"/>
                  </a:cubicBezTo>
                  <a:lnTo>
                    <a:pt x="38943" y="449746"/>
                  </a:lnTo>
                  <a:cubicBezTo>
                    <a:pt x="25830" y="436633"/>
                    <a:pt x="18319" y="418512"/>
                    <a:pt x="18319" y="399965"/>
                  </a:cubicBezTo>
                  <a:cubicBezTo>
                    <a:pt x="18319" y="381432"/>
                    <a:pt x="25830" y="363296"/>
                    <a:pt x="38943" y="350198"/>
                  </a:cubicBezTo>
                  <a:lnTo>
                    <a:pt x="350198" y="38958"/>
                  </a:lnTo>
                  <a:cubicBezTo>
                    <a:pt x="363494" y="25647"/>
                    <a:pt x="381172" y="18319"/>
                    <a:pt x="399980" y="18319"/>
                  </a:cubicBezTo>
                  <a:cubicBezTo>
                    <a:pt x="418772" y="18319"/>
                    <a:pt x="436465" y="25647"/>
                    <a:pt x="449762" y="38958"/>
                  </a:cubicBezTo>
                  <a:lnTo>
                    <a:pt x="760971" y="350198"/>
                  </a:lnTo>
                  <a:cubicBezTo>
                    <a:pt x="774298" y="363449"/>
                    <a:pt x="781610" y="381142"/>
                    <a:pt x="781610" y="399965"/>
                  </a:cubicBezTo>
                  <a:cubicBezTo>
                    <a:pt x="781610" y="418787"/>
                    <a:pt x="774298" y="436480"/>
                    <a:pt x="760955" y="449777"/>
                  </a:cubicBezTo>
                  <a:lnTo>
                    <a:pt x="449762" y="760986"/>
                  </a:lnTo>
                  <a:cubicBezTo>
                    <a:pt x="436480" y="774298"/>
                    <a:pt x="418772" y="781625"/>
                    <a:pt x="399980" y="781625"/>
                  </a:cubicBezTo>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C6F1454B-DFB0-4529-AD9F-9CF084ECF9AF}"/>
                </a:ext>
              </a:extLst>
            </p:cNvPr>
            <p:cNvSpPr/>
            <p:nvPr/>
          </p:nvSpPr>
          <p:spPr>
            <a:xfrm>
              <a:off x="633867" y="505851"/>
              <a:ext cx="656429" cy="641163"/>
            </a:xfrm>
            <a:custGeom>
              <a:avLst/>
              <a:gdLst>
                <a:gd name="connsiteX0" fmla="*/ 647668 w 656430"/>
                <a:gd name="connsiteY0" fmla="*/ 327803 h 641164"/>
                <a:gd name="connsiteX1" fmla="*/ 546715 w 656430"/>
                <a:gd name="connsiteY1" fmla="*/ 226865 h 641164"/>
                <a:gd name="connsiteX2" fmla="*/ 546715 w 656430"/>
                <a:gd name="connsiteY2" fmla="*/ 298126 h 641164"/>
                <a:gd name="connsiteX3" fmla="*/ 439610 w 656430"/>
                <a:gd name="connsiteY3" fmla="*/ 298035 h 641164"/>
                <a:gd name="connsiteX4" fmla="*/ 363525 w 656430"/>
                <a:gd name="connsiteY4" fmla="*/ 221400 h 641164"/>
                <a:gd name="connsiteX5" fmla="*/ 363525 w 656430"/>
                <a:gd name="connsiteY5" fmla="*/ 119272 h 641164"/>
                <a:gd name="connsiteX6" fmla="*/ 433946 w 656430"/>
                <a:gd name="connsiteY6" fmla="*/ 119272 h 641164"/>
                <a:gd name="connsiteX7" fmla="*/ 332993 w 656430"/>
                <a:gd name="connsiteY7" fmla="*/ 18319 h 641164"/>
                <a:gd name="connsiteX8" fmla="*/ 232056 w 656430"/>
                <a:gd name="connsiteY8" fmla="*/ 119272 h 641164"/>
                <a:gd name="connsiteX9" fmla="*/ 302462 w 656430"/>
                <a:gd name="connsiteY9" fmla="*/ 119272 h 641164"/>
                <a:gd name="connsiteX10" fmla="*/ 302462 w 656430"/>
                <a:gd name="connsiteY10" fmla="*/ 221385 h 641164"/>
                <a:gd name="connsiteX11" fmla="*/ 226423 w 656430"/>
                <a:gd name="connsiteY11" fmla="*/ 297836 h 641164"/>
                <a:gd name="connsiteX12" fmla="*/ 119272 w 656430"/>
                <a:gd name="connsiteY12" fmla="*/ 297745 h 641164"/>
                <a:gd name="connsiteX13" fmla="*/ 119272 w 656430"/>
                <a:gd name="connsiteY13" fmla="*/ 227247 h 641164"/>
                <a:gd name="connsiteX14" fmla="*/ 18319 w 656430"/>
                <a:gd name="connsiteY14" fmla="*/ 328200 h 641164"/>
                <a:gd name="connsiteX15" fmla="*/ 119272 w 656430"/>
                <a:gd name="connsiteY15" fmla="*/ 429137 h 641164"/>
                <a:gd name="connsiteX16" fmla="*/ 119272 w 656430"/>
                <a:gd name="connsiteY16" fmla="*/ 357877 h 641164"/>
                <a:gd name="connsiteX17" fmla="*/ 226468 w 656430"/>
                <a:gd name="connsiteY17" fmla="*/ 357968 h 641164"/>
                <a:gd name="connsiteX18" fmla="*/ 302462 w 656430"/>
                <a:gd name="connsiteY18" fmla="*/ 434236 h 641164"/>
                <a:gd name="connsiteX19" fmla="*/ 302462 w 656430"/>
                <a:gd name="connsiteY19" fmla="*/ 505009 h 641164"/>
                <a:gd name="connsiteX20" fmla="*/ 263870 w 656430"/>
                <a:gd name="connsiteY20" fmla="*/ 566683 h 641164"/>
                <a:gd name="connsiteX21" fmla="*/ 332780 w 656430"/>
                <a:gd name="connsiteY21" fmla="*/ 635379 h 641164"/>
                <a:gd name="connsiteX22" fmla="*/ 401628 w 656430"/>
                <a:gd name="connsiteY22" fmla="*/ 566683 h 641164"/>
                <a:gd name="connsiteX23" fmla="*/ 363525 w 656430"/>
                <a:gd name="connsiteY23" fmla="*/ 505421 h 641164"/>
                <a:gd name="connsiteX24" fmla="*/ 363525 w 656430"/>
                <a:gd name="connsiteY24" fmla="*/ 434236 h 641164"/>
                <a:gd name="connsiteX25" fmla="*/ 439472 w 656430"/>
                <a:gd name="connsiteY25" fmla="*/ 358167 h 641164"/>
                <a:gd name="connsiteX26" fmla="*/ 546715 w 656430"/>
                <a:gd name="connsiteY26" fmla="*/ 358258 h 641164"/>
                <a:gd name="connsiteX27" fmla="*/ 546715 w 656430"/>
                <a:gd name="connsiteY27" fmla="*/ 428756 h 641164"/>
                <a:gd name="connsiteX28" fmla="*/ 647668 w 656430"/>
                <a:gd name="connsiteY28" fmla="*/ 327803 h 6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430" h="641164">
                  <a:moveTo>
                    <a:pt x="647668" y="327803"/>
                  </a:moveTo>
                  <a:lnTo>
                    <a:pt x="546715" y="226865"/>
                  </a:lnTo>
                  <a:lnTo>
                    <a:pt x="546715" y="298126"/>
                  </a:lnTo>
                  <a:lnTo>
                    <a:pt x="439610" y="298035"/>
                  </a:lnTo>
                  <a:cubicBezTo>
                    <a:pt x="429275" y="261122"/>
                    <a:pt x="400331" y="231964"/>
                    <a:pt x="363525" y="221400"/>
                  </a:cubicBezTo>
                  <a:lnTo>
                    <a:pt x="363525" y="119272"/>
                  </a:lnTo>
                  <a:lnTo>
                    <a:pt x="433946" y="119272"/>
                  </a:lnTo>
                  <a:lnTo>
                    <a:pt x="332993" y="18319"/>
                  </a:lnTo>
                  <a:lnTo>
                    <a:pt x="232056" y="119272"/>
                  </a:lnTo>
                  <a:lnTo>
                    <a:pt x="302462" y="119272"/>
                  </a:lnTo>
                  <a:lnTo>
                    <a:pt x="302462" y="221385"/>
                  </a:lnTo>
                  <a:cubicBezTo>
                    <a:pt x="265717" y="231949"/>
                    <a:pt x="236803" y="261015"/>
                    <a:pt x="226423" y="297836"/>
                  </a:cubicBezTo>
                  <a:lnTo>
                    <a:pt x="119272" y="297745"/>
                  </a:lnTo>
                  <a:lnTo>
                    <a:pt x="119272" y="227247"/>
                  </a:lnTo>
                  <a:lnTo>
                    <a:pt x="18319" y="328200"/>
                  </a:lnTo>
                  <a:lnTo>
                    <a:pt x="119272" y="429137"/>
                  </a:lnTo>
                  <a:lnTo>
                    <a:pt x="119272" y="357877"/>
                  </a:lnTo>
                  <a:lnTo>
                    <a:pt x="226468" y="357968"/>
                  </a:lnTo>
                  <a:cubicBezTo>
                    <a:pt x="236895" y="394713"/>
                    <a:pt x="265763" y="423688"/>
                    <a:pt x="302462" y="434236"/>
                  </a:cubicBezTo>
                  <a:lnTo>
                    <a:pt x="302462" y="505009"/>
                  </a:lnTo>
                  <a:cubicBezTo>
                    <a:pt x="287196" y="516122"/>
                    <a:pt x="263870" y="539479"/>
                    <a:pt x="263870" y="566683"/>
                  </a:cubicBezTo>
                  <a:cubicBezTo>
                    <a:pt x="263870" y="604557"/>
                    <a:pt x="294905" y="635379"/>
                    <a:pt x="332780" y="635379"/>
                  </a:cubicBezTo>
                  <a:cubicBezTo>
                    <a:pt x="370654" y="635379"/>
                    <a:pt x="401628" y="604557"/>
                    <a:pt x="401628" y="566683"/>
                  </a:cubicBezTo>
                  <a:cubicBezTo>
                    <a:pt x="401628" y="539784"/>
                    <a:pt x="378791" y="516702"/>
                    <a:pt x="363525" y="505421"/>
                  </a:cubicBezTo>
                  <a:lnTo>
                    <a:pt x="363525" y="434236"/>
                  </a:lnTo>
                  <a:cubicBezTo>
                    <a:pt x="400148" y="423718"/>
                    <a:pt x="429000" y="394805"/>
                    <a:pt x="439472" y="358167"/>
                  </a:cubicBezTo>
                  <a:lnTo>
                    <a:pt x="546715" y="358258"/>
                  </a:lnTo>
                  <a:lnTo>
                    <a:pt x="546715" y="428756"/>
                  </a:lnTo>
                  <a:lnTo>
                    <a:pt x="647668" y="327803"/>
                  </a:ln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F15DD613-EC2C-4639-BFBB-7780357C6284}"/>
                </a:ext>
              </a:extLst>
            </p:cNvPr>
            <p:cNvSpPr/>
            <p:nvPr/>
          </p:nvSpPr>
          <p:spPr>
            <a:xfrm>
              <a:off x="868276" y="735067"/>
              <a:ext cx="183190" cy="183190"/>
            </a:xfrm>
            <a:custGeom>
              <a:avLst/>
              <a:gdLst>
                <a:gd name="connsiteX0" fmla="*/ 98587 w 183189"/>
                <a:gd name="connsiteY0" fmla="*/ 18319 h 183189"/>
                <a:gd name="connsiteX1" fmla="*/ 18319 w 183189"/>
                <a:gd name="connsiteY1" fmla="*/ 98587 h 183189"/>
                <a:gd name="connsiteX2" fmla="*/ 98587 w 183189"/>
                <a:gd name="connsiteY2" fmla="*/ 178854 h 183189"/>
                <a:gd name="connsiteX3" fmla="*/ 178854 w 183189"/>
                <a:gd name="connsiteY3" fmla="*/ 98587 h 183189"/>
                <a:gd name="connsiteX4" fmla="*/ 98587 w 183189"/>
                <a:gd name="connsiteY4" fmla="*/ 18319 h 18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89" h="183189">
                  <a:moveTo>
                    <a:pt x="98587" y="18319"/>
                  </a:moveTo>
                  <a:cubicBezTo>
                    <a:pt x="54331" y="18319"/>
                    <a:pt x="18319" y="54331"/>
                    <a:pt x="18319" y="98587"/>
                  </a:cubicBezTo>
                  <a:cubicBezTo>
                    <a:pt x="18319" y="142842"/>
                    <a:pt x="54331" y="178854"/>
                    <a:pt x="98587" y="178854"/>
                  </a:cubicBezTo>
                  <a:cubicBezTo>
                    <a:pt x="142842" y="178854"/>
                    <a:pt x="178854" y="142858"/>
                    <a:pt x="178854" y="98587"/>
                  </a:cubicBezTo>
                  <a:cubicBezTo>
                    <a:pt x="178854" y="54316"/>
                    <a:pt x="142842" y="18319"/>
                    <a:pt x="98587" y="18319"/>
                  </a:cubicBezTo>
                  <a:close/>
                </a:path>
              </a:pathLst>
            </a:custGeom>
            <a:noFill/>
            <a:ln w="19050"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5" name="Group 25">
            <a:extLst>
              <a:ext uri="{FF2B5EF4-FFF2-40B4-BE49-F238E27FC236}">
                <a16:creationId xmlns:a16="http://schemas.microsoft.com/office/drawing/2014/main" id="{1A185DEA-2ED7-4135-89A7-F74B4E44E1C4}"/>
              </a:ext>
            </a:extLst>
          </p:cNvPr>
          <p:cNvGrpSpPr>
            <a:grpSpLocks noChangeAspect="1"/>
          </p:cNvGrpSpPr>
          <p:nvPr/>
        </p:nvGrpSpPr>
        <p:grpSpPr bwMode="auto">
          <a:xfrm>
            <a:off x="6517841" y="4771900"/>
            <a:ext cx="457022" cy="354303"/>
            <a:chOff x="3689" y="2040"/>
            <a:chExt cx="307" cy="238"/>
          </a:xfrm>
          <a:noFill/>
        </p:grpSpPr>
        <p:sp>
          <p:nvSpPr>
            <p:cNvPr id="248" name="Freeform 26">
              <a:extLst>
                <a:ext uri="{FF2B5EF4-FFF2-40B4-BE49-F238E27FC236}">
                  <a16:creationId xmlns:a16="http://schemas.microsoft.com/office/drawing/2014/main" id="{FB6B0EC2-4EE3-404A-9286-ED54B3379D2E}"/>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9" name="Freeform 27">
              <a:extLst>
                <a:ext uri="{FF2B5EF4-FFF2-40B4-BE49-F238E27FC236}">
                  <a16:creationId xmlns:a16="http://schemas.microsoft.com/office/drawing/2014/main" id="{5FC94749-FF80-442C-9619-4CA282DE98A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2" name="Freeform 28">
              <a:extLst>
                <a:ext uri="{FF2B5EF4-FFF2-40B4-BE49-F238E27FC236}">
                  <a16:creationId xmlns:a16="http://schemas.microsoft.com/office/drawing/2014/main" id="{43D6F17A-77F4-4858-B4D5-AFFA146C36F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3" name="Line 29">
              <a:extLst>
                <a:ext uri="{FF2B5EF4-FFF2-40B4-BE49-F238E27FC236}">
                  <a16:creationId xmlns:a16="http://schemas.microsoft.com/office/drawing/2014/main" id="{3D2F1095-518C-4170-8D2A-98D9A78D2608}"/>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6" name="Freeform 30">
              <a:extLst>
                <a:ext uri="{FF2B5EF4-FFF2-40B4-BE49-F238E27FC236}">
                  <a16:creationId xmlns:a16="http://schemas.microsoft.com/office/drawing/2014/main" id="{9B510F7F-B893-467D-954F-B197AD15552E}"/>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57" name="Group 25">
            <a:extLst>
              <a:ext uri="{FF2B5EF4-FFF2-40B4-BE49-F238E27FC236}">
                <a16:creationId xmlns:a16="http://schemas.microsoft.com/office/drawing/2014/main" id="{1D7CBF27-2656-4DF8-81EC-DEB0A4EF8550}"/>
              </a:ext>
            </a:extLst>
          </p:cNvPr>
          <p:cNvGrpSpPr>
            <a:grpSpLocks noChangeAspect="1"/>
          </p:cNvGrpSpPr>
          <p:nvPr/>
        </p:nvGrpSpPr>
        <p:grpSpPr bwMode="auto">
          <a:xfrm>
            <a:off x="8603735" y="4771900"/>
            <a:ext cx="457022" cy="354303"/>
            <a:chOff x="3689" y="2040"/>
            <a:chExt cx="307" cy="238"/>
          </a:xfrm>
          <a:noFill/>
        </p:grpSpPr>
        <p:sp>
          <p:nvSpPr>
            <p:cNvPr id="258" name="Freeform 26">
              <a:extLst>
                <a:ext uri="{FF2B5EF4-FFF2-40B4-BE49-F238E27FC236}">
                  <a16:creationId xmlns:a16="http://schemas.microsoft.com/office/drawing/2014/main" id="{8FFA73C5-4357-4677-8EE1-7E46010A683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9" name="Freeform 27">
              <a:extLst>
                <a:ext uri="{FF2B5EF4-FFF2-40B4-BE49-F238E27FC236}">
                  <a16:creationId xmlns:a16="http://schemas.microsoft.com/office/drawing/2014/main" id="{30D74081-C581-4B6E-88DE-A9DCA11459D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0" name="Freeform 28">
              <a:extLst>
                <a:ext uri="{FF2B5EF4-FFF2-40B4-BE49-F238E27FC236}">
                  <a16:creationId xmlns:a16="http://schemas.microsoft.com/office/drawing/2014/main" id="{FECB85DA-E7DB-475C-8B3D-7415627007C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1" name="Line 29">
              <a:extLst>
                <a:ext uri="{FF2B5EF4-FFF2-40B4-BE49-F238E27FC236}">
                  <a16:creationId xmlns:a16="http://schemas.microsoft.com/office/drawing/2014/main" id="{10F7E32D-33AD-401B-990E-2C9C81429D48}"/>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7" name="Freeform 30">
              <a:extLst>
                <a:ext uri="{FF2B5EF4-FFF2-40B4-BE49-F238E27FC236}">
                  <a16:creationId xmlns:a16="http://schemas.microsoft.com/office/drawing/2014/main" id="{835D0D90-EDE3-4610-890D-0F10B725D873}"/>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8" name="Group 287">
            <a:extLst>
              <a:ext uri="{FF2B5EF4-FFF2-40B4-BE49-F238E27FC236}">
                <a16:creationId xmlns:a16="http://schemas.microsoft.com/office/drawing/2014/main" id="{91581472-0151-421B-A8FD-5CCBCDE8F598}"/>
              </a:ext>
            </a:extLst>
          </p:cNvPr>
          <p:cNvGrpSpPr/>
          <p:nvPr/>
        </p:nvGrpSpPr>
        <p:grpSpPr>
          <a:xfrm>
            <a:off x="7996361" y="4912661"/>
            <a:ext cx="475806" cy="288244"/>
            <a:chOff x="7877120" y="4789126"/>
            <a:chExt cx="475806" cy="274320"/>
          </a:xfrm>
        </p:grpSpPr>
        <p:cxnSp>
          <p:nvCxnSpPr>
            <p:cNvPr id="289" name="Straight Arrow Connector 288">
              <a:extLst>
                <a:ext uri="{FF2B5EF4-FFF2-40B4-BE49-F238E27FC236}">
                  <a16:creationId xmlns:a16="http://schemas.microsoft.com/office/drawing/2014/main" id="{18C6D50A-DB03-47D5-BA4F-FF12D0F6B20A}"/>
                </a:ext>
              </a:extLst>
            </p:cNvPr>
            <p:cNvCxnSpPr>
              <a:cxnSpLocks/>
            </p:cNvCxnSpPr>
            <p:nvPr/>
          </p:nvCxnSpPr>
          <p:spPr>
            <a:xfrm flipV="1">
              <a:off x="7877792" y="4789126"/>
              <a:ext cx="0" cy="27432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BD03C9B5-3139-4155-B390-A92940F09891}"/>
                </a:ext>
              </a:extLst>
            </p:cNvPr>
            <p:cNvCxnSpPr>
              <a:cxnSpLocks/>
            </p:cNvCxnSpPr>
            <p:nvPr/>
          </p:nvCxnSpPr>
          <p:spPr>
            <a:xfrm flipH="1">
              <a:off x="7877120" y="4797302"/>
              <a:ext cx="475806"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grpSp>
        <p:nvGrpSpPr>
          <p:cNvPr id="291" name="Group 290">
            <a:extLst>
              <a:ext uri="{FF2B5EF4-FFF2-40B4-BE49-F238E27FC236}">
                <a16:creationId xmlns:a16="http://schemas.microsoft.com/office/drawing/2014/main" id="{6DE2361C-5F2A-4C91-B407-109708314C83}"/>
              </a:ext>
            </a:extLst>
          </p:cNvPr>
          <p:cNvGrpSpPr/>
          <p:nvPr/>
        </p:nvGrpSpPr>
        <p:grpSpPr>
          <a:xfrm>
            <a:off x="7075231" y="4912660"/>
            <a:ext cx="482611" cy="288236"/>
            <a:chOff x="6795778" y="4789126"/>
            <a:chExt cx="482611" cy="274320"/>
          </a:xfrm>
        </p:grpSpPr>
        <p:cxnSp>
          <p:nvCxnSpPr>
            <p:cNvPr id="292" name="Straight Arrow Connector 291">
              <a:extLst>
                <a:ext uri="{FF2B5EF4-FFF2-40B4-BE49-F238E27FC236}">
                  <a16:creationId xmlns:a16="http://schemas.microsoft.com/office/drawing/2014/main" id="{B125ECE5-0110-4D9B-8448-3325FE1A9EA9}"/>
                </a:ext>
              </a:extLst>
            </p:cNvPr>
            <p:cNvCxnSpPr>
              <a:cxnSpLocks/>
            </p:cNvCxnSpPr>
            <p:nvPr/>
          </p:nvCxnSpPr>
          <p:spPr>
            <a:xfrm flipV="1">
              <a:off x="7278389" y="4789126"/>
              <a:ext cx="0" cy="27432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1352386A-A767-44B0-9058-0699A3DEFDB6}"/>
                </a:ext>
              </a:extLst>
            </p:cNvPr>
            <p:cNvCxnSpPr>
              <a:cxnSpLocks/>
            </p:cNvCxnSpPr>
            <p:nvPr/>
          </p:nvCxnSpPr>
          <p:spPr>
            <a:xfrm>
              <a:off x="6795778" y="4797302"/>
              <a:ext cx="475806" cy="0"/>
            </a:xfrm>
            <a:prstGeom prst="straightConnector1">
              <a:avLst/>
            </a:prstGeom>
            <a:ln w="19050">
              <a:solidFill>
                <a:schemeClr val="accent5"/>
              </a:solidFill>
              <a:miter lim="800000"/>
              <a:headEnd type="arrow" w="med" len="med"/>
              <a:tailEnd type="none" w="lg" len="lg"/>
            </a:ln>
          </p:spPr>
          <p:style>
            <a:lnRef idx="1">
              <a:schemeClr val="accent1"/>
            </a:lnRef>
            <a:fillRef idx="0">
              <a:schemeClr val="accent1"/>
            </a:fillRef>
            <a:effectRef idx="0">
              <a:schemeClr val="accent1"/>
            </a:effectRef>
            <a:fontRef idx="minor">
              <a:schemeClr val="tx1"/>
            </a:fontRef>
          </p:style>
        </p:cxnSp>
      </p:grpSp>
      <p:sp>
        <p:nvSpPr>
          <p:cNvPr id="294" name="Rectangle 293">
            <a:extLst>
              <a:ext uri="{FF2B5EF4-FFF2-40B4-BE49-F238E27FC236}">
                <a16:creationId xmlns:a16="http://schemas.microsoft.com/office/drawing/2014/main" id="{172EC9C8-C43E-4CE3-B1E8-30553C471717}"/>
              </a:ext>
            </a:extLst>
          </p:cNvPr>
          <p:cNvSpPr/>
          <p:nvPr/>
        </p:nvSpPr>
        <p:spPr bwMode="auto">
          <a:xfrm>
            <a:off x="6227331" y="4297381"/>
            <a:ext cx="3161453" cy="1940662"/>
          </a:xfrm>
          <a:prstGeom prst="rect">
            <a:avLst/>
          </a:prstGeom>
          <a:no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5" name="TextBox 294">
            <a:extLst>
              <a:ext uri="{FF2B5EF4-FFF2-40B4-BE49-F238E27FC236}">
                <a16:creationId xmlns:a16="http://schemas.microsoft.com/office/drawing/2014/main" id="{1A5135C3-8D61-44E1-AFD6-FA774248833E}"/>
              </a:ext>
            </a:extLst>
          </p:cNvPr>
          <p:cNvSpPr txBox="1"/>
          <p:nvPr/>
        </p:nvSpPr>
        <p:spPr>
          <a:xfrm>
            <a:off x="8717595" y="6260495"/>
            <a:ext cx="671190"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VNet</a:t>
            </a:r>
          </a:p>
        </p:txBody>
      </p:sp>
      <p:grpSp>
        <p:nvGrpSpPr>
          <p:cNvPr id="296" name="Group 25">
            <a:extLst>
              <a:ext uri="{FF2B5EF4-FFF2-40B4-BE49-F238E27FC236}">
                <a16:creationId xmlns:a16="http://schemas.microsoft.com/office/drawing/2014/main" id="{082D8E96-0464-4DD2-8A4A-E00C63FBF207}"/>
              </a:ext>
            </a:extLst>
          </p:cNvPr>
          <p:cNvGrpSpPr>
            <a:grpSpLocks noChangeAspect="1"/>
          </p:cNvGrpSpPr>
          <p:nvPr/>
        </p:nvGrpSpPr>
        <p:grpSpPr bwMode="auto">
          <a:xfrm>
            <a:off x="7581563" y="5407988"/>
            <a:ext cx="457022" cy="354303"/>
            <a:chOff x="3689" y="2040"/>
            <a:chExt cx="307" cy="238"/>
          </a:xfrm>
          <a:solidFill>
            <a:schemeClr val="bg1"/>
          </a:solidFill>
        </p:grpSpPr>
        <p:sp>
          <p:nvSpPr>
            <p:cNvPr id="297" name="Freeform 26">
              <a:extLst>
                <a:ext uri="{FF2B5EF4-FFF2-40B4-BE49-F238E27FC236}">
                  <a16:creationId xmlns:a16="http://schemas.microsoft.com/office/drawing/2014/main" id="{BBEE1DC5-51EB-4B93-94E4-297309CB6CA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8" name="Freeform 27">
              <a:extLst>
                <a:ext uri="{FF2B5EF4-FFF2-40B4-BE49-F238E27FC236}">
                  <a16:creationId xmlns:a16="http://schemas.microsoft.com/office/drawing/2014/main" id="{36F53AC3-303F-4C0C-A659-F04104F7320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9" name="Freeform 28">
              <a:extLst>
                <a:ext uri="{FF2B5EF4-FFF2-40B4-BE49-F238E27FC236}">
                  <a16:creationId xmlns:a16="http://schemas.microsoft.com/office/drawing/2014/main" id="{45CC7F38-6FEB-4C9D-9FEB-607CFCE5459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0" name="Line 29">
              <a:extLst>
                <a:ext uri="{FF2B5EF4-FFF2-40B4-BE49-F238E27FC236}">
                  <a16:creationId xmlns:a16="http://schemas.microsoft.com/office/drawing/2014/main" id="{DB40F20C-AB80-4F58-BA6E-8F3F113A03AA}"/>
                </a:ext>
              </a:extLst>
            </p:cNvPr>
            <p:cNvSpPr>
              <a:spLocks noChangeShapeType="1"/>
            </p:cNvSpPr>
            <p:nvPr/>
          </p:nvSpPr>
          <p:spPr bwMode="auto">
            <a:xfrm>
              <a:off x="3841" y="2128"/>
              <a:ext cx="0" cy="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1" name="Freeform 30">
              <a:extLst>
                <a:ext uri="{FF2B5EF4-FFF2-40B4-BE49-F238E27FC236}">
                  <a16:creationId xmlns:a16="http://schemas.microsoft.com/office/drawing/2014/main" id="{ECA4E723-6460-4B58-BC89-0CD8A5E6B97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3" name="Picture 2">
            <a:extLst>
              <a:ext uri="{FF2B5EF4-FFF2-40B4-BE49-F238E27FC236}">
                <a16:creationId xmlns:a16="http://schemas.microsoft.com/office/drawing/2014/main" id="{2FA759D2-70B0-2146-8AF6-6FBFB348A856}"/>
              </a:ext>
            </a:extLst>
          </p:cNvPr>
          <p:cNvPicPr>
            <a:picLocks noChangeAspect="1"/>
          </p:cNvPicPr>
          <p:nvPr/>
        </p:nvPicPr>
        <p:blipFill>
          <a:blip r:embed="rId7"/>
          <a:stretch>
            <a:fillRect/>
          </a:stretch>
        </p:blipFill>
        <p:spPr>
          <a:xfrm>
            <a:off x="-206504" y="211587"/>
            <a:ext cx="1669576" cy="873745"/>
          </a:xfrm>
          <a:prstGeom prst="rect">
            <a:avLst/>
          </a:prstGeom>
        </p:spPr>
      </p:pic>
    </p:spTree>
    <p:extLst>
      <p:ext uri="{BB962C8B-B14F-4D97-AF65-F5344CB8AC3E}">
        <p14:creationId xmlns:p14="http://schemas.microsoft.com/office/powerpoint/2010/main" val="365808077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71FB9-26D7-4558-B72A-0EA937294E0E}"/>
              </a:ext>
            </a:extLst>
          </p:cNvPr>
          <p:cNvSpPr>
            <a:spLocks noGrp="1"/>
          </p:cNvSpPr>
          <p:nvPr>
            <p:ph type="title"/>
          </p:nvPr>
        </p:nvSpPr>
        <p:spPr>
          <a:xfrm>
            <a:off x="586740" y="333471"/>
            <a:ext cx="11018520" cy="553998"/>
          </a:xfrm>
        </p:spPr>
        <p:txBody>
          <a:bodyPr/>
          <a:lstStyle/>
          <a:p>
            <a:r>
              <a:rPr lang="en-US" dirty="0"/>
              <a:t>Using Standard Load Balancer with Availability Zones</a:t>
            </a:r>
          </a:p>
        </p:txBody>
      </p:sp>
      <p:sp>
        <p:nvSpPr>
          <p:cNvPr id="4" name="Text Placeholder 3">
            <a:extLst>
              <a:ext uri="{FF2B5EF4-FFF2-40B4-BE49-F238E27FC236}">
                <a16:creationId xmlns:a16="http://schemas.microsoft.com/office/drawing/2014/main" id="{F4F385B3-D59F-4EAB-871B-FD0A91D54B9A}"/>
              </a:ext>
            </a:extLst>
          </p:cNvPr>
          <p:cNvSpPr>
            <a:spLocks noGrp="1"/>
          </p:cNvSpPr>
          <p:nvPr>
            <p:ph type="body" sz="quarter" idx="10"/>
          </p:nvPr>
        </p:nvSpPr>
        <p:spPr>
          <a:xfrm>
            <a:off x="588263" y="1198720"/>
            <a:ext cx="5212080" cy="2831544"/>
          </a:xfrm>
        </p:spPr>
        <p:txBody>
          <a:bodyPr/>
          <a:lstStyle/>
          <a:p>
            <a:pPr algn="l"/>
            <a:r>
              <a:rPr lang="en-US" b="1" i="0" dirty="0">
                <a:solidFill>
                  <a:schemeClr val="tx2"/>
                </a:solidFill>
                <a:effectLst/>
                <a:latin typeface="Segoe UI" panose="020B0502040204020203" pitchFamily="34" charset="0"/>
              </a:rPr>
              <a:t>Zone redundant</a:t>
            </a:r>
          </a:p>
          <a:p>
            <a:pPr algn="l"/>
            <a:r>
              <a:rPr lang="en-US" sz="1800" b="0" i="0" dirty="0">
                <a:solidFill>
                  <a:schemeClr val="tx2"/>
                </a:solidFill>
                <a:effectLst/>
                <a:latin typeface="Segoe UI" panose="020B0502040204020203" pitchFamily="34" charset="0"/>
              </a:rPr>
              <a:t>Standard load balancer frontend can be zone-redundant</a:t>
            </a:r>
          </a:p>
          <a:p>
            <a:r>
              <a:rPr lang="en-US" sz="1800" b="0" i="0" dirty="0">
                <a:solidFill>
                  <a:schemeClr val="tx2"/>
                </a:solidFill>
                <a:effectLst/>
                <a:latin typeface="Segoe UI" panose="020B0502040204020203" pitchFamily="34" charset="0"/>
              </a:rPr>
              <a:t>Multiple zones can serve inbound or outbound in a region and traffic is served by a single IP address</a:t>
            </a:r>
          </a:p>
          <a:p>
            <a:r>
              <a:rPr lang="en-US" sz="1800" b="0" i="0" dirty="0">
                <a:solidFill>
                  <a:schemeClr val="tx2"/>
                </a:solidFill>
                <a:effectLst/>
                <a:latin typeface="Segoe UI" panose="020B0502040204020203" pitchFamily="34" charset="0"/>
              </a:rPr>
              <a:t>One or more availability zones can fail, and the data path survives if one zone in the region remains healthy</a:t>
            </a:r>
            <a:endParaRPr lang="en-US" sz="1800" dirty="0">
              <a:solidFill>
                <a:schemeClr val="tx2"/>
              </a:solidFill>
            </a:endParaRPr>
          </a:p>
        </p:txBody>
      </p:sp>
      <p:sp>
        <p:nvSpPr>
          <p:cNvPr id="5" name="Text Placeholder 4">
            <a:extLst>
              <a:ext uri="{FF2B5EF4-FFF2-40B4-BE49-F238E27FC236}">
                <a16:creationId xmlns:a16="http://schemas.microsoft.com/office/drawing/2014/main" id="{8D7316D0-73C7-4E97-B60A-D709F156600B}"/>
              </a:ext>
            </a:extLst>
          </p:cNvPr>
          <p:cNvSpPr>
            <a:spLocks noGrp="1"/>
          </p:cNvSpPr>
          <p:nvPr>
            <p:ph type="body" sz="quarter" idx="12"/>
          </p:nvPr>
        </p:nvSpPr>
        <p:spPr>
          <a:xfrm>
            <a:off x="6364695" y="1197290"/>
            <a:ext cx="5212080" cy="2831544"/>
          </a:xfrm>
        </p:spPr>
        <p:txBody>
          <a:bodyPr/>
          <a:lstStyle/>
          <a:p>
            <a:pPr algn="l"/>
            <a:r>
              <a:rPr lang="en-US" b="1" i="0" dirty="0">
                <a:solidFill>
                  <a:schemeClr val="tx2"/>
                </a:solidFill>
                <a:effectLst/>
                <a:latin typeface="Segoe UI" panose="020B0502040204020203" pitchFamily="34" charset="0"/>
              </a:rPr>
              <a:t>Zonal</a:t>
            </a:r>
          </a:p>
          <a:p>
            <a:r>
              <a:rPr lang="en-US" sz="1800" b="0" i="0" dirty="0">
                <a:solidFill>
                  <a:schemeClr val="tx2"/>
                </a:solidFill>
                <a:effectLst/>
                <a:latin typeface="Segoe UI" panose="020B0502040204020203" pitchFamily="34" charset="0"/>
              </a:rPr>
              <a:t>You can choose to have a frontend guaranteed to a single zone, which is known as a </a:t>
            </a:r>
            <a:r>
              <a:rPr lang="en-US" sz="1800" b="0" i="1" dirty="0">
                <a:solidFill>
                  <a:schemeClr val="tx2"/>
                </a:solidFill>
                <a:effectLst/>
                <a:latin typeface="Segoe UI" panose="020B0502040204020203" pitchFamily="34" charset="0"/>
              </a:rPr>
              <a:t>zonal frontend</a:t>
            </a:r>
            <a:r>
              <a:rPr lang="en-US" sz="1800" b="0" i="0" dirty="0">
                <a:solidFill>
                  <a:schemeClr val="tx2"/>
                </a:solidFill>
                <a:effectLst/>
                <a:latin typeface="Segoe UI" panose="020B0502040204020203" pitchFamily="34" charset="0"/>
              </a:rPr>
              <a:t>. </a:t>
            </a:r>
          </a:p>
          <a:p>
            <a:r>
              <a:rPr lang="en-US" sz="1800" b="0" i="0" dirty="0">
                <a:solidFill>
                  <a:schemeClr val="tx2"/>
                </a:solidFill>
                <a:effectLst/>
                <a:latin typeface="Segoe UI" panose="020B0502040204020203" pitchFamily="34" charset="0"/>
              </a:rPr>
              <a:t>This scenario means any inbound or outbound flow is served by a single zone in a region.</a:t>
            </a:r>
          </a:p>
          <a:p>
            <a:r>
              <a:rPr lang="en-US" sz="1800" b="0" i="0" dirty="0">
                <a:solidFill>
                  <a:schemeClr val="tx2"/>
                </a:solidFill>
                <a:effectLst/>
                <a:latin typeface="Segoe UI" panose="020B0502040204020203" pitchFamily="34" charset="0"/>
              </a:rPr>
              <a:t>Frontend shares fate with the health of the zone. The data path is unaffected by failures in zones other than where it was guaranteed. </a:t>
            </a:r>
            <a:endParaRPr lang="en-US" sz="3200" dirty="0">
              <a:solidFill>
                <a:schemeClr val="tx2"/>
              </a:solidFill>
            </a:endParaRPr>
          </a:p>
        </p:txBody>
      </p:sp>
      <p:pic>
        <p:nvPicPr>
          <p:cNvPr id="10" name="Picture 9">
            <a:extLst>
              <a:ext uri="{FF2B5EF4-FFF2-40B4-BE49-F238E27FC236}">
                <a16:creationId xmlns:a16="http://schemas.microsoft.com/office/drawing/2014/main" id="{3ADBB6BC-AB69-4A42-92CD-E069EE6AA288}"/>
              </a:ext>
            </a:extLst>
          </p:cNvPr>
          <p:cNvPicPr>
            <a:picLocks noChangeAspect="1"/>
          </p:cNvPicPr>
          <p:nvPr/>
        </p:nvPicPr>
        <p:blipFill>
          <a:blip r:embed="rId3"/>
          <a:stretch>
            <a:fillRect/>
          </a:stretch>
        </p:blipFill>
        <p:spPr>
          <a:xfrm>
            <a:off x="1098953" y="4292833"/>
            <a:ext cx="4190700" cy="2382701"/>
          </a:xfrm>
          <a:prstGeom prst="rect">
            <a:avLst/>
          </a:prstGeom>
        </p:spPr>
      </p:pic>
      <p:pic>
        <p:nvPicPr>
          <p:cNvPr id="13" name="Picture 12">
            <a:extLst>
              <a:ext uri="{FF2B5EF4-FFF2-40B4-BE49-F238E27FC236}">
                <a16:creationId xmlns:a16="http://schemas.microsoft.com/office/drawing/2014/main" id="{60CDB137-4637-41FA-9E1D-A029327B1DAA}"/>
              </a:ext>
            </a:extLst>
          </p:cNvPr>
          <p:cNvPicPr>
            <a:picLocks noChangeAspect="1"/>
          </p:cNvPicPr>
          <p:nvPr/>
        </p:nvPicPr>
        <p:blipFill>
          <a:blip r:embed="rId4"/>
          <a:stretch>
            <a:fillRect/>
          </a:stretch>
        </p:blipFill>
        <p:spPr>
          <a:xfrm>
            <a:off x="6698071" y="4267200"/>
            <a:ext cx="4010666" cy="2452305"/>
          </a:xfrm>
          <a:prstGeom prst="rect">
            <a:avLst/>
          </a:prstGeom>
        </p:spPr>
      </p:pic>
    </p:spTree>
    <p:extLst>
      <p:ext uri="{BB962C8B-B14F-4D97-AF65-F5344CB8AC3E}">
        <p14:creationId xmlns:p14="http://schemas.microsoft.com/office/powerpoint/2010/main" val="324517400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Load Balancer</a:t>
            </a:r>
          </a:p>
        </p:txBody>
      </p:sp>
      <p:sp>
        <p:nvSpPr>
          <p:cNvPr id="6" name="Text Placeholder 5"/>
          <p:cNvSpPr>
            <a:spLocks noGrp="1"/>
          </p:cNvSpPr>
          <p:nvPr>
            <p:ph type="body" sz="quarter" idx="10"/>
          </p:nvPr>
        </p:nvSpPr>
        <p:spPr>
          <a:xfrm>
            <a:off x="565912" y="3520794"/>
            <a:ext cx="10176510" cy="2949412"/>
          </a:xfrm>
        </p:spPr>
        <p:txBody>
          <a:bodyPr/>
          <a:lstStyle/>
          <a:p>
            <a:r>
              <a:rPr lang="en-US" dirty="0"/>
              <a:t>Distributes inbound traffic to backend resources using load-balancing rules and health probes</a:t>
            </a:r>
          </a:p>
          <a:p>
            <a:r>
              <a:rPr lang="en-US" dirty="0"/>
              <a:t>Can be used for both inbound/outbound scenarios</a:t>
            </a:r>
          </a:p>
          <a:p>
            <a:r>
              <a:rPr lang="en-US" dirty="0"/>
              <a:t>Protect on-premises web applications with secure remote access</a:t>
            </a:r>
          </a:p>
          <a:p>
            <a:r>
              <a:rPr lang="en-US" dirty="0"/>
              <a:t>Extend Active Directory to the cloud</a:t>
            </a:r>
          </a:p>
          <a:p>
            <a:r>
              <a:rPr lang="en-US" dirty="0"/>
              <a:t>Two types: Public and Internal</a:t>
            </a:r>
          </a:p>
        </p:txBody>
      </p:sp>
      <p:pic>
        <p:nvPicPr>
          <p:cNvPr id="8" name="Picture 7" descr="Diagram showing how load balancer works. Left to right. The frontend is exchanging information with the Load Balancer. The Load Balancer is using rules and probes to communicate with the backend. ">
            <a:extLst>
              <a:ext uri="{FF2B5EF4-FFF2-40B4-BE49-F238E27FC236}">
                <a16:creationId xmlns:a16="http://schemas.microsoft.com/office/drawing/2014/main" id="{26081A2A-F3F5-4D79-AD0F-200DAA895C5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94291" y="721107"/>
            <a:ext cx="7328452" cy="2651250"/>
          </a:xfrm>
          <a:prstGeom prst="rect">
            <a:avLst/>
          </a:prstGeom>
          <a:noFill/>
        </p:spPr>
      </p:pic>
    </p:spTree>
    <p:extLst>
      <p:ext uri="{BB962C8B-B14F-4D97-AF65-F5344CB8AC3E}">
        <p14:creationId xmlns:p14="http://schemas.microsoft.com/office/powerpoint/2010/main" val="420108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 showing how public load balancer works. Incoming requests on port 80 are sent to  the public load balancer. The LB sends requests on port 80 to three VMs in the web tier subnet. ">
            <a:extLst>
              <a:ext uri="{FF2B5EF4-FFF2-40B4-BE49-F238E27FC236}">
                <a16:creationId xmlns:a16="http://schemas.microsoft.com/office/drawing/2014/main" id="{0DA8EF73-74A4-49A1-85B0-9907A58A407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977367" y="934278"/>
            <a:ext cx="6166633" cy="3730487"/>
          </a:xfrm>
          <a:prstGeom prst="rect">
            <a:avLst/>
          </a:prstGeom>
          <a:noFill/>
          <a:ln>
            <a:noFill/>
          </a:ln>
        </p:spPr>
      </p:pic>
      <p:sp>
        <p:nvSpPr>
          <p:cNvPr id="17" name="Title 16"/>
          <p:cNvSpPr>
            <a:spLocks noGrp="1"/>
          </p:cNvSpPr>
          <p:nvPr>
            <p:ph type="title"/>
          </p:nvPr>
        </p:nvSpPr>
        <p:spPr/>
        <p:txBody>
          <a:bodyPr/>
          <a:lstStyle/>
          <a:p>
            <a:r>
              <a:rPr lang="en-US" dirty="0"/>
              <a:t>Public Load Balancer</a:t>
            </a:r>
          </a:p>
        </p:txBody>
      </p:sp>
      <p:sp>
        <p:nvSpPr>
          <p:cNvPr id="6" name="Text Placeholder 5"/>
          <p:cNvSpPr>
            <a:spLocks noGrp="1"/>
          </p:cNvSpPr>
          <p:nvPr>
            <p:ph type="body" sz="quarter" idx="10"/>
          </p:nvPr>
        </p:nvSpPr>
        <p:spPr>
          <a:xfrm>
            <a:off x="584200" y="4890199"/>
            <a:ext cx="10901855" cy="1378839"/>
          </a:xfrm>
        </p:spPr>
        <p:txBody>
          <a:bodyPr/>
          <a:lstStyle/>
          <a:p>
            <a:r>
              <a:rPr lang="en-US" dirty="0"/>
              <a:t>Maps public IP addresses and port number of incoming traffic to the VM’s private IP address and port number, and vice versa. </a:t>
            </a:r>
          </a:p>
          <a:p>
            <a:r>
              <a:rPr lang="en-US" dirty="0"/>
              <a:t>Apply load balancing rules to distribute traffic across VMs or services.</a:t>
            </a:r>
          </a:p>
        </p:txBody>
      </p:sp>
    </p:spTree>
    <p:extLst>
      <p:ext uri="{BB962C8B-B14F-4D97-AF65-F5344CB8AC3E}">
        <p14:creationId xmlns:p14="http://schemas.microsoft.com/office/powerpoint/2010/main" val="350576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Internal Load Balancer</a:t>
            </a:r>
          </a:p>
        </p:txBody>
      </p:sp>
      <p:sp>
        <p:nvSpPr>
          <p:cNvPr id="6" name="Text Placeholder 5"/>
          <p:cNvSpPr>
            <a:spLocks noGrp="1"/>
          </p:cNvSpPr>
          <p:nvPr>
            <p:ph type="body" sz="quarter" idx="10"/>
          </p:nvPr>
        </p:nvSpPr>
        <p:spPr>
          <a:xfrm>
            <a:off x="584200" y="1435496"/>
            <a:ext cx="6346687" cy="4481227"/>
          </a:xfrm>
        </p:spPr>
        <p:txBody>
          <a:bodyPr/>
          <a:lstStyle/>
          <a:p>
            <a:r>
              <a:rPr lang="en-US" dirty="0"/>
              <a:t>Directs traffic only to resources inside a virtual network or that use a VPN to access Azure infrastructure.</a:t>
            </a:r>
          </a:p>
          <a:p>
            <a:r>
              <a:rPr lang="en-US" dirty="0"/>
              <a:t>Frontend IP addresses and virtual networks are never directly exposed to an internet endpoint.</a:t>
            </a:r>
          </a:p>
          <a:p>
            <a:r>
              <a:rPr lang="en-US" dirty="0"/>
              <a:t>Enables load balancing within a virtual network, for cross-premises virtual networks, for multi-tier applications, and for line-of-business applications.</a:t>
            </a:r>
          </a:p>
        </p:txBody>
      </p:sp>
      <p:pic>
        <p:nvPicPr>
          <p:cNvPr id="9" name="Picture 8" descr="Diagram showing how an internal load balancer works. Three VMs are shown going through a load balancer to access SQL servers in the database tier subnet. The SQL servers are responding on port 1443. ">
            <a:extLst>
              <a:ext uri="{FF2B5EF4-FFF2-40B4-BE49-F238E27FC236}">
                <a16:creationId xmlns:a16="http://schemas.microsoft.com/office/drawing/2014/main" id="{817C95F0-5DA6-4C44-A4E7-A63F968D322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594126" y="1435100"/>
            <a:ext cx="4188713" cy="3347879"/>
          </a:xfrm>
          <a:prstGeom prst="rect">
            <a:avLst/>
          </a:prstGeom>
          <a:noFill/>
          <a:ln>
            <a:noFill/>
          </a:ln>
        </p:spPr>
      </p:pic>
    </p:spTree>
    <p:extLst>
      <p:ext uri="{BB962C8B-B14F-4D97-AF65-F5344CB8AC3E}">
        <p14:creationId xmlns:p14="http://schemas.microsoft.com/office/powerpoint/2010/main" val="305071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Backend Pools</a:t>
            </a:r>
          </a:p>
        </p:txBody>
      </p:sp>
      <p:sp>
        <p:nvSpPr>
          <p:cNvPr id="6" name="Text Placeholder 5"/>
          <p:cNvSpPr>
            <a:spLocks noGrp="1"/>
          </p:cNvSpPr>
          <p:nvPr>
            <p:ph type="body" sz="quarter" idx="10"/>
          </p:nvPr>
        </p:nvSpPr>
        <p:spPr>
          <a:xfrm>
            <a:off x="666496" y="3785108"/>
            <a:ext cx="4902200" cy="2671501"/>
          </a:xfrm>
        </p:spPr>
        <p:txBody>
          <a:bodyPr/>
          <a:lstStyle/>
          <a:p>
            <a:pPr marL="0" indent="0">
              <a:buNone/>
            </a:pPr>
            <a:r>
              <a:rPr lang="en-US" dirty="0"/>
              <a:t>To distribute traffic, a back-end address pool contains the IP addresses of the virtual NICs that are connected to the load balancer. </a:t>
            </a:r>
          </a:p>
          <a:p>
            <a:endParaRPr lang="en-US" dirty="0"/>
          </a:p>
        </p:txBody>
      </p:sp>
      <p:graphicFrame>
        <p:nvGraphicFramePr>
          <p:cNvPr id="7" name="Table 6">
            <a:extLst>
              <a:ext uri="{FF2B5EF4-FFF2-40B4-BE49-F238E27FC236}">
                <a16:creationId xmlns:a16="http://schemas.microsoft.com/office/drawing/2014/main" id="{8DCFB727-F488-4332-83F5-C20A0462ED2B}"/>
              </a:ext>
            </a:extLst>
          </p:cNvPr>
          <p:cNvGraphicFramePr>
            <a:graphicFrameLocks noGrp="1"/>
          </p:cNvGraphicFramePr>
          <p:nvPr/>
        </p:nvGraphicFramePr>
        <p:xfrm>
          <a:off x="5923069" y="1435100"/>
          <a:ext cx="5686319" cy="3170673"/>
        </p:xfrm>
        <a:graphic>
          <a:graphicData uri="http://schemas.openxmlformats.org/drawingml/2006/table">
            <a:tbl>
              <a:tblPr firstRow="1" firstCol="1" bandRow="1">
                <a:tableStyleId>{5C22544A-7EE6-4342-B048-85BDC9FD1C3A}</a:tableStyleId>
              </a:tblPr>
              <a:tblGrid>
                <a:gridCol w="2019572">
                  <a:extLst>
                    <a:ext uri="{9D8B030D-6E8A-4147-A177-3AD203B41FA5}">
                      <a16:colId xmlns:a16="http://schemas.microsoft.com/office/drawing/2014/main" val="3188652653"/>
                    </a:ext>
                  </a:extLst>
                </a:gridCol>
                <a:gridCol w="3666747">
                  <a:extLst>
                    <a:ext uri="{9D8B030D-6E8A-4147-A177-3AD203B41FA5}">
                      <a16:colId xmlns:a16="http://schemas.microsoft.com/office/drawing/2014/main" val="1801538278"/>
                    </a:ext>
                  </a:extLst>
                </a:gridCol>
              </a:tblGrid>
              <a:tr h="352297">
                <a:tc>
                  <a:txBody>
                    <a:bodyPr/>
                    <a:lstStyle/>
                    <a:p>
                      <a:pPr marL="0" marR="156845" algn="ctr"/>
                      <a:r>
                        <a:rPr lang="en-US" sz="2000" b="0" dirty="0">
                          <a:effectLst/>
                        </a:rPr>
                        <a:t> SKU</a:t>
                      </a:r>
                      <a:endParaRPr lang="en-US" sz="2000" b="0" dirty="0">
                        <a:solidFill>
                          <a:srgbClr val="3C3C3C"/>
                        </a:solidFill>
                        <a:effectLst/>
                        <a:latin typeface="Open Sans"/>
                        <a:ea typeface="Times New Roman" panose="02020603050405020304" pitchFamily="18" charset="0"/>
                      </a:endParaRPr>
                    </a:p>
                  </a:txBody>
                  <a:tcPr marL="113942" marR="1139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156845"/>
                      <a:r>
                        <a:rPr lang="en-US" sz="2000" b="0" kern="1200" dirty="0">
                          <a:solidFill>
                            <a:schemeClr val="lt1"/>
                          </a:solidFill>
                          <a:effectLst/>
                          <a:latin typeface="+mn-lt"/>
                          <a:ea typeface="+mn-ea"/>
                          <a:cs typeface="+mn-cs"/>
                        </a:rPr>
                        <a:t>Backend pool endpoints</a:t>
                      </a:r>
                    </a:p>
                  </a:txBody>
                  <a:tcPr marL="113942" marR="1139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8697460"/>
                  </a:ext>
                </a:extLst>
              </a:tr>
              <a:tr h="1409188">
                <a:tc>
                  <a:txBody>
                    <a:bodyPr/>
                    <a:lstStyle/>
                    <a:p>
                      <a:pPr marL="0" marR="156845"/>
                      <a:r>
                        <a:rPr lang="en-US" sz="2000" b="0" dirty="0">
                          <a:solidFill>
                            <a:schemeClr val="tx1"/>
                          </a:solidFill>
                          <a:effectLst/>
                          <a:latin typeface="Open Sans"/>
                          <a:ea typeface="Times New Roman" panose="02020603050405020304" pitchFamily="18" charset="0"/>
                        </a:rPr>
                        <a:t>Basic SKU</a:t>
                      </a:r>
                    </a:p>
                  </a:txBody>
                  <a:tcPr marL="113942" marR="1139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tc>
                  <a:txBody>
                    <a:bodyPr/>
                    <a:lstStyle/>
                    <a:p>
                      <a:pPr marL="0" marR="156845" lvl="0" indent="0" algn="l" defTabSz="932742" rtl="0" eaLnBrk="1" fontAlgn="auto" latinLnBrk="0" hangingPunct="1">
                        <a:lnSpc>
                          <a:spcPct val="100000"/>
                        </a:lnSpc>
                        <a:spcBef>
                          <a:spcPts val="0"/>
                        </a:spcBef>
                        <a:spcAft>
                          <a:spcPts val="0"/>
                        </a:spcAft>
                        <a:buClrTx/>
                        <a:buSzTx/>
                        <a:buFontTx/>
                        <a:buNone/>
                        <a:tabLst/>
                        <a:defRPr/>
                      </a:pPr>
                      <a:r>
                        <a:rPr lang="en-US" sz="2000" dirty="0">
                          <a:effectLst/>
                        </a:rPr>
                        <a:t>VMs in a single availability set or VM scale set.</a:t>
                      </a:r>
                      <a:endParaRPr lang="en-US" sz="2000" dirty="0">
                        <a:solidFill>
                          <a:srgbClr val="3C3C3C"/>
                        </a:solidFill>
                        <a:effectLst/>
                        <a:latin typeface="Open Sans"/>
                        <a:ea typeface="Times New Roman" panose="02020603050405020304" pitchFamily="18" charset="0"/>
                      </a:endParaRPr>
                    </a:p>
                    <a:p>
                      <a:pPr marL="0" marR="156845"/>
                      <a:endParaRPr lang="en-US" sz="2000" dirty="0">
                        <a:solidFill>
                          <a:srgbClr val="3C3C3C"/>
                        </a:solidFill>
                        <a:effectLst/>
                        <a:latin typeface="Open Sans"/>
                        <a:ea typeface="Times New Roman" panose="02020603050405020304" pitchFamily="18" charset="0"/>
                      </a:endParaRPr>
                    </a:p>
                  </a:txBody>
                  <a:tcPr marL="113942" marR="1139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2944636"/>
                  </a:ext>
                </a:extLst>
              </a:tr>
              <a:tr h="1409188">
                <a:tc>
                  <a:txBody>
                    <a:bodyPr/>
                    <a:lstStyle/>
                    <a:p>
                      <a:pPr marL="0" marR="156845"/>
                      <a:r>
                        <a:rPr lang="en-US" sz="2000" b="0" dirty="0">
                          <a:solidFill>
                            <a:schemeClr val="tx1"/>
                          </a:solidFill>
                          <a:effectLst/>
                          <a:latin typeface="Open Sans"/>
                          <a:ea typeface="Times New Roman" panose="02020603050405020304" pitchFamily="18" charset="0"/>
                        </a:rPr>
                        <a:t>Standard SKU</a:t>
                      </a:r>
                    </a:p>
                  </a:txBody>
                  <a:tcPr marL="113942" marR="1139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tc>
                  <a:txBody>
                    <a:bodyPr/>
                    <a:lstStyle/>
                    <a:p>
                      <a:pPr marL="0" marR="156845"/>
                      <a:r>
                        <a:rPr lang="en-US" sz="2000" dirty="0">
                          <a:effectLst/>
                        </a:rPr>
                        <a:t>Any VM in a single virtual network, including a blend of VMs, availability sets, and VM scale sets.</a:t>
                      </a:r>
                      <a:endParaRPr lang="en-US" sz="2000" dirty="0">
                        <a:solidFill>
                          <a:srgbClr val="3C3C3C"/>
                        </a:solidFill>
                        <a:effectLst/>
                        <a:latin typeface="Open Sans"/>
                        <a:ea typeface="Times New Roman" panose="02020603050405020304" pitchFamily="18" charset="0"/>
                      </a:endParaRPr>
                    </a:p>
                  </a:txBody>
                  <a:tcPr marL="113942" marR="1139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8724596"/>
                  </a:ext>
                </a:extLst>
              </a:tr>
            </a:tbl>
          </a:graphicData>
        </a:graphic>
      </p:graphicFrame>
      <p:pic>
        <p:nvPicPr>
          <p:cNvPr id="2" name="Picture 1" descr="Flowchart. The frontend is connected to the load balancer. The load balancer is connected to the backend. ">
            <a:extLst>
              <a:ext uri="{FF2B5EF4-FFF2-40B4-BE49-F238E27FC236}">
                <a16:creationId xmlns:a16="http://schemas.microsoft.com/office/drawing/2014/main" id="{03D91D40-BE41-4A8B-AE7D-AFD300C1AA95}"/>
              </a:ext>
            </a:extLst>
          </p:cNvPr>
          <p:cNvPicPr>
            <a:picLocks noChangeAspect="1"/>
          </p:cNvPicPr>
          <p:nvPr/>
        </p:nvPicPr>
        <p:blipFill>
          <a:blip r:embed="rId3"/>
          <a:stretch>
            <a:fillRect/>
          </a:stretch>
        </p:blipFill>
        <p:spPr>
          <a:xfrm>
            <a:off x="1125283" y="1484185"/>
            <a:ext cx="3705225" cy="1914525"/>
          </a:xfrm>
          <a:prstGeom prst="rect">
            <a:avLst/>
          </a:prstGeom>
        </p:spPr>
      </p:pic>
      <p:sp>
        <p:nvSpPr>
          <p:cNvPr id="3" name="Multiplication Sign 2">
            <a:extLst>
              <a:ext uri="{FF2B5EF4-FFF2-40B4-BE49-F238E27FC236}">
                <a16:creationId xmlns:a16="http://schemas.microsoft.com/office/drawing/2014/main" id="{F41C50C2-31F5-4ABD-984B-D67F1A35C440}"/>
              </a:ext>
            </a:extLst>
          </p:cNvPr>
          <p:cNvSpPr/>
          <p:nvPr/>
        </p:nvSpPr>
        <p:spPr bwMode="auto">
          <a:xfrm>
            <a:off x="6156960" y="1936122"/>
            <a:ext cx="1506583" cy="1358537"/>
          </a:xfrm>
          <a:prstGeom prst="mathMultiply">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9820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Load Balancer Rules</a:t>
            </a:r>
          </a:p>
        </p:txBody>
      </p:sp>
      <p:sp>
        <p:nvSpPr>
          <p:cNvPr id="6" name="Text Placeholder 5"/>
          <p:cNvSpPr>
            <a:spLocks noGrp="1"/>
          </p:cNvSpPr>
          <p:nvPr>
            <p:ph type="body" sz="quarter" idx="10"/>
          </p:nvPr>
        </p:nvSpPr>
        <p:spPr>
          <a:xfrm>
            <a:off x="584200" y="1435496"/>
            <a:ext cx="5114235" cy="4050340"/>
          </a:xfrm>
        </p:spPr>
        <p:txBody>
          <a:bodyPr/>
          <a:lstStyle/>
          <a:p>
            <a:r>
              <a:rPr lang="en-US" dirty="0"/>
              <a:t>Maps a frontend IP and port combination to a set of backend IP addresses and port combination</a:t>
            </a:r>
          </a:p>
          <a:p>
            <a:r>
              <a:rPr lang="en-US" dirty="0"/>
              <a:t>Rules can be used in combination with NAT rules</a:t>
            </a:r>
          </a:p>
          <a:p>
            <a:r>
              <a:rPr lang="en-US" dirty="0"/>
              <a:t>A NAT rule is explicitly attached to a VM (or network interface) to complete the path to the target</a:t>
            </a:r>
          </a:p>
        </p:txBody>
      </p:sp>
      <p:pic>
        <p:nvPicPr>
          <p:cNvPr id="3074" name="Picture 2" descr="Adding a load balancing rule">
            <a:extLst>
              <a:ext uri="{FF2B5EF4-FFF2-40B4-BE49-F238E27FC236}">
                <a16:creationId xmlns:a16="http://schemas.microsoft.com/office/drawing/2014/main" id="{2B984C44-B7AD-45DF-A52B-81AF60632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3719" y="340638"/>
            <a:ext cx="4199683" cy="5846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14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F53D6-EE75-4F57-99A9-1E9CD37D7D8C}"/>
              </a:ext>
            </a:extLst>
          </p:cNvPr>
          <p:cNvSpPr>
            <a:spLocks noGrp="1"/>
          </p:cNvSpPr>
          <p:nvPr>
            <p:ph type="title"/>
          </p:nvPr>
        </p:nvSpPr>
        <p:spPr/>
        <p:txBody>
          <a:bodyPr/>
          <a:lstStyle/>
          <a:p>
            <a:r>
              <a:rPr lang="en-US" dirty="0"/>
              <a:t>Using Floating IP with Clusters</a:t>
            </a:r>
          </a:p>
        </p:txBody>
      </p:sp>
      <p:sp>
        <p:nvSpPr>
          <p:cNvPr id="3" name="Text Placeholder 2">
            <a:extLst>
              <a:ext uri="{FF2B5EF4-FFF2-40B4-BE49-F238E27FC236}">
                <a16:creationId xmlns:a16="http://schemas.microsoft.com/office/drawing/2014/main" id="{C445DC24-EA04-487C-8D2D-530CBE591878}"/>
              </a:ext>
            </a:extLst>
          </p:cNvPr>
          <p:cNvSpPr>
            <a:spLocks noGrp="1"/>
          </p:cNvSpPr>
          <p:nvPr>
            <p:ph type="body" sz="quarter" idx="10"/>
          </p:nvPr>
        </p:nvSpPr>
        <p:spPr>
          <a:xfrm>
            <a:off x="588263" y="1361475"/>
            <a:ext cx="5202937" cy="4616648"/>
          </a:xfrm>
        </p:spPr>
        <p:txBody>
          <a:bodyPr/>
          <a:lstStyle/>
          <a:p>
            <a:r>
              <a:rPr lang="en-US" sz="2400" b="0" i="0" dirty="0">
                <a:solidFill>
                  <a:schemeClr val="tx1"/>
                </a:solidFill>
                <a:effectLst/>
                <a:latin typeface="Segoe UI" panose="020B0502040204020203" pitchFamily="34" charset="0"/>
              </a:rPr>
              <a:t>Azure's terminology for a portion of what is known as Direct Server Return (DSR)</a:t>
            </a:r>
          </a:p>
          <a:p>
            <a:r>
              <a:rPr lang="en-US" sz="2400" b="0" i="0" dirty="0">
                <a:solidFill>
                  <a:schemeClr val="tx1"/>
                </a:solidFill>
                <a:effectLst/>
                <a:latin typeface="Segoe UI" panose="020B0502040204020203" pitchFamily="34" charset="0"/>
              </a:rPr>
              <a:t>DSR consists of two parts: </a:t>
            </a:r>
          </a:p>
          <a:p>
            <a:pPr lvl="1"/>
            <a:r>
              <a:rPr lang="en-US" sz="1800" b="0" i="0" dirty="0">
                <a:solidFill>
                  <a:schemeClr val="tx1"/>
                </a:solidFill>
                <a:effectLst/>
                <a:latin typeface="Segoe UI" panose="020B0502040204020203" pitchFamily="34" charset="0"/>
              </a:rPr>
              <a:t>a flow topology &amp; IP address mapping scheme</a:t>
            </a:r>
          </a:p>
          <a:p>
            <a:r>
              <a:rPr lang="en-US" sz="2400" b="0" i="0" dirty="0">
                <a:solidFill>
                  <a:schemeClr val="tx1"/>
                </a:solidFill>
                <a:effectLst/>
                <a:latin typeface="Segoe UI" panose="020B0502040204020203" pitchFamily="34" charset="0"/>
              </a:rPr>
              <a:t>The load balancing rule for a HANA cluster requires a floating IP, so the back-end port is the same as the front-end port</a:t>
            </a:r>
          </a:p>
          <a:p>
            <a:r>
              <a:rPr lang="en-US" sz="2400" b="0" i="0" dirty="0">
                <a:solidFill>
                  <a:schemeClr val="tx1"/>
                </a:solidFill>
                <a:effectLst/>
                <a:latin typeface="Segoe UI" panose="020B0502040204020203" pitchFamily="34" charset="0"/>
              </a:rPr>
              <a:t>This means that the outbound part of a flow is always correctly rewritten to flow directly back to the origin</a:t>
            </a:r>
            <a:endParaRPr lang="en-US" sz="2400" dirty="0">
              <a:solidFill>
                <a:schemeClr val="tx1"/>
              </a:solidFill>
            </a:endParaRPr>
          </a:p>
        </p:txBody>
      </p:sp>
      <p:pic>
        <p:nvPicPr>
          <p:cNvPr id="7" name="Picture 6">
            <a:hlinkClick r:id="rId3"/>
            <a:extLst>
              <a:ext uri="{FF2B5EF4-FFF2-40B4-BE49-F238E27FC236}">
                <a16:creationId xmlns:a16="http://schemas.microsoft.com/office/drawing/2014/main" id="{F89D0E17-C5B6-4E26-8A6C-40814EE59F9C}"/>
              </a:ext>
            </a:extLst>
          </p:cNvPr>
          <p:cNvPicPr>
            <a:picLocks noChangeAspect="1"/>
          </p:cNvPicPr>
          <p:nvPr/>
        </p:nvPicPr>
        <p:blipFill>
          <a:blip r:embed="rId4"/>
          <a:stretch>
            <a:fillRect/>
          </a:stretch>
        </p:blipFill>
        <p:spPr>
          <a:xfrm>
            <a:off x="6596658" y="2018660"/>
            <a:ext cx="5007079" cy="3302278"/>
          </a:xfrm>
          <a:prstGeom prst="rect">
            <a:avLst/>
          </a:prstGeom>
        </p:spPr>
      </p:pic>
      <p:sp>
        <p:nvSpPr>
          <p:cNvPr id="8" name="Rectangle 7">
            <a:extLst>
              <a:ext uri="{FF2B5EF4-FFF2-40B4-BE49-F238E27FC236}">
                <a16:creationId xmlns:a16="http://schemas.microsoft.com/office/drawing/2014/main" id="{F68B6185-249B-48F7-8EA5-C2D70CC8CA7D}"/>
              </a:ext>
            </a:extLst>
          </p:cNvPr>
          <p:cNvSpPr/>
          <p:nvPr/>
        </p:nvSpPr>
        <p:spPr bwMode="auto">
          <a:xfrm>
            <a:off x="8638903" y="421640"/>
            <a:ext cx="2733972" cy="11154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Floating IP should be configured on LB Rule</a:t>
            </a:r>
          </a:p>
        </p:txBody>
      </p:sp>
      <p:cxnSp>
        <p:nvCxnSpPr>
          <p:cNvPr id="10" name="Straight Arrow Connector 9">
            <a:extLst>
              <a:ext uri="{FF2B5EF4-FFF2-40B4-BE49-F238E27FC236}">
                <a16:creationId xmlns:a16="http://schemas.microsoft.com/office/drawing/2014/main" id="{5BA78472-7370-47F2-AA01-35BC3CFB21B1}"/>
              </a:ext>
            </a:extLst>
          </p:cNvPr>
          <p:cNvCxnSpPr>
            <a:cxnSpLocks/>
            <a:stCxn id="8" idx="2"/>
          </p:cNvCxnSpPr>
          <p:nvPr/>
        </p:nvCxnSpPr>
        <p:spPr>
          <a:xfrm flipH="1">
            <a:off x="9039497" y="1537062"/>
            <a:ext cx="966392" cy="70974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0290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30FEA00C-3ECA-488F-9396-A7FE5430213C}"/>
              </a:ext>
            </a:extLst>
          </p:cNvPr>
          <p:cNvSpPr>
            <a:spLocks noGrp="1"/>
          </p:cNvSpPr>
          <p:nvPr>
            <p:ph type="title"/>
          </p:nvPr>
        </p:nvSpPr>
        <p:spPr>
          <a:xfrm>
            <a:off x="6392598" y="640263"/>
            <a:ext cx="5221266" cy="1344975"/>
          </a:xfrm>
        </p:spPr>
        <p:txBody>
          <a:bodyPr vert="horz" lIns="91440" tIns="45720" rIns="91440" bIns="45720" rtlCol="0" anchor="ctr">
            <a:normAutofit/>
          </a:bodyPr>
          <a:lstStyle/>
          <a:p>
            <a:pPr defTabSz="914400">
              <a:lnSpc>
                <a:spcPct val="90000"/>
              </a:lnSpc>
            </a:pPr>
            <a:r>
              <a:rPr lang="en-US" sz="4000" kern="1200">
                <a:solidFill>
                  <a:schemeClr val="tx1"/>
                </a:solidFill>
                <a:latin typeface="+mj-lt"/>
                <a:ea typeface="+mj-ea"/>
                <a:cs typeface="+mj-cs"/>
              </a:rPr>
              <a:t>Azure Policy</a:t>
            </a:r>
          </a:p>
        </p:txBody>
      </p:sp>
      <p:pic>
        <p:nvPicPr>
          <p:cNvPr id="5" name="Graphic 4">
            <a:extLst>
              <a:ext uri="{FF2B5EF4-FFF2-40B4-BE49-F238E27FC236}">
                <a16:creationId xmlns:a16="http://schemas.microsoft.com/office/drawing/2014/main" id="{EF2F17A3-5078-47A5-957E-CA80958889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632" y="787907"/>
            <a:ext cx="5126736" cy="5126736"/>
          </a:xfrm>
          <a:prstGeom prst="rect">
            <a:avLst/>
          </a:prstGeom>
        </p:spPr>
      </p:pic>
      <p:sp>
        <p:nvSpPr>
          <p:cNvPr id="3" name="Text Placeholder 2">
            <a:extLst>
              <a:ext uri="{FF2B5EF4-FFF2-40B4-BE49-F238E27FC236}">
                <a16:creationId xmlns:a16="http://schemas.microsoft.com/office/drawing/2014/main" id="{0B55F57C-F04D-4C5A-BC85-55AED91836BE}"/>
              </a:ext>
            </a:extLst>
          </p:cNvPr>
          <p:cNvSpPr>
            <a:spLocks noGrp="1"/>
          </p:cNvSpPr>
          <p:nvPr>
            <p:ph type="body" sz="quarter" idx="10"/>
          </p:nvPr>
        </p:nvSpPr>
        <p:spPr>
          <a:xfrm>
            <a:off x="6380797" y="1850300"/>
            <a:ext cx="5481010" cy="4593362"/>
          </a:xfrm>
        </p:spPr>
        <p:txBody>
          <a:bodyPr vert="horz" lIns="91440" tIns="45720" rIns="91440" bIns="45720" rtlCol="0">
            <a:normAutofit fontScale="85000" lnSpcReduction="20000"/>
          </a:bodyPr>
          <a:lstStyle/>
          <a:p>
            <a:pPr defTabSz="914400">
              <a:lnSpc>
                <a:spcPct val="90000"/>
              </a:lnSpc>
              <a:buFont typeface="Arial" panose="020B0604020202020204" pitchFamily="34" charset="0"/>
              <a:buChar char="•"/>
            </a:pPr>
            <a:r>
              <a:rPr lang="en-US" sz="3200" dirty="0">
                <a:solidFill>
                  <a:schemeClr val="tx1"/>
                </a:solidFill>
                <a:latin typeface="+mn-lt"/>
                <a:cs typeface="+mn-cs"/>
              </a:rPr>
              <a:t>Define what actions are allowed</a:t>
            </a:r>
          </a:p>
          <a:p>
            <a:pPr defTabSz="914400">
              <a:lnSpc>
                <a:spcPct val="90000"/>
              </a:lnSpc>
              <a:buFont typeface="Arial" panose="020B0604020202020204" pitchFamily="34" charset="0"/>
              <a:buChar char="•"/>
            </a:pPr>
            <a:endParaRPr lang="en-US" sz="3200" dirty="0">
              <a:solidFill>
                <a:schemeClr val="tx1"/>
              </a:solidFill>
              <a:latin typeface="+mn-lt"/>
              <a:cs typeface="+mn-cs"/>
            </a:endParaRPr>
          </a:p>
          <a:p>
            <a:pPr defTabSz="914400">
              <a:lnSpc>
                <a:spcPct val="90000"/>
              </a:lnSpc>
              <a:buFont typeface="Arial" panose="020B0604020202020204" pitchFamily="34" charset="0"/>
              <a:buChar char="•"/>
            </a:pPr>
            <a:r>
              <a:rPr lang="en-US" sz="3200" dirty="0">
                <a:solidFill>
                  <a:schemeClr val="tx1"/>
                </a:solidFill>
                <a:latin typeface="+mn-lt"/>
                <a:cs typeface="+mn-cs"/>
              </a:rPr>
              <a:t>Policies are described via Policy Definitions</a:t>
            </a:r>
          </a:p>
          <a:p>
            <a:pPr defTabSz="914400">
              <a:lnSpc>
                <a:spcPct val="90000"/>
              </a:lnSpc>
              <a:buFont typeface="Arial" panose="020B0604020202020204" pitchFamily="34" charset="0"/>
              <a:buChar char="•"/>
            </a:pPr>
            <a:endParaRPr lang="en-US" sz="3200" dirty="0">
              <a:solidFill>
                <a:schemeClr val="tx1"/>
              </a:solidFill>
              <a:latin typeface="+mn-lt"/>
              <a:cs typeface="+mn-cs"/>
            </a:endParaRPr>
          </a:p>
          <a:p>
            <a:pPr defTabSz="914400">
              <a:lnSpc>
                <a:spcPct val="90000"/>
              </a:lnSpc>
              <a:buFont typeface="Arial" panose="020B0604020202020204" pitchFamily="34" charset="0"/>
              <a:buChar char="•"/>
            </a:pPr>
            <a:r>
              <a:rPr lang="en-US" sz="3200" dirty="0">
                <a:solidFill>
                  <a:schemeClr val="tx1"/>
                </a:solidFill>
                <a:latin typeface="+mn-lt"/>
                <a:cs typeface="+mn-cs"/>
              </a:rPr>
              <a:t>Policies are applied via Policy Assignments</a:t>
            </a:r>
          </a:p>
          <a:p>
            <a:pPr defTabSz="914400">
              <a:lnSpc>
                <a:spcPct val="90000"/>
              </a:lnSpc>
              <a:buFont typeface="Arial" panose="020B0604020202020204" pitchFamily="34" charset="0"/>
              <a:buChar char="•"/>
            </a:pPr>
            <a:endParaRPr lang="en-US" sz="3200" dirty="0">
              <a:solidFill>
                <a:schemeClr val="tx1"/>
              </a:solidFill>
              <a:latin typeface="+mn-lt"/>
              <a:cs typeface="+mn-cs"/>
            </a:endParaRPr>
          </a:p>
          <a:p>
            <a:pPr defTabSz="914400">
              <a:lnSpc>
                <a:spcPct val="90000"/>
              </a:lnSpc>
              <a:buFont typeface="Arial" panose="020B0604020202020204" pitchFamily="34" charset="0"/>
              <a:buChar char="•"/>
            </a:pPr>
            <a:r>
              <a:rPr lang="en-US" sz="3200" dirty="0">
                <a:solidFill>
                  <a:schemeClr val="tx1"/>
                </a:solidFill>
                <a:latin typeface="+mn-lt"/>
                <a:cs typeface="+mn-cs"/>
              </a:rPr>
              <a:t>Scoped at:</a:t>
            </a:r>
          </a:p>
          <a:p>
            <a:pPr lvl="1" defTabSz="914400">
              <a:lnSpc>
                <a:spcPct val="90000"/>
              </a:lnSpc>
              <a:buFont typeface="Arial" panose="020B0604020202020204" pitchFamily="34" charset="0"/>
              <a:buChar char="•"/>
            </a:pPr>
            <a:r>
              <a:rPr lang="en-US" sz="2600" dirty="0">
                <a:solidFill>
                  <a:schemeClr val="tx1"/>
                </a:solidFill>
                <a:latin typeface="+mn-lt"/>
                <a:cs typeface="+mn-cs"/>
              </a:rPr>
              <a:t>Management Group</a:t>
            </a:r>
          </a:p>
          <a:p>
            <a:pPr lvl="1" defTabSz="914400">
              <a:lnSpc>
                <a:spcPct val="90000"/>
              </a:lnSpc>
              <a:buFont typeface="Arial" panose="020B0604020202020204" pitchFamily="34" charset="0"/>
              <a:buChar char="•"/>
            </a:pPr>
            <a:r>
              <a:rPr lang="en-US" sz="2600" dirty="0">
                <a:solidFill>
                  <a:schemeClr val="tx1"/>
                </a:solidFill>
                <a:latin typeface="+mn-lt"/>
                <a:cs typeface="+mn-cs"/>
              </a:rPr>
              <a:t>Subscription</a:t>
            </a:r>
          </a:p>
          <a:p>
            <a:pPr lvl="1" defTabSz="914400">
              <a:lnSpc>
                <a:spcPct val="90000"/>
              </a:lnSpc>
              <a:buFont typeface="Arial" panose="020B0604020202020204" pitchFamily="34" charset="0"/>
              <a:buChar char="•"/>
            </a:pPr>
            <a:r>
              <a:rPr lang="en-US" sz="2600" dirty="0">
                <a:solidFill>
                  <a:schemeClr val="tx1"/>
                </a:solidFill>
                <a:latin typeface="+mn-lt"/>
                <a:cs typeface="+mn-cs"/>
              </a:rPr>
              <a:t>Resource Group</a:t>
            </a:r>
          </a:p>
          <a:p>
            <a:pPr lvl="1" defTabSz="914400">
              <a:lnSpc>
                <a:spcPct val="90000"/>
              </a:lnSpc>
              <a:buFont typeface="Arial" panose="020B0604020202020204" pitchFamily="34" charset="0"/>
              <a:buChar char="•"/>
            </a:pPr>
            <a:r>
              <a:rPr lang="en-US" sz="2600" dirty="0">
                <a:solidFill>
                  <a:schemeClr val="tx1"/>
                </a:solidFill>
                <a:latin typeface="+mn-lt"/>
                <a:cs typeface="+mn-cs"/>
              </a:rPr>
              <a:t>Resource </a:t>
            </a:r>
          </a:p>
          <a:p>
            <a:pPr defTabSz="914400">
              <a:lnSpc>
                <a:spcPct val="90000"/>
              </a:lnSpc>
              <a:buFont typeface="Arial" panose="020B0604020202020204" pitchFamily="34" charset="0"/>
              <a:buChar char="•"/>
            </a:pPr>
            <a:endParaRPr lang="en-US" sz="2000" dirty="0">
              <a:solidFill>
                <a:schemeClr val="tx1"/>
              </a:solidFill>
              <a:latin typeface="+mn-lt"/>
              <a:cs typeface="+mn-cs"/>
            </a:endParaRPr>
          </a:p>
        </p:txBody>
      </p:sp>
    </p:spTree>
    <p:extLst>
      <p:ext uri="{BB962C8B-B14F-4D97-AF65-F5344CB8AC3E}">
        <p14:creationId xmlns:p14="http://schemas.microsoft.com/office/powerpoint/2010/main" val="158672113"/>
      </p:ext>
    </p:extLst>
  </p:cSld>
  <p:clrMapOvr>
    <a:overrideClrMapping bg1="dk1" tx1="lt1" bg2="dk2" tx2="lt2" accent1="accent1" accent2="accent2" accent3="accent3" accent4="accent4" accent5="accent5" accent6="accent6" hlink="hlink" folHlink="folHlink"/>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llustration of hash-based distribution with a load balancer and 3 virtual machines.">
            <a:extLst>
              <a:ext uri="{FF2B5EF4-FFF2-40B4-BE49-F238E27FC236}">
                <a16:creationId xmlns:a16="http://schemas.microsoft.com/office/drawing/2014/main" id="{697F01D7-7159-4CDF-BEF4-7D01856D607D}"/>
              </a:ext>
            </a:extLst>
          </p:cNvPr>
          <p:cNvPicPr/>
          <p:nvPr/>
        </p:nvPicPr>
        <p:blipFill>
          <a:blip r:embed="rId3">
            <a:extLst>
              <a:ext uri="{28A0092B-C50C-407E-A947-70E740481C1C}">
                <a14:useLocalDpi xmlns:a14="http://schemas.microsoft.com/office/drawing/2010/main" val="0"/>
              </a:ext>
            </a:extLst>
          </a:blip>
          <a:stretch>
            <a:fillRect/>
          </a:stretch>
        </p:blipFill>
        <p:spPr>
          <a:xfrm>
            <a:off x="3366052" y="874644"/>
            <a:ext cx="7513982" cy="3405808"/>
          </a:xfrm>
          <a:prstGeom prst="rect">
            <a:avLst/>
          </a:prstGeom>
        </p:spPr>
      </p:pic>
      <p:sp>
        <p:nvSpPr>
          <p:cNvPr id="17" name="Title 16"/>
          <p:cNvSpPr>
            <a:spLocks noGrp="1"/>
          </p:cNvSpPr>
          <p:nvPr>
            <p:ph type="title"/>
          </p:nvPr>
        </p:nvSpPr>
        <p:spPr/>
        <p:txBody>
          <a:bodyPr/>
          <a:lstStyle/>
          <a:p>
            <a:r>
              <a:rPr lang="en-US" dirty="0"/>
              <a:t>Session Persistence</a:t>
            </a:r>
          </a:p>
        </p:txBody>
      </p:sp>
      <p:sp>
        <p:nvSpPr>
          <p:cNvPr id="6" name="Text Placeholder 5"/>
          <p:cNvSpPr>
            <a:spLocks noGrp="1"/>
          </p:cNvSpPr>
          <p:nvPr>
            <p:ph type="body" sz="quarter" idx="10"/>
          </p:nvPr>
        </p:nvSpPr>
        <p:spPr>
          <a:xfrm>
            <a:off x="584200" y="4373134"/>
            <a:ext cx="11018520" cy="1895904"/>
          </a:xfrm>
        </p:spPr>
        <p:txBody>
          <a:bodyPr/>
          <a:lstStyle/>
          <a:p>
            <a:r>
              <a:rPr lang="en-US" dirty="0"/>
              <a:t>Session persistence specifies how client traffic is handled </a:t>
            </a:r>
          </a:p>
          <a:p>
            <a:r>
              <a:rPr lang="en-US" b="1" dirty="0"/>
              <a:t>Client IP </a:t>
            </a:r>
            <a:r>
              <a:rPr lang="en-US" dirty="0"/>
              <a:t>(default) requests can be handled by any virtual machine </a:t>
            </a:r>
          </a:p>
          <a:p>
            <a:pPr lvl="0"/>
            <a:r>
              <a:rPr lang="en-US" b="1" dirty="0"/>
              <a:t>Client IP and protocol </a:t>
            </a:r>
            <a:r>
              <a:rPr lang="en-US" dirty="0"/>
              <a:t>specifies that successive requests from the same address and protocol will be handled by the same virtual machine</a:t>
            </a:r>
          </a:p>
        </p:txBody>
      </p:sp>
      <p:pic>
        <p:nvPicPr>
          <p:cNvPr id="10" name="Picture 9" descr="Screenshot of the Add load balancing rule for the load balancer's session persistence. Highlighted options include none, Client IP, and Client IP and protocol.">
            <a:extLst>
              <a:ext uri="{FF2B5EF4-FFF2-40B4-BE49-F238E27FC236}">
                <a16:creationId xmlns:a16="http://schemas.microsoft.com/office/drawing/2014/main" id="{E84D9EB2-2DAB-4932-AFDD-56BCFD976DB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12966" y="1686891"/>
            <a:ext cx="2308529" cy="1811683"/>
          </a:xfrm>
          <a:prstGeom prst="rect">
            <a:avLst/>
          </a:prstGeom>
          <a:noFill/>
          <a:ln>
            <a:solidFill>
              <a:schemeClr val="accent1"/>
            </a:solidFill>
          </a:ln>
        </p:spPr>
      </p:pic>
    </p:spTree>
    <p:extLst>
      <p:ext uri="{BB962C8B-B14F-4D97-AF65-F5344CB8AC3E}">
        <p14:creationId xmlns:p14="http://schemas.microsoft.com/office/powerpoint/2010/main" val="130988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Health Probes</a:t>
            </a:r>
          </a:p>
        </p:txBody>
      </p:sp>
      <p:sp>
        <p:nvSpPr>
          <p:cNvPr id="6" name="Text Placeholder 5"/>
          <p:cNvSpPr>
            <a:spLocks noGrp="1"/>
          </p:cNvSpPr>
          <p:nvPr>
            <p:ph type="body" sz="quarter" idx="10"/>
          </p:nvPr>
        </p:nvSpPr>
        <p:spPr>
          <a:xfrm>
            <a:off x="584200" y="1435100"/>
            <a:ext cx="6754964" cy="4136517"/>
          </a:xfrm>
        </p:spPr>
        <p:txBody>
          <a:bodyPr/>
          <a:lstStyle/>
          <a:p>
            <a:r>
              <a:rPr lang="en-US" dirty="0"/>
              <a:t>Allows the load balancer to monitor the status of an app</a:t>
            </a:r>
          </a:p>
          <a:p>
            <a:r>
              <a:rPr lang="en-US" dirty="0"/>
              <a:t>Dynamically adds or removes VMs from the load balancer rotation based on their response to health checks</a:t>
            </a:r>
          </a:p>
          <a:p>
            <a:r>
              <a:rPr lang="en-US" dirty="0"/>
              <a:t>HTTP custom probe (preferred) pings every 15 seconds</a:t>
            </a:r>
          </a:p>
          <a:p>
            <a:r>
              <a:rPr lang="en-US" dirty="0"/>
              <a:t>TCP custom probe tries to establish a successful TCP session </a:t>
            </a:r>
          </a:p>
        </p:txBody>
      </p:sp>
      <p:pic>
        <p:nvPicPr>
          <p:cNvPr id="7" name="Picture 6" descr="Screenshot of the HTTP custom probe page. The port is 80. The path is /. The interval is 5. The unhealthy threshold is 3. ">
            <a:extLst>
              <a:ext uri="{FF2B5EF4-FFF2-40B4-BE49-F238E27FC236}">
                <a16:creationId xmlns:a16="http://schemas.microsoft.com/office/drawing/2014/main" id="{65CAFC21-B8BD-47A9-B0BA-F88EF93D422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620000" y="1435099"/>
            <a:ext cx="3989388" cy="4130813"/>
          </a:xfrm>
          <a:prstGeom prst="rect">
            <a:avLst/>
          </a:prstGeom>
          <a:noFill/>
          <a:ln>
            <a:solidFill>
              <a:schemeClr val="tx1"/>
            </a:solidFill>
          </a:ln>
        </p:spPr>
      </p:pic>
    </p:spTree>
    <p:extLst>
      <p:ext uri="{BB962C8B-B14F-4D97-AF65-F5344CB8AC3E}">
        <p14:creationId xmlns:p14="http://schemas.microsoft.com/office/powerpoint/2010/main" val="104186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29C0-65DB-4083-ABC8-B0637C2A1A58}"/>
              </a:ext>
            </a:extLst>
          </p:cNvPr>
          <p:cNvSpPr>
            <a:spLocks noGrp="1"/>
          </p:cNvSpPr>
          <p:nvPr>
            <p:ph type="title"/>
          </p:nvPr>
        </p:nvSpPr>
        <p:spPr/>
        <p:txBody>
          <a:bodyPr/>
          <a:lstStyle/>
          <a:p>
            <a:r>
              <a:rPr lang="en-US" dirty="0"/>
              <a:t>Hybrid-Cloud</a:t>
            </a:r>
          </a:p>
        </p:txBody>
      </p:sp>
    </p:spTree>
    <p:extLst>
      <p:ext uri="{BB962C8B-B14F-4D97-AF65-F5344CB8AC3E}">
        <p14:creationId xmlns:p14="http://schemas.microsoft.com/office/powerpoint/2010/main" val="4504272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8966D-4220-441A-83B5-628673E87E2F}"/>
              </a:ext>
            </a:extLst>
          </p:cNvPr>
          <p:cNvSpPr>
            <a:spLocks noGrp="1"/>
          </p:cNvSpPr>
          <p:nvPr>
            <p:ph type="title"/>
          </p:nvPr>
        </p:nvSpPr>
        <p:spPr/>
        <p:txBody>
          <a:bodyPr/>
          <a:lstStyle/>
          <a:p>
            <a:r>
              <a:rPr lang="en-US" dirty="0"/>
              <a:t>Connectivity Options to Azure</a:t>
            </a:r>
          </a:p>
        </p:txBody>
      </p:sp>
      <p:sp>
        <p:nvSpPr>
          <p:cNvPr id="5" name="Rectangle 4">
            <a:extLst>
              <a:ext uri="{FF2B5EF4-FFF2-40B4-BE49-F238E27FC236}">
                <a16:creationId xmlns:a16="http://schemas.microsoft.com/office/drawing/2014/main" id="{727FB756-8605-4CFF-B4C6-5698E01A7775}"/>
              </a:ext>
            </a:extLst>
          </p:cNvPr>
          <p:cNvSpPr/>
          <p:nvPr/>
        </p:nvSpPr>
        <p:spPr>
          <a:xfrm>
            <a:off x="325512" y="3353783"/>
            <a:ext cx="11772899" cy="110087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solidFill>
              <a:effectLst/>
              <a:uLnTx/>
              <a:uFillTx/>
              <a:cs typeface="Segoe UI" panose="020B0502040204020203" pitchFamily="34" charset="0"/>
            </a:endParaRPr>
          </a:p>
        </p:txBody>
      </p:sp>
      <p:sp>
        <p:nvSpPr>
          <p:cNvPr id="6" name="Freeform 52">
            <a:extLst>
              <a:ext uri="{FF2B5EF4-FFF2-40B4-BE49-F238E27FC236}">
                <a16:creationId xmlns:a16="http://schemas.microsoft.com/office/drawing/2014/main" id="{77CCC8C4-2E8F-4D59-AF93-49999F13ECF1}"/>
              </a:ext>
            </a:extLst>
          </p:cNvPr>
          <p:cNvSpPr/>
          <p:nvPr/>
        </p:nvSpPr>
        <p:spPr>
          <a:xfrm rot="5400000">
            <a:off x="6353988" y="2877811"/>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1"/>
          </a:solidFill>
          <a:ln w="12700" cap="flat" cmpd="thickThin" algn="ctr">
            <a:noFill/>
            <a:prstDash val="solid"/>
          </a:ln>
          <a:effectLst/>
        </p:spPr>
        <p:txBody>
          <a:bodyPr lIns="3046613" tIns="38082" rIns="76162" bIns="38082" rtlCol="0" anchor="ctr"/>
          <a:lstStyle/>
          <a:p>
            <a:pPr marL="239635" marR="0" lvl="0" indent="-239635" defTabSz="475948"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chemeClr val="bg1"/>
              </a:solidFill>
              <a:effectLst/>
              <a:uLnTx/>
              <a:uFillTx/>
              <a:cs typeface="Segoe UI" panose="020B0502040204020203" pitchFamily="34" charset="0"/>
            </a:endParaRPr>
          </a:p>
        </p:txBody>
      </p:sp>
      <p:sp>
        <p:nvSpPr>
          <p:cNvPr id="7" name="Freeform 53">
            <a:extLst>
              <a:ext uri="{FF2B5EF4-FFF2-40B4-BE49-F238E27FC236}">
                <a16:creationId xmlns:a16="http://schemas.microsoft.com/office/drawing/2014/main" id="{60E2EB71-B0FC-44FC-B898-BFB17B6038C4}"/>
              </a:ext>
            </a:extLst>
          </p:cNvPr>
          <p:cNvSpPr/>
          <p:nvPr/>
        </p:nvSpPr>
        <p:spPr>
          <a:xfrm rot="5400000">
            <a:off x="830937" y="2877803"/>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tx1"/>
          </a:solidFill>
          <a:ln w="12700" cap="flat" cmpd="thickThin" algn="ctr">
            <a:noFill/>
            <a:prstDash val="solid"/>
          </a:ln>
          <a:effectLst/>
        </p:spPr>
        <p:txBody>
          <a:bodyPr lIns="3046613" tIns="38082" rIns="76162" bIns="38082" rtlCol="0" anchor="ctr"/>
          <a:lstStyle/>
          <a:p>
            <a:pPr marL="239635" marR="0" lvl="0" indent="-239635" defTabSz="475948"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chemeClr val="bg1"/>
              </a:solidFill>
              <a:effectLst/>
              <a:uLnTx/>
              <a:uFillTx/>
              <a:cs typeface="Segoe UI" panose="020B0502040204020203" pitchFamily="34" charset="0"/>
            </a:endParaRPr>
          </a:p>
        </p:txBody>
      </p:sp>
      <p:grpSp>
        <p:nvGrpSpPr>
          <p:cNvPr id="8" name="Group 7">
            <a:extLst>
              <a:ext uri="{FF2B5EF4-FFF2-40B4-BE49-F238E27FC236}">
                <a16:creationId xmlns:a16="http://schemas.microsoft.com/office/drawing/2014/main" id="{F75162D4-95C9-4910-92BA-5EE6D151861B}"/>
              </a:ext>
            </a:extLst>
          </p:cNvPr>
          <p:cNvGrpSpPr/>
          <p:nvPr/>
        </p:nvGrpSpPr>
        <p:grpSpPr>
          <a:xfrm>
            <a:off x="894147" y="3383386"/>
            <a:ext cx="549467" cy="750287"/>
            <a:chOff x="5293615" y="2178868"/>
            <a:chExt cx="1189325" cy="1488408"/>
          </a:xfrm>
        </p:grpSpPr>
        <p:pic>
          <p:nvPicPr>
            <p:cNvPr id="9" name="Picture 2">
              <a:extLst>
                <a:ext uri="{FF2B5EF4-FFF2-40B4-BE49-F238E27FC236}">
                  <a16:creationId xmlns:a16="http://schemas.microsoft.com/office/drawing/2014/main" id="{AC0D159B-3399-4B86-B7B2-E330C4FF88D1}"/>
                </a:ext>
              </a:extLst>
            </p:cNvPr>
            <p:cNvPicPr>
              <a:picLocks noChangeAspect="1" noChangeArrowheads="1"/>
            </p:cNvPicPr>
            <p:nvPr/>
          </p:nvPicPr>
          <p:blipFill>
            <a:blip r:embed="rId3"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10" name="Isosceles Triangle 9">
              <a:extLst>
                <a:ext uri="{FF2B5EF4-FFF2-40B4-BE49-F238E27FC236}">
                  <a16:creationId xmlns:a16="http://schemas.microsoft.com/office/drawing/2014/main" id="{622BBAC4-4A7A-46C7-908A-37DDB96D5A81}"/>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571228"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cs typeface="Segoe UI" panose="020B0502040204020203" pitchFamily="34" charset="0"/>
              </a:endParaRPr>
            </a:p>
          </p:txBody>
        </p:sp>
      </p:grpSp>
      <p:cxnSp>
        <p:nvCxnSpPr>
          <p:cNvPr id="11" name="Straight Connector 10">
            <a:extLst>
              <a:ext uri="{FF2B5EF4-FFF2-40B4-BE49-F238E27FC236}">
                <a16:creationId xmlns:a16="http://schemas.microsoft.com/office/drawing/2014/main" id="{288B51C1-C2BB-4F13-9B4C-6329E5647D2D}"/>
              </a:ext>
            </a:extLst>
          </p:cNvPr>
          <p:cNvCxnSpPr/>
          <p:nvPr/>
        </p:nvCxnSpPr>
        <p:spPr>
          <a:xfrm flipH="1">
            <a:off x="2217098" y="3907335"/>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EB3D716-3729-4638-807C-EEDCEA7CD426}"/>
              </a:ext>
            </a:extLst>
          </p:cNvPr>
          <p:cNvSpPr/>
          <p:nvPr/>
        </p:nvSpPr>
        <p:spPr>
          <a:xfrm>
            <a:off x="2878212" y="3632443"/>
            <a:ext cx="2534410" cy="566285"/>
          </a:xfrm>
          <a:prstGeom prst="rect">
            <a:avLst/>
          </a:prstGeom>
        </p:spPr>
        <p:txBody>
          <a:bodyPr wrap="square" lIns="121893" tIns="60948" rIns="121893" bIns="60948">
            <a:spAutoFit/>
          </a:bodyPr>
          <a:lstStyle/>
          <a:p>
            <a:pPr marL="0" marR="0" lvl="0" indent="0" algn="ctr" defTabSz="476028" eaLnBrk="1" fontAlgn="base"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cs typeface="Segoe UI" panose="020B0502040204020203" pitchFamily="34" charset="0"/>
              </a:rPr>
              <a:t>Secure site-to-site </a:t>
            </a:r>
          </a:p>
          <a:p>
            <a:pPr marL="0" marR="0" lvl="0" indent="0" algn="ctr" defTabSz="476028" eaLnBrk="1" fontAlgn="base"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cs typeface="Segoe UI" panose="020B0502040204020203" pitchFamily="34" charset="0"/>
              </a:rPr>
              <a:t>VPN connectivity</a:t>
            </a:r>
          </a:p>
        </p:txBody>
      </p:sp>
      <p:cxnSp>
        <p:nvCxnSpPr>
          <p:cNvPr id="13" name="Straight Connector 12">
            <a:extLst>
              <a:ext uri="{FF2B5EF4-FFF2-40B4-BE49-F238E27FC236}">
                <a16:creationId xmlns:a16="http://schemas.microsoft.com/office/drawing/2014/main" id="{043D3072-9E52-492D-A93F-206E778B1914}"/>
              </a:ext>
            </a:extLst>
          </p:cNvPr>
          <p:cNvCxnSpPr/>
          <p:nvPr/>
        </p:nvCxnSpPr>
        <p:spPr>
          <a:xfrm>
            <a:off x="5164212" y="3907335"/>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4" name="Rectangle 77">
            <a:extLst>
              <a:ext uri="{FF2B5EF4-FFF2-40B4-BE49-F238E27FC236}">
                <a16:creationId xmlns:a16="http://schemas.microsoft.com/office/drawing/2014/main" id="{92056D2D-7EAD-435B-A0E6-62BCED663B22}"/>
              </a:ext>
            </a:extLst>
          </p:cNvPr>
          <p:cNvSpPr/>
          <p:nvPr/>
        </p:nvSpPr>
        <p:spPr>
          <a:xfrm>
            <a:off x="7946073" y="3484458"/>
            <a:ext cx="3208600" cy="886397"/>
          </a:xfrm>
          <a:prstGeom prst="rect">
            <a:avLst/>
          </a:prstGeom>
        </p:spPr>
        <p:txBody>
          <a:bodyPr wrap="square" lIns="182880" tIns="146304" rIns="182880" bIns="146304">
            <a:spAutoFit/>
          </a:bodyPr>
          <a:lstStyle/>
          <a:p>
            <a:pPr marL="171450" marR="0" lvl="0" indent="-171450" defTabSz="476028"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cs typeface="Segoe UI" panose="020B0502040204020203" pitchFamily="34" charset="0"/>
              </a:rPr>
              <a:t>Connect to Azure compute from on-premises or another Azure region </a:t>
            </a:r>
          </a:p>
        </p:txBody>
      </p:sp>
      <p:sp>
        <p:nvSpPr>
          <p:cNvPr id="15" name="Freeform 539">
            <a:extLst>
              <a:ext uri="{FF2B5EF4-FFF2-40B4-BE49-F238E27FC236}">
                <a16:creationId xmlns:a16="http://schemas.microsoft.com/office/drawing/2014/main" id="{C24FEB3D-0BAA-44B8-99F6-892854A4A0D8}"/>
              </a:ext>
            </a:extLst>
          </p:cNvPr>
          <p:cNvSpPr>
            <a:spLocks noChangeAspect="1"/>
          </p:cNvSpPr>
          <p:nvPr/>
        </p:nvSpPr>
        <p:spPr bwMode="auto">
          <a:xfrm>
            <a:off x="1194113" y="3933946"/>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cs typeface="Segoe UI" panose="020B0502040204020203" pitchFamily="34" charset="0"/>
            </a:endParaRPr>
          </a:p>
        </p:txBody>
      </p:sp>
      <p:pic>
        <p:nvPicPr>
          <p:cNvPr id="16" name="Picture 2">
            <a:extLst>
              <a:ext uri="{FF2B5EF4-FFF2-40B4-BE49-F238E27FC236}">
                <a16:creationId xmlns:a16="http://schemas.microsoft.com/office/drawing/2014/main" id="{48954704-803C-429B-A6E4-94A9C7BC9E96}"/>
              </a:ext>
            </a:extLst>
          </p:cNvPr>
          <p:cNvPicPr>
            <a:picLocks noChangeAspect="1" noChangeArrowheads="1"/>
          </p:cNvPicPr>
          <p:nvPr/>
        </p:nvPicPr>
        <p:blipFill>
          <a:blip r:embed="rId3" cstate="print">
            <a:lum bright="100000" contrast="100000"/>
          </a:blip>
          <a:srcRect/>
          <a:stretch>
            <a:fillRect/>
          </a:stretch>
        </p:blipFill>
        <p:spPr bwMode="auto">
          <a:xfrm>
            <a:off x="6453709" y="3255000"/>
            <a:ext cx="1005739" cy="1228702"/>
          </a:xfrm>
          <a:prstGeom prst="rect">
            <a:avLst/>
          </a:prstGeom>
          <a:noFill/>
          <a:ln w="9525">
            <a:noFill/>
            <a:miter lim="800000"/>
            <a:headEnd/>
            <a:tailEnd/>
          </a:ln>
          <a:effectLst/>
        </p:spPr>
      </p:pic>
      <p:sp>
        <p:nvSpPr>
          <p:cNvPr id="17" name="Rectangle 16">
            <a:extLst>
              <a:ext uri="{FF2B5EF4-FFF2-40B4-BE49-F238E27FC236}">
                <a16:creationId xmlns:a16="http://schemas.microsoft.com/office/drawing/2014/main" id="{150BECC6-CEF2-4CAF-B04B-C1B9B7159955}"/>
              </a:ext>
            </a:extLst>
          </p:cNvPr>
          <p:cNvSpPr/>
          <p:nvPr/>
        </p:nvSpPr>
        <p:spPr>
          <a:xfrm>
            <a:off x="325513" y="2201862"/>
            <a:ext cx="11772898" cy="109628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solidFill>
              <a:effectLst/>
              <a:uLnTx/>
              <a:uFillTx/>
              <a:cs typeface="Segoe UI" panose="020B0502040204020203" pitchFamily="34" charset="0"/>
            </a:endParaRPr>
          </a:p>
        </p:txBody>
      </p:sp>
      <p:grpSp>
        <p:nvGrpSpPr>
          <p:cNvPr id="18" name="Group 17">
            <a:extLst>
              <a:ext uri="{FF2B5EF4-FFF2-40B4-BE49-F238E27FC236}">
                <a16:creationId xmlns:a16="http://schemas.microsoft.com/office/drawing/2014/main" id="{28E860D4-E008-4F1B-9737-41F9905DE9AD}"/>
              </a:ext>
            </a:extLst>
          </p:cNvPr>
          <p:cNvGrpSpPr/>
          <p:nvPr/>
        </p:nvGrpSpPr>
        <p:grpSpPr>
          <a:xfrm>
            <a:off x="325514" y="2201854"/>
            <a:ext cx="7604838" cy="1127893"/>
            <a:chOff x="2916922" y="5310943"/>
            <a:chExt cx="8816693" cy="980720"/>
          </a:xfrm>
          <a:solidFill>
            <a:schemeClr val="accent1"/>
          </a:solidFill>
        </p:grpSpPr>
        <p:sp>
          <p:nvSpPr>
            <p:cNvPr id="19" name="Freeform 97">
              <a:extLst>
                <a:ext uri="{FF2B5EF4-FFF2-40B4-BE49-F238E27FC236}">
                  <a16:creationId xmlns:a16="http://schemas.microsoft.com/office/drawing/2014/main" id="{0AD702B1-7130-41FB-8772-1B8F4E782F24}"/>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grpFill/>
            <a:ln w="12700" cap="flat" cmpd="thickThin" algn="ctr">
              <a:noFill/>
              <a:prstDash val="solid"/>
            </a:ln>
            <a:effectLst/>
          </p:spPr>
          <p:txBody>
            <a:bodyPr lIns="3046613" tIns="38082" rIns="76162" bIns="38082" rtlCol="0" anchor="ctr"/>
            <a:lstStyle/>
            <a:p>
              <a:pPr marL="239635" marR="0" lvl="0" indent="-239635" defTabSz="475948"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chemeClr val="bg1"/>
                </a:solidFill>
                <a:effectLst/>
                <a:uLnTx/>
                <a:uFillTx/>
                <a:cs typeface="Segoe UI" panose="020B0502040204020203" pitchFamily="34" charset="0"/>
              </a:endParaRPr>
            </a:p>
          </p:txBody>
        </p:sp>
        <p:sp>
          <p:nvSpPr>
            <p:cNvPr id="20" name="Freeform 100">
              <a:extLst>
                <a:ext uri="{FF2B5EF4-FFF2-40B4-BE49-F238E27FC236}">
                  <a16:creationId xmlns:a16="http://schemas.microsoft.com/office/drawing/2014/main" id="{A1353CC0-9F96-409D-A6B7-BDE106BAD99B}"/>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tx1"/>
            </a:solidFill>
            <a:ln w="12700" cap="flat" cmpd="thickThin" algn="ctr">
              <a:noFill/>
              <a:prstDash val="solid"/>
            </a:ln>
            <a:effectLst/>
          </p:spPr>
          <p:txBody>
            <a:bodyPr lIns="3046613" tIns="38082" rIns="76162" bIns="38082" rtlCol="0" anchor="ctr"/>
            <a:lstStyle/>
            <a:p>
              <a:pPr marL="239635" marR="0" lvl="0" indent="-239635" defTabSz="475948"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chemeClr val="bg1"/>
                </a:solidFill>
                <a:effectLst/>
                <a:uLnTx/>
                <a:uFillTx/>
                <a:cs typeface="Segoe UI" panose="020B0502040204020203" pitchFamily="34" charset="0"/>
              </a:endParaRPr>
            </a:p>
          </p:txBody>
        </p:sp>
        <p:pic>
          <p:nvPicPr>
            <p:cNvPr id="21" name="Picture 6" descr="\\magnum\Projects\Microsoft\Cloud Power FY12\Design\Icons\PNGs\Server_2.png">
              <a:extLst>
                <a:ext uri="{FF2B5EF4-FFF2-40B4-BE49-F238E27FC236}">
                  <a16:creationId xmlns:a16="http://schemas.microsoft.com/office/drawing/2014/main" id="{2A83D149-A58C-41BF-83EC-DD57D2C541FC}"/>
                </a:ext>
              </a:extLst>
            </p:cNvPr>
            <p:cNvPicPr>
              <a:picLocks noChangeAspect="1" noChangeArrowheads="1"/>
            </p:cNvPicPr>
            <p:nvPr/>
          </p:nvPicPr>
          <p:blipFill>
            <a:blip r:embed="rId4" cstate="print">
              <a:lum bright="100000"/>
            </a:blip>
            <a:srcRect/>
            <a:stretch>
              <a:fillRect/>
            </a:stretch>
          </p:blipFill>
          <p:spPr bwMode="auto">
            <a:xfrm>
              <a:off x="10053562" y="5310943"/>
              <a:ext cx="980722" cy="980720"/>
            </a:xfrm>
            <a:prstGeom prst="rect">
              <a:avLst/>
            </a:prstGeom>
            <a:grpFill/>
          </p:spPr>
        </p:pic>
        <p:sp>
          <p:nvSpPr>
            <p:cNvPr id="22" name="Rectangle 21">
              <a:extLst>
                <a:ext uri="{FF2B5EF4-FFF2-40B4-BE49-F238E27FC236}">
                  <a16:creationId xmlns:a16="http://schemas.microsoft.com/office/drawing/2014/main" id="{63D794F5-E290-4671-9C3E-A77A000DF6EB}"/>
                </a:ext>
              </a:extLst>
            </p:cNvPr>
            <p:cNvSpPr/>
            <p:nvPr/>
          </p:nvSpPr>
          <p:spPr>
            <a:xfrm>
              <a:off x="5853434" y="5535541"/>
              <a:ext cx="2938276" cy="492393"/>
            </a:xfrm>
            <a:prstGeom prst="rect">
              <a:avLst/>
            </a:prstGeom>
            <a:solidFill>
              <a:schemeClr val="accent6"/>
            </a:solidFill>
          </p:spPr>
          <p:txBody>
            <a:bodyPr wrap="square" lIns="121893" tIns="60948" rIns="121893" bIns="60948">
              <a:spAutoFit/>
            </a:bodyPr>
            <a:lstStyle/>
            <a:p>
              <a:pPr marL="0" marR="0" lvl="0" indent="0" algn="ctr" defTabSz="476028" eaLnBrk="1" fontAlgn="base" latinLnBrk="0" hangingPunct="1">
                <a:lnSpc>
                  <a:spcPct val="8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cs typeface="Segoe UI" panose="020B0502040204020203" pitchFamily="34" charset="0"/>
                </a:rPr>
                <a:t>Secure point-to-site connectivity</a:t>
              </a:r>
            </a:p>
          </p:txBody>
        </p:sp>
        <p:cxnSp>
          <p:nvCxnSpPr>
            <p:cNvPr id="23" name="Straight Connector 22">
              <a:extLst>
                <a:ext uri="{FF2B5EF4-FFF2-40B4-BE49-F238E27FC236}">
                  <a16:creationId xmlns:a16="http://schemas.microsoft.com/office/drawing/2014/main" id="{A8A91B30-204F-43A5-96C1-7D5977B78367}"/>
                </a:ext>
              </a:extLst>
            </p:cNvPr>
            <p:cNvCxnSpPr/>
            <p:nvPr/>
          </p:nvCxnSpPr>
          <p:spPr>
            <a:xfrm>
              <a:off x="8526682" y="5801304"/>
              <a:ext cx="1061437" cy="0"/>
            </a:xfrm>
            <a:prstGeom prst="line">
              <a:avLst/>
            </a:prstGeom>
            <a:grpFill/>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0F4D3F4-FDB7-469E-906C-28E1729DC9BD}"/>
                </a:ext>
              </a:extLst>
            </p:cNvPr>
            <p:cNvCxnSpPr/>
            <p:nvPr/>
          </p:nvCxnSpPr>
          <p:spPr>
            <a:xfrm flipH="1">
              <a:off x="5093172" y="5801304"/>
              <a:ext cx="1107852" cy="0"/>
            </a:xfrm>
            <a:prstGeom prst="line">
              <a:avLst/>
            </a:prstGeom>
            <a:grpFill/>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pic>
        <p:nvPicPr>
          <p:cNvPr id="25" name="Picture 2">
            <a:extLst>
              <a:ext uri="{FF2B5EF4-FFF2-40B4-BE49-F238E27FC236}">
                <a16:creationId xmlns:a16="http://schemas.microsoft.com/office/drawing/2014/main" id="{44AB2C79-3420-4E11-AF6D-04CE8BE48C9B}"/>
              </a:ext>
            </a:extLst>
          </p:cNvPr>
          <p:cNvPicPr>
            <a:picLocks noChangeAspect="1" noChangeArrowheads="1"/>
          </p:cNvPicPr>
          <p:nvPr/>
        </p:nvPicPr>
        <p:blipFill>
          <a:blip r:embed="rId3" cstate="print">
            <a:lum bright="100000" contrast="100000"/>
          </a:blip>
          <a:srcRect/>
          <a:stretch>
            <a:fillRect/>
          </a:stretch>
        </p:blipFill>
        <p:spPr bwMode="auto">
          <a:xfrm>
            <a:off x="894147" y="2208019"/>
            <a:ext cx="544413" cy="544270"/>
          </a:xfrm>
          <a:prstGeom prst="rect">
            <a:avLst/>
          </a:prstGeom>
          <a:noFill/>
          <a:ln w="9525">
            <a:noFill/>
            <a:miter lim="800000"/>
            <a:headEnd/>
            <a:tailEnd/>
          </a:ln>
          <a:effectLst/>
        </p:spPr>
      </p:pic>
      <p:sp>
        <p:nvSpPr>
          <p:cNvPr id="26" name="Isosceles Triangle 25">
            <a:extLst>
              <a:ext uri="{FF2B5EF4-FFF2-40B4-BE49-F238E27FC236}">
                <a16:creationId xmlns:a16="http://schemas.microsoft.com/office/drawing/2014/main" id="{56A52FF3-7D6E-4393-9345-AD1BC08981B6}"/>
              </a:ext>
            </a:extLst>
          </p:cNvPr>
          <p:cNvSpPr/>
          <p:nvPr/>
        </p:nvSpPr>
        <p:spPr bwMode="auto">
          <a:xfrm rot="9180217">
            <a:off x="1174655" y="2590706"/>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571228"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cs typeface="Segoe UI" panose="020B0502040204020203" pitchFamily="34" charset="0"/>
            </a:endParaRPr>
          </a:p>
        </p:txBody>
      </p:sp>
      <p:sp>
        <p:nvSpPr>
          <p:cNvPr id="27" name="Rectangle 77">
            <a:extLst>
              <a:ext uri="{FF2B5EF4-FFF2-40B4-BE49-F238E27FC236}">
                <a16:creationId xmlns:a16="http://schemas.microsoft.com/office/drawing/2014/main" id="{79FA9D8F-3CC8-47BF-91A1-4C65034433D6}"/>
              </a:ext>
            </a:extLst>
          </p:cNvPr>
          <p:cNvSpPr/>
          <p:nvPr/>
        </p:nvSpPr>
        <p:spPr>
          <a:xfrm>
            <a:off x="7975437" y="2331307"/>
            <a:ext cx="2908832" cy="886397"/>
          </a:xfrm>
          <a:prstGeom prst="rect">
            <a:avLst/>
          </a:prstGeom>
          <a:solidFill>
            <a:schemeClr val="accent6"/>
          </a:solidFill>
        </p:spPr>
        <p:txBody>
          <a:bodyPr wrap="square" lIns="182880" tIns="146304" rIns="182880" bIns="146304">
            <a:spAutoFit/>
          </a:bodyPr>
          <a:lstStyle/>
          <a:p>
            <a:pPr marL="171450" marR="0" lvl="0" indent="-171450" defTabSz="476028"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cs typeface="Segoe UI" panose="020B0502040204020203" pitchFamily="34" charset="0"/>
              </a:rPr>
              <a:t>POC Efforts</a:t>
            </a:r>
          </a:p>
          <a:p>
            <a:pPr marL="171450" marR="0" lvl="0" indent="-171450" defTabSz="476028"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cs typeface="Segoe UI" panose="020B0502040204020203" pitchFamily="34" charset="0"/>
              </a:rPr>
              <a:t>Small scale deployments</a:t>
            </a:r>
          </a:p>
          <a:p>
            <a:pPr marL="171450" marR="0" lvl="0" indent="-171450" defTabSz="476028"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cs typeface="Segoe UI" panose="020B0502040204020203" pitchFamily="34" charset="0"/>
              </a:rPr>
              <a:t>Connect from anywhere</a:t>
            </a:r>
          </a:p>
        </p:txBody>
      </p:sp>
      <p:sp>
        <p:nvSpPr>
          <p:cNvPr id="28" name="Freeform 539">
            <a:extLst>
              <a:ext uri="{FF2B5EF4-FFF2-40B4-BE49-F238E27FC236}">
                <a16:creationId xmlns:a16="http://schemas.microsoft.com/office/drawing/2014/main" id="{F118707E-1248-4411-9183-9E791EA31F69}"/>
              </a:ext>
            </a:extLst>
          </p:cNvPr>
          <p:cNvSpPr>
            <a:spLocks noChangeAspect="1"/>
          </p:cNvSpPr>
          <p:nvPr/>
        </p:nvSpPr>
        <p:spPr bwMode="auto">
          <a:xfrm>
            <a:off x="1194113" y="2748524"/>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cs typeface="Segoe UI" panose="020B0502040204020203" pitchFamily="34" charset="0"/>
            </a:endParaRPr>
          </a:p>
        </p:txBody>
      </p:sp>
      <p:sp>
        <p:nvSpPr>
          <p:cNvPr id="29" name="Rectangle 28">
            <a:extLst>
              <a:ext uri="{FF2B5EF4-FFF2-40B4-BE49-F238E27FC236}">
                <a16:creationId xmlns:a16="http://schemas.microsoft.com/office/drawing/2014/main" id="{D8B6E542-9F51-4240-BF75-80996E6E0BCE}"/>
              </a:ext>
            </a:extLst>
          </p:cNvPr>
          <p:cNvSpPr/>
          <p:nvPr/>
        </p:nvSpPr>
        <p:spPr>
          <a:xfrm>
            <a:off x="325511" y="5480121"/>
            <a:ext cx="11772899" cy="1089275"/>
          </a:xfrm>
          <a:prstGeom prst="rect">
            <a:avLst/>
          </a:prstGeom>
          <a:solidFill>
            <a:schemeClr val="accent6"/>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w="76200">
                <a:solidFill>
                  <a:srgbClr val="505050"/>
                </a:solidFill>
              </a:ln>
              <a:solidFill>
                <a:schemeClr val="bg1"/>
              </a:solidFill>
              <a:effectLst/>
              <a:uLnTx/>
              <a:uFillTx/>
              <a:cs typeface="Segoe UI" panose="020B0502040204020203" pitchFamily="34" charset="0"/>
            </a:endParaRPr>
          </a:p>
        </p:txBody>
      </p:sp>
      <p:sp>
        <p:nvSpPr>
          <p:cNvPr id="30" name="Freeform 45">
            <a:extLst>
              <a:ext uri="{FF2B5EF4-FFF2-40B4-BE49-F238E27FC236}">
                <a16:creationId xmlns:a16="http://schemas.microsoft.com/office/drawing/2014/main" id="{412A4DF2-AEF9-4351-B101-DB22B4EC5793}"/>
              </a:ext>
            </a:extLst>
          </p:cNvPr>
          <p:cNvSpPr/>
          <p:nvPr/>
        </p:nvSpPr>
        <p:spPr>
          <a:xfrm rot="5400000">
            <a:off x="6362252" y="4995394"/>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1"/>
          </a:solidFill>
          <a:ln w="12700" cap="flat" cmpd="thickThin" algn="ctr">
            <a:noFill/>
            <a:prstDash val="solid"/>
          </a:ln>
          <a:effectLst/>
        </p:spPr>
        <p:txBody>
          <a:bodyPr lIns="3046613" tIns="38082" rIns="76162" bIns="38082" rtlCol="0" anchor="ctr"/>
          <a:lstStyle/>
          <a:p>
            <a:pPr marL="239635" marR="0" lvl="0" indent="-239635" defTabSz="475948"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chemeClr val="bg1"/>
              </a:solidFill>
              <a:effectLst/>
              <a:uLnTx/>
              <a:uFillTx/>
              <a:cs typeface="Segoe UI" panose="020B0502040204020203" pitchFamily="34" charset="0"/>
            </a:endParaRPr>
          </a:p>
        </p:txBody>
      </p:sp>
      <p:sp>
        <p:nvSpPr>
          <p:cNvPr id="31" name="Freeform 46">
            <a:extLst>
              <a:ext uri="{FF2B5EF4-FFF2-40B4-BE49-F238E27FC236}">
                <a16:creationId xmlns:a16="http://schemas.microsoft.com/office/drawing/2014/main" id="{B61B536A-71C3-4674-A0AB-088594C991DD}"/>
              </a:ext>
            </a:extLst>
          </p:cNvPr>
          <p:cNvSpPr/>
          <p:nvPr/>
        </p:nvSpPr>
        <p:spPr>
          <a:xfrm rot="5400000">
            <a:off x="809755" y="4995394"/>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tx1"/>
          </a:solidFill>
          <a:ln w="12700" cap="flat" cmpd="thickThin" algn="ctr">
            <a:noFill/>
            <a:prstDash val="solid"/>
          </a:ln>
          <a:effectLst/>
        </p:spPr>
        <p:txBody>
          <a:bodyPr lIns="3046613" tIns="38082" rIns="76162" bIns="38082" rtlCol="0" anchor="ctr"/>
          <a:lstStyle/>
          <a:p>
            <a:pPr marL="239635" marR="0" lvl="0" indent="-239635" defTabSz="475948"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chemeClr val="bg1"/>
              </a:solidFill>
              <a:effectLst/>
              <a:uLnTx/>
              <a:uFillTx/>
              <a:cs typeface="Segoe UI" panose="020B0502040204020203" pitchFamily="34" charset="0"/>
            </a:endParaRPr>
          </a:p>
        </p:txBody>
      </p:sp>
      <p:grpSp>
        <p:nvGrpSpPr>
          <p:cNvPr id="32" name="Group 31">
            <a:extLst>
              <a:ext uri="{FF2B5EF4-FFF2-40B4-BE49-F238E27FC236}">
                <a16:creationId xmlns:a16="http://schemas.microsoft.com/office/drawing/2014/main" id="{3A6D0BB6-8C46-40C6-B7F8-67ED09645C7E}"/>
              </a:ext>
            </a:extLst>
          </p:cNvPr>
          <p:cNvGrpSpPr/>
          <p:nvPr/>
        </p:nvGrpSpPr>
        <p:grpSpPr>
          <a:xfrm>
            <a:off x="894146" y="5556387"/>
            <a:ext cx="549467" cy="750287"/>
            <a:chOff x="5293615" y="2293499"/>
            <a:chExt cx="1189325" cy="1488408"/>
          </a:xfrm>
        </p:grpSpPr>
        <p:pic>
          <p:nvPicPr>
            <p:cNvPr id="33" name="Picture 2">
              <a:extLst>
                <a:ext uri="{FF2B5EF4-FFF2-40B4-BE49-F238E27FC236}">
                  <a16:creationId xmlns:a16="http://schemas.microsoft.com/office/drawing/2014/main" id="{10CB19F1-81A5-4BFF-9785-76020F52B35A}"/>
                </a:ext>
              </a:extLst>
            </p:cNvPr>
            <p:cNvPicPr>
              <a:picLocks noChangeAspect="1" noChangeArrowheads="1"/>
            </p:cNvPicPr>
            <p:nvPr/>
          </p:nvPicPr>
          <p:blipFill>
            <a:blip r:embed="rId3"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34" name="Isosceles Triangle 33">
              <a:extLst>
                <a:ext uri="{FF2B5EF4-FFF2-40B4-BE49-F238E27FC236}">
                  <a16:creationId xmlns:a16="http://schemas.microsoft.com/office/drawing/2014/main" id="{30D4B8C8-39AB-4351-BE13-E62FA17B8F48}"/>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571228"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cs typeface="Segoe UI" panose="020B0502040204020203" pitchFamily="34" charset="0"/>
              </a:endParaRPr>
            </a:p>
          </p:txBody>
        </p:sp>
      </p:grpSp>
      <p:pic>
        <p:nvPicPr>
          <p:cNvPr id="35" name="Picture 2">
            <a:extLst>
              <a:ext uri="{FF2B5EF4-FFF2-40B4-BE49-F238E27FC236}">
                <a16:creationId xmlns:a16="http://schemas.microsoft.com/office/drawing/2014/main" id="{0AE6E67E-2723-4B82-A697-12DFAE82B3FC}"/>
              </a:ext>
            </a:extLst>
          </p:cNvPr>
          <p:cNvPicPr>
            <a:picLocks noChangeAspect="1" noChangeArrowheads="1"/>
          </p:cNvPicPr>
          <p:nvPr/>
        </p:nvPicPr>
        <p:blipFill>
          <a:blip r:embed="rId3" cstate="print">
            <a:lum bright="100000" contrast="100000"/>
          </a:blip>
          <a:srcRect/>
          <a:stretch>
            <a:fillRect/>
          </a:stretch>
        </p:blipFill>
        <p:spPr bwMode="auto">
          <a:xfrm>
            <a:off x="6453708" y="5417473"/>
            <a:ext cx="1005739" cy="1219429"/>
          </a:xfrm>
          <a:prstGeom prst="rect">
            <a:avLst/>
          </a:prstGeom>
          <a:noFill/>
          <a:ln w="9525">
            <a:noFill/>
            <a:miter lim="800000"/>
            <a:headEnd/>
            <a:tailEnd/>
          </a:ln>
          <a:effectLst/>
        </p:spPr>
      </p:pic>
      <p:cxnSp>
        <p:nvCxnSpPr>
          <p:cNvPr id="36" name="Straight Connector 35">
            <a:extLst>
              <a:ext uri="{FF2B5EF4-FFF2-40B4-BE49-F238E27FC236}">
                <a16:creationId xmlns:a16="http://schemas.microsoft.com/office/drawing/2014/main" id="{3ABEFC56-A58D-4469-9FE0-2ECCDA3721C9}"/>
              </a:ext>
            </a:extLst>
          </p:cNvPr>
          <p:cNvCxnSpPr/>
          <p:nvPr/>
        </p:nvCxnSpPr>
        <p:spPr>
          <a:xfrm flipH="1">
            <a:off x="2217097" y="6022552"/>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316B53-760C-4F13-A52C-64693FDDBF97}"/>
              </a:ext>
            </a:extLst>
          </p:cNvPr>
          <p:cNvSpPr/>
          <p:nvPr/>
        </p:nvSpPr>
        <p:spPr>
          <a:xfrm>
            <a:off x="2878211" y="5752436"/>
            <a:ext cx="2543503" cy="566285"/>
          </a:xfrm>
          <a:prstGeom prst="rect">
            <a:avLst/>
          </a:prstGeom>
        </p:spPr>
        <p:txBody>
          <a:bodyPr wrap="square" lIns="121893" tIns="60948" rIns="121893" bIns="60948">
            <a:spAutoFit/>
          </a:bodyPr>
          <a:lstStyle/>
          <a:p>
            <a:pPr marL="0" marR="0" lvl="0" indent="0" algn="ctr" defTabSz="476028" eaLnBrk="1" fontAlgn="base"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bg1"/>
                </a:solidFill>
                <a:effectLst>
                  <a:outerShdw blurRad="38100" dist="38100" dir="2700000" algn="tl">
                    <a:srgbClr val="000000">
                      <a:alpha val="43137"/>
                    </a:srgbClr>
                  </a:outerShdw>
                </a:effectLst>
                <a:uLnTx/>
                <a:uFillTx/>
                <a:cs typeface="Segoe UI" panose="020B0502040204020203" pitchFamily="34" charset="0"/>
              </a:rPr>
              <a:t>ExpressRoute</a:t>
            </a:r>
            <a:r>
              <a:rPr kumimoji="0" lang="en-US" sz="18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cs typeface="Segoe UI" panose="020B0502040204020203" pitchFamily="34" charset="0"/>
              </a:rPr>
              <a:t> private connectivity</a:t>
            </a:r>
          </a:p>
        </p:txBody>
      </p:sp>
      <p:cxnSp>
        <p:nvCxnSpPr>
          <p:cNvPr id="38" name="Straight Connector 37">
            <a:extLst>
              <a:ext uri="{FF2B5EF4-FFF2-40B4-BE49-F238E27FC236}">
                <a16:creationId xmlns:a16="http://schemas.microsoft.com/office/drawing/2014/main" id="{1A61963B-1364-4499-9360-6B8AA1EAF454}"/>
              </a:ext>
            </a:extLst>
          </p:cNvPr>
          <p:cNvCxnSpPr/>
          <p:nvPr/>
        </p:nvCxnSpPr>
        <p:spPr>
          <a:xfrm>
            <a:off x="5164211" y="6022552"/>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39" name="Rectangle 77">
            <a:extLst>
              <a:ext uri="{FF2B5EF4-FFF2-40B4-BE49-F238E27FC236}">
                <a16:creationId xmlns:a16="http://schemas.microsoft.com/office/drawing/2014/main" id="{61352EF2-06A8-4D9F-A947-890D03CB7B4A}"/>
              </a:ext>
            </a:extLst>
          </p:cNvPr>
          <p:cNvSpPr/>
          <p:nvPr/>
        </p:nvSpPr>
        <p:spPr>
          <a:xfrm>
            <a:off x="7949996" y="5480119"/>
            <a:ext cx="3260024" cy="1083374"/>
          </a:xfrm>
          <a:prstGeom prst="rect">
            <a:avLst/>
          </a:prstGeom>
        </p:spPr>
        <p:txBody>
          <a:bodyPr wrap="square" lIns="182880" tIns="146304" rIns="182880" bIns="146304">
            <a:spAutoFit/>
          </a:bodyPr>
          <a:lstStyle/>
          <a:p>
            <a:pPr marL="171450" marR="0" lvl="0" indent="-171450" defTabSz="476028"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cs typeface="Segoe UI" panose="020B0502040204020203" pitchFamily="34" charset="0"/>
              </a:rPr>
              <a:t>Private connectivity from your on-premises data center to Azure virtual networks and PaaS Services</a:t>
            </a:r>
          </a:p>
        </p:txBody>
      </p:sp>
      <p:sp>
        <p:nvSpPr>
          <p:cNvPr id="40" name="Rectangle 39">
            <a:extLst>
              <a:ext uri="{FF2B5EF4-FFF2-40B4-BE49-F238E27FC236}">
                <a16:creationId xmlns:a16="http://schemas.microsoft.com/office/drawing/2014/main" id="{F3A6190B-305C-4F34-AC28-BFC952DE66EE}"/>
              </a:ext>
            </a:extLst>
          </p:cNvPr>
          <p:cNvSpPr/>
          <p:nvPr/>
        </p:nvSpPr>
        <p:spPr bwMode="auto">
          <a:xfrm>
            <a:off x="325512" y="5480119"/>
            <a:ext cx="11156422" cy="1089276"/>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800" b="0" i="0" u="none" strike="noStrike" kern="0" cap="none" spc="-50" normalizeH="0" baseline="0" noProof="0" dirty="0">
              <a:ln>
                <a:noFill/>
              </a:ln>
              <a:solidFill>
                <a:schemeClr val="bg1"/>
              </a:solidFill>
              <a:effectLst/>
              <a:uLnTx/>
              <a:uFillTx/>
              <a:cs typeface="Segoe UI" panose="020B0502040204020203" pitchFamily="34" charset="0"/>
            </a:endParaRPr>
          </a:p>
        </p:txBody>
      </p:sp>
      <p:sp>
        <p:nvSpPr>
          <p:cNvPr id="41" name="Freeform 539">
            <a:extLst>
              <a:ext uri="{FF2B5EF4-FFF2-40B4-BE49-F238E27FC236}">
                <a16:creationId xmlns:a16="http://schemas.microsoft.com/office/drawing/2014/main" id="{399E7242-A548-438B-B056-191CD35EC5A6}"/>
              </a:ext>
            </a:extLst>
          </p:cNvPr>
          <p:cNvSpPr>
            <a:spLocks noChangeAspect="1"/>
          </p:cNvSpPr>
          <p:nvPr/>
        </p:nvSpPr>
        <p:spPr bwMode="auto">
          <a:xfrm>
            <a:off x="1194112" y="6111237"/>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cs typeface="Segoe UI" panose="020B0502040204020203" pitchFamily="34" charset="0"/>
            </a:endParaRPr>
          </a:p>
        </p:txBody>
      </p:sp>
      <p:sp>
        <p:nvSpPr>
          <p:cNvPr id="42" name="Rectangle 41">
            <a:extLst>
              <a:ext uri="{FF2B5EF4-FFF2-40B4-BE49-F238E27FC236}">
                <a16:creationId xmlns:a16="http://schemas.microsoft.com/office/drawing/2014/main" id="{8419740C-BEBF-4E7B-AE99-FD00BE9E14B9}"/>
              </a:ext>
            </a:extLst>
          </p:cNvPr>
          <p:cNvSpPr/>
          <p:nvPr/>
        </p:nvSpPr>
        <p:spPr>
          <a:xfrm>
            <a:off x="325512" y="4501259"/>
            <a:ext cx="11772899" cy="914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solidFill>
              <a:effectLst/>
              <a:uLnTx/>
              <a:uFillTx/>
              <a:cs typeface="Segoe UI" panose="020B0502040204020203" pitchFamily="34" charset="0"/>
            </a:endParaRPr>
          </a:p>
        </p:txBody>
      </p:sp>
      <p:sp>
        <p:nvSpPr>
          <p:cNvPr id="43" name="Freeform 97">
            <a:extLst>
              <a:ext uri="{FF2B5EF4-FFF2-40B4-BE49-F238E27FC236}">
                <a16:creationId xmlns:a16="http://schemas.microsoft.com/office/drawing/2014/main" id="{AC5063DE-7A65-48F7-96A7-06A2C72069EF}"/>
              </a:ext>
            </a:extLst>
          </p:cNvPr>
          <p:cNvSpPr/>
          <p:nvPr/>
        </p:nvSpPr>
        <p:spPr>
          <a:xfrm rot="5400000">
            <a:off x="6446981" y="3932288"/>
            <a:ext cx="914400"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1"/>
          </a:solidFill>
          <a:ln w="12700" cap="flat" cmpd="thickThin" algn="ctr">
            <a:noFill/>
            <a:prstDash val="solid"/>
          </a:ln>
          <a:effectLst/>
        </p:spPr>
        <p:txBody>
          <a:bodyPr lIns="3046613" tIns="38082" rIns="76162" bIns="38082" rtlCol="0" anchor="ctr"/>
          <a:lstStyle/>
          <a:p>
            <a:pPr marL="239635" marR="0" lvl="0" indent="-239635" defTabSz="475948"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chemeClr val="bg1"/>
              </a:solidFill>
              <a:effectLst/>
              <a:uLnTx/>
              <a:uFillTx/>
              <a:cs typeface="Segoe UI" panose="020B0502040204020203" pitchFamily="34" charset="0"/>
            </a:endParaRPr>
          </a:p>
        </p:txBody>
      </p:sp>
      <p:sp>
        <p:nvSpPr>
          <p:cNvPr id="44" name="Freeform 100">
            <a:extLst>
              <a:ext uri="{FF2B5EF4-FFF2-40B4-BE49-F238E27FC236}">
                <a16:creationId xmlns:a16="http://schemas.microsoft.com/office/drawing/2014/main" id="{52DBF10B-EE3E-4517-B70C-829B312CDD49}"/>
              </a:ext>
            </a:extLst>
          </p:cNvPr>
          <p:cNvSpPr/>
          <p:nvPr/>
        </p:nvSpPr>
        <p:spPr>
          <a:xfrm rot="5400000">
            <a:off x="897702" y="3935501"/>
            <a:ext cx="914400" cy="2045903"/>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1"/>
          </a:solidFill>
          <a:ln w="12700" cap="flat" cmpd="thickThin" algn="ctr">
            <a:noFill/>
            <a:prstDash val="solid"/>
          </a:ln>
          <a:effectLst/>
        </p:spPr>
        <p:txBody>
          <a:bodyPr lIns="3046613" tIns="38082" rIns="76162" bIns="38082" rtlCol="0" anchor="ctr"/>
          <a:lstStyle/>
          <a:p>
            <a:pPr marL="239635" marR="0" lvl="0" indent="-239635" defTabSz="475948"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chemeClr val="bg1"/>
              </a:solidFill>
              <a:effectLst/>
              <a:uLnTx/>
              <a:uFillTx/>
              <a:cs typeface="Segoe UI" panose="020B0502040204020203" pitchFamily="34" charset="0"/>
            </a:endParaRPr>
          </a:p>
        </p:txBody>
      </p:sp>
      <p:sp>
        <p:nvSpPr>
          <p:cNvPr id="45" name="Rectangle 44">
            <a:extLst>
              <a:ext uri="{FF2B5EF4-FFF2-40B4-BE49-F238E27FC236}">
                <a16:creationId xmlns:a16="http://schemas.microsoft.com/office/drawing/2014/main" id="{1838C798-E305-480F-8047-3CF3BF3F7035}"/>
              </a:ext>
            </a:extLst>
          </p:cNvPr>
          <p:cNvSpPr/>
          <p:nvPr/>
        </p:nvSpPr>
        <p:spPr>
          <a:xfrm>
            <a:off x="2802012" y="4653652"/>
            <a:ext cx="2534410" cy="584751"/>
          </a:xfrm>
          <a:prstGeom prst="rect">
            <a:avLst/>
          </a:prstGeom>
        </p:spPr>
        <p:txBody>
          <a:bodyPr wrap="square" lIns="121893" tIns="60948" rIns="121893" bIns="60948">
            <a:spAutoFit/>
          </a:bodyPr>
          <a:lstStyle/>
          <a:p>
            <a:pPr marL="0" marR="0" lvl="0" indent="0" algn="ctr" defTabSz="476028" eaLnBrk="1" fontAlgn="base"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cs typeface="Segoe UI" panose="020B0502040204020203" pitchFamily="34" charset="0"/>
              </a:rPr>
              <a:t>VNet Peering</a:t>
            </a:r>
          </a:p>
          <a:p>
            <a:pPr marL="0" marR="0" lvl="0" indent="0" algn="ctr" defTabSz="476028"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cs typeface="Segoe UI" panose="020B0502040204020203" pitchFamily="34" charset="0"/>
              </a:rPr>
              <a:t>within region</a:t>
            </a:r>
          </a:p>
        </p:txBody>
      </p:sp>
      <p:cxnSp>
        <p:nvCxnSpPr>
          <p:cNvPr id="46" name="Straight Connector 45">
            <a:extLst>
              <a:ext uri="{FF2B5EF4-FFF2-40B4-BE49-F238E27FC236}">
                <a16:creationId xmlns:a16="http://schemas.microsoft.com/office/drawing/2014/main" id="{79E482E4-2631-4FDA-8B79-751B3BBBFA63}"/>
              </a:ext>
            </a:extLst>
          </p:cNvPr>
          <p:cNvCxnSpPr/>
          <p:nvPr/>
        </p:nvCxnSpPr>
        <p:spPr>
          <a:xfrm>
            <a:off x="5181805" y="4966328"/>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4408D4F-FB48-4E49-8A1C-C13028F1D40A}"/>
              </a:ext>
            </a:extLst>
          </p:cNvPr>
          <p:cNvCxnSpPr/>
          <p:nvPr/>
        </p:nvCxnSpPr>
        <p:spPr>
          <a:xfrm flipH="1">
            <a:off x="2220231" y="4966328"/>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48" name="Picture 2">
            <a:extLst>
              <a:ext uri="{FF2B5EF4-FFF2-40B4-BE49-F238E27FC236}">
                <a16:creationId xmlns:a16="http://schemas.microsoft.com/office/drawing/2014/main" id="{145DDB0D-A75A-4166-A234-320A9AD6EE84}"/>
              </a:ext>
            </a:extLst>
          </p:cNvPr>
          <p:cNvPicPr>
            <a:picLocks noChangeAspect="1" noChangeArrowheads="1"/>
          </p:cNvPicPr>
          <p:nvPr/>
        </p:nvPicPr>
        <p:blipFill>
          <a:blip r:embed="rId3" cstate="print">
            <a:lum bright="100000" contrast="100000"/>
          </a:blip>
          <a:srcRect/>
          <a:stretch>
            <a:fillRect/>
          </a:stretch>
        </p:blipFill>
        <p:spPr bwMode="auto">
          <a:xfrm>
            <a:off x="894147" y="4507416"/>
            <a:ext cx="544413" cy="544270"/>
          </a:xfrm>
          <a:prstGeom prst="rect">
            <a:avLst/>
          </a:prstGeom>
          <a:noFill/>
          <a:ln w="9525">
            <a:noFill/>
            <a:miter lim="800000"/>
            <a:headEnd/>
            <a:tailEnd/>
          </a:ln>
          <a:effectLst/>
        </p:spPr>
      </p:pic>
      <p:sp>
        <p:nvSpPr>
          <p:cNvPr id="49" name="Isosceles Triangle 48">
            <a:extLst>
              <a:ext uri="{FF2B5EF4-FFF2-40B4-BE49-F238E27FC236}">
                <a16:creationId xmlns:a16="http://schemas.microsoft.com/office/drawing/2014/main" id="{DAF21957-8828-45D2-9814-E97D0E3EEBFE}"/>
              </a:ext>
            </a:extLst>
          </p:cNvPr>
          <p:cNvSpPr/>
          <p:nvPr/>
        </p:nvSpPr>
        <p:spPr bwMode="auto">
          <a:xfrm rot="9180217">
            <a:off x="1174655" y="4890103"/>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571228"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cs typeface="Segoe UI" panose="020B0502040204020203" pitchFamily="34" charset="0"/>
            </a:endParaRPr>
          </a:p>
        </p:txBody>
      </p:sp>
      <p:sp>
        <p:nvSpPr>
          <p:cNvPr id="50" name="Rectangle 77">
            <a:extLst>
              <a:ext uri="{FF2B5EF4-FFF2-40B4-BE49-F238E27FC236}">
                <a16:creationId xmlns:a16="http://schemas.microsoft.com/office/drawing/2014/main" id="{3C76D4FF-7606-4A13-A4B4-869AD8ECC117}"/>
              </a:ext>
            </a:extLst>
          </p:cNvPr>
          <p:cNvSpPr/>
          <p:nvPr/>
        </p:nvSpPr>
        <p:spPr>
          <a:xfrm>
            <a:off x="7930351" y="4501926"/>
            <a:ext cx="4168060" cy="849463"/>
          </a:xfrm>
          <a:prstGeom prst="rect">
            <a:avLst/>
          </a:prstGeom>
          <a:solidFill>
            <a:schemeClr val="accent6"/>
          </a:solidFill>
        </p:spPr>
        <p:txBody>
          <a:bodyPr wrap="square" lIns="91440" tIns="91440" rIns="91440" bIns="91440">
            <a:spAutoFit/>
          </a:bodyPr>
          <a:lstStyle/>
          <a:p>
            <a:pPr marL="171450" marR="0" lvl="0" indent="-171450" defTabSz="476028" eaLnBrk="1" fontAlgn="base" latinLnBrk="0" hangingPunct="1">
              <a:lnSpc>
                <a:spcPct val="9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cs typeface="Segoe UI" panose="020B0502040204020203" pitchFamily="34" charset="0"/>
              </a:rPr>
              <a:t>In-region VNet-to-VNet connectivity</a:t>
            </a:r>
          </a:p>
          <a:p>
            <a:pPr marL="171450" marR="0" lvl="0" indent="-171450" defTabSz="476028" eaLnBrk="1" fontAlgn="base" latinLnBrk="0" hangingPunct="1">
              <a:lnSpc>
                <a:spcPct val="9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cs typeface="Segoe UI" panose="020B0502040204020203" pitchFamily="34" charset="0"/>
              </a:rPr>
              <a:t>Direct VM-to-VM connectivity</a:t>
            </a:r>
          </a:p>
          <a:p>
            <a:pPr marL="171450" marR="0" lvl="0" indent="-171450" defTabSz="476028" eaLnBrk="1" fontAlgn="base" latinLnBrk="0" hangingPunct="1">
              <a:lnSpc>
                <a:spcPct val="9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cs typeface="Segoe UI" panose="020B0502040204020203" pitchFamily="34" charset="0"/>
              </a:rPr>
              <a:t>Peer </a:t>
            </a:r>
            <a:r>
              <a:rPr kumimoji="0" lang="en-US" sz="1600" b="0" i="0" u="none" strike="noStrike" kern="0" cap="none" spc="0" normalizeH="0" baseline="0" noProof="0" dirty="0" err="1">
                <a:ln>
                  <a:noFill/>
                </a:ln>
                <a:solidFill>
                  <a:schemeClr val="bg1"/>
                </a:solidFill>
                <a:effectLst>
                  <a:outerShdw blurRad="38100" dist="38100" dir="2700000" algn="tl">
                    <a:srgbClr val="000000">
                      <a:alpha val="43137"/>
                    </a:srgbClr>
                  </a:outerShdw>
                </a:effectLst>
                <a:uLnTx/>
                <a:uFillTx/>
                <a:cs typeface="Segoe UI" panose="020B0502040204020203" pitchFamily="34" charset="0"/>
              </a:rPr>
              <a:t>VNets</a:t>
            </a:r>
            <a:r>
              <a:rPr kumimoji="0" lang="en-US" sz="16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cs typeface="Segoe UI" panose="020B0502040204020203" pitchFamily="34" charset="0"/>
              </a:rPr>
              <a:t> for routing and transit </a:t>
            </a:r>
          </a:p>
        </p:txBody>
      </p:sp>
      <p:sp>
        <p:nvSpPr>
          <p:cNvPr id="51" name="Freeform 539">
            <a:extLst>
              <a:ext uri="{FF2B5EF4-FFF2-40B4-BE49-F238E27FC236}">
                <a16:creationId xmlns:a16="http://schemas.microsoft.com/office/drawing/2014/main" id="{E29892A6-F50C-45A4-A61E-4ABB7657D679}"/>
              </a:ext>
            </a:extLst>
          </p:cNvPr>
          <p:cNvSpPr>
            <a:spLocks noChangeAspect="1"/>
          </p:cNvSpPr>
          <p:nvPr/>
        </p:nvSpPr>
        <p:spPr bwMode="auto">
          <a:xfrm>
            <a:off x="1194113" y="5047921"/>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cs typeface="Segoe UI" panose="020B0502040204020203" pitchFamily="34" charset="0"/>
            </a:endParaRPr>
          </a:p>
        </p:txBody>
      </p:sp>
      <p:pic>
        <p:nvPicPr>
          <p:cNvPr id="52" name="Picture 2">
            <a:extLst>
              <a:ext uri="{FF2B5EF4-FFF2-40B4-BE49-F238E27FC236}">
                <a16:creationId xmlns:a16="http://schemas.microsoft.com/office/drawing/2014/main" id="{5327A77D-84D0-47A3-991E-AF93FBABE59C}"/>
              </a:ext>
            </a:extLst>
          </p:cNvPr>
          <p:cNvPicPr>
            <a:picLocks noChangeAspect="1" noChangeArrowheads="1"/>
          </p:cNvPicPr>
          <p:nvPr/>
        </p:nvPicPr>
        <p:blipFill>
          <a:blip r:embed="rId3" cstate="print">
            <a:lum bright="100000" contrast="100000"/>
          </a:blip>
          <a:srcRect/>
          <a:stretch>
            <a:fillRect/>
          </a:stretch>
        </p:blipFill>
        <p:spPr bwMode="auto">
          <a:xfrm>
            <a:off x="6596818" y="4507416"/>
            <a:ext cx="544413" cy="544270"/>
          </a:xfrm>
          <a:prstGeom prst="rect">
            <a:avLst/>
          </a:prstGeom>
          <a:noFill/>
          <a:ln w="9525">
            <a:noFill/>
            <a:miter lim="800000"/>
            <a:headEnd/>
            <a:tailEnd/>
          </a:ln>
          <a:effectLst/>
        </p:spPr>
      </p:pic>
      <p:sp>
        <p:nvSpPr>
          <p:cNvPr id="53" name="Isosceles Triangle 52">
            <a:extLst>
              <a:ext uri="{FF2B5EF4-FFF2-40B4-BE49-F238E27FC236}">
                <a16:creationId xmlns:a16="http://schemas.microsoft.com/office/drawing/2014/main" id="{F618DD78-134C-469D-964E-C124073D4AA6}"/>
              </a:ext>
            </a:extLst>
          </p:cNvPr>
          <p:cNvSpPr/>
          <p:nvPr/>
        </p:nvSpPr>
        <p:spPr bwMode="auto">
          <a:xfrm rot="9180217">
            <a:off x="6877326" y="4890103"/>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571228"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cs typeface="Segoe UI" panose="020B0502040204020203" pitchFamily="34" charset="0"/>
            </a:endParaRPr>
          </a:p>
        </p:txBody>
      </p:sp>
      <p:sp>
        <p:nvSpPr>
          <p:cNvPr id="54" name="Freeform 539">
            <a:extLst>
              <a:ext uri="{FF2B5EF4-FFF2-40B4-BE49-F238E27FC236}">
                <a16:creationId xmlns:a16="http://schemas.microsoft.com/office/drawing/2014/main" id="{F16B9C4A-A01F-41E1-B8C9-9F27CB8EC157}"/>
              </a:ext>
            </a:extLst>
          </p:cNvPr>
          <p:cNvSpPr>
            <a:spLocks noChangeAspect="1"/>
          </p:cNvSpPr>
          <p:nvPr/>
        </p:nvSpPr>
        <p:spPr bwMode="auto">
          <a:xfrm>
            <a:off x="6896784" y="5047921"/>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cs typeface="Segoe UI" panose="020B0502040204020203" pitchFamily="34" charset="0"/>
            </a:endParaRPr>
          </a:p>
        </p:txBody>
      </p:sp>
    </p:spTree>
    <p:extLst>
      <p:ext uri="{BB962C8B-B14F-4D97-AF65-F5344CB8AC3E}">
        <p14:creationId xmlns:p14="http://schemas.microsoft.com/office/powerpoint/2010/main" val="31480724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680AF06-BEDC-4698-AB48-AE41963103B0}"/>
              </a:ext>
            </a:extLst>
          </p:cNvPr>
          <p:cNvSpPr/>
          <p:nvPr/>
        </p:nvSpPr>
        <p:spPr bwMode="auto">
          <a:xfrm>
            <a:off x="6210757" y="4522639"/>
            <a:ext cx="1389005" cy="1936274"/>
          </a:xfrm>
          <a:prstGeom prst="rect">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Rectangle 28"/>
          <p:cNvSpPr/>
          <p:nvPr/>
        </p:nvSpPr>
        <p:spPr bwMode="auto">
          <a:xfrm>
            <a:off x="10140630" y="4493399"/>
            <a:ext cx="1155867" cy="1950504"/>
          </a:xfrm>
          <a:prstGeom prst="rect">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27"/>
          <p:cNvSpPr/>
          <p:nvPr/>
        </p:nvSpPr>
        <p:spPr bwMode="auto">
          <a:xfrm>
            <a:off x="7702412" y="4507628"/>
            <a:ext cx="2186550" cy="1936274"/>
          </a:xfrm>
          <a:prstGeom prst="rect">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dirty="0"/>
              <a:t>Point to Site </a:t>
            </a:r>
          </a:p>
        </p:txBody>
      </p:sp>
      <p:sp>
        <p:nvSpPr>
          <p:cNvPr id="3" name="Text Placeholder 2"/>
          <p:cNvSpPr>
            <a:spLocks noGrp="1"/>
          </p:cNvSpPr>
          <p:nvPr>
            <p:ph type="body" sz="quarter" idx="10"/>
          </p:nvPr>
        </p:nvSpPr>
        <p:spPr>
          <a:xfrm>
            <a:off x="0" y="1144418"/>
            <a:ext cx="10398678" cy="1744067"/>
          </a:xfrm>
        </p:spPr>
        <p:txBody>
          <a:bodyPr/>
          <a:lstStyle/>
          <a:p>
            <a:pPr>
              <a:buFont typeface="Arial" panose="020B0604020202020204" pitchFamily="34" charset="0"/>
              <a:buChar char="•"/>
            </a:pPr>
            <a:r>
              <a:rPr lang="en-US" sz="2000" dirty="0">
                <a:solidFill>
                  <a:schemeClr val="tx1"/>
                </a:solidFill>
              </a:rPr>
              <a:t>Uses self-signed certificates for authentication </a:t>
            </a:r>
          </a:p>
          <a:p>
            <a:pPr>
              <a:buFont typeface="Arial" panose="020B0604020202020204" pitchFamily="34" charset="0"/>
              <a:buChar char="•"/>
            </a:pPr>
            <a:r>
              <a:rPr lang="en-US" sz="2000" dirty="0">
                <a:solidFill>
                  <a:schemeClr val="tx1"/>
                </a:solidFill>
              </a:rPr>
              <a:t>Allows individual computers to connect remotely to the Microsoft Azure Virtual Network using SSTP. </a:t>
            </a:r>
          </a:p>
          <a:p>
            <a:pPr>
              <a:buFont typeface="Arial" panose="020B0604020202020204" pitchFamily="34" charset="0"/>
              <a:buChar char="•"/>
            </a:pPr>
            <a:r>
              <a:rPr lang="en-US" sz="2000" dirty="0">
                <a:solidFill>
                  <a:schemeClr val="tx1"/>
                </a:solidFill>
              </a:rPr>
              <a:t>Use cases: secure remote development or administration </a:t>
            </a:r>
          </a:p>
        </p:txBody>
      </p:sp>
      <p:cxnSp>
        <p:nvCxnSpPr>
          <p:cNvPr id="21" name="Straight Arrow Connector 20"/>
          <p:cNvCxnSpPr>
            <a:cxnSpLocks/>
          </p:cNvCxnSpPr>
          <p:nvPr/>
        </p:nvCxnSpPr>
        <p:spPr>
          <a:xfrm>
            <a:off x="1845483" y="5101674"/>
            <a:ext cx="4147867" cy="5664"/>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6096000" y="2800796"/>
            <a:ext cx="5300913" cy="3791731"/>
          </a:xfrm>
          <a:prstGeom prst="rect">
            <a:avLst/>
          </a:prstGeom>
          <a:noFill/>
          <a:ln w="25400" cmpd="sng">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marL="0" marR="0" lvl="0" indent="0" algn="ctr" defTabSz="685244"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dirty="0">
              <a:ln>
                <a:noFill/>
              </a:ln>
              <a:solidFill>
                <a:srgbClr val="5F5F5F"/>
              </a:solidFill>
              <a:effectLst/>
              <a:uLnTx/>
              <a:uFillTx/>
              <a:latin typeface="Segoe UI"/>
              <a:ea typeface="+mn-ea"/>
              <a:cs typeface="+mn-cs"/>
            </a:endParaRPr>
          </a:p>
        </p:txBody>
      </p:sp>
      <p:sp>
        <p:nvSpPr>
          <p:cNvPr id="27" name="TextBox 26"/>
          <p:cNvSpPr txBox="1"/>
          <p:nvPr/>
        </p:nvSpPr>
        <p:spPr>
          <a:xfrm>
            <a:off x="7624530" y="2957678"/>
            <a:ext cx="2569455" cy="1378839"/>
          </a:xfrm>
          <a:prstGeom prst="rect">
            <a:avLst/>
          </a:prstGeom>
          <a:solidFill>
            <a:schemeClr val="bg2"/>
          </a:solidFill>
          <a:ln>
            <a:solidFill>
              <a:schemeClr val="tx1"/>
            </a:solidFill>
          </a:ln>
        </p:spPr>
        <p:txBody>
          <a:bodyPr wrap="squar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4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 Virtual Network</a:t>
            </a:r>
          </a:p>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 Gateway IP: 104.141.24.71</a:t>
            </a:r>
          </a:p>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 Address Space: 172.16.0.0/20</a:t>
            </a:r>
          </a:p>
          <a:p>
            <a:pPr marL="0" marR="0" lvl="0" indent="0" algn="l" defTabSz="914367" rtl="0" eaLnBrk="1" fontAlgn="auto" latinLnBrk="0" hangingPunct="1">
              <a:lnSpc>
                <a:spcPct val="90000"/>
              </a:lnSpc>
              <a:spcBef>
                <a:spcPct val="20000"/>
              </a:spcBef>
              <a:spcAft>
                <a:spcPts val="0"/>
              </a:spcAft>
              <a:buClrTx/>
              <a:buSzPct val="80000"/>
              <a:buFontTx/>
              <a:buNone/>
              <a:tabLst/>
              <a:defRPr/>
            </a:pPr>
            <a:endParaRPr kumimoji="0" lang="en-US" sz="14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4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 VPN Clients</a:t>
            </a:r>
            <a:endParaRPr kumimoji="0" lang="en-US" sz="1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 Address Space: 192.168.1.0/24</a:t>
            </a:r>
          </a:p>
        </p:txBody>
      </p:sp>
      <p:sp>
        <p:nvSpPr>
          <p:cNvPr id="31" name="Rectangle 30"/>
          <p:cNvSpPr/>
          <p:nvPr/>
        </p:nvSpPr>
        <p:spPr bwMode="auto">
          <a:xfrm>
            <a:off x="7804560" y="5722884"/>
            <a:ext cx="884217" cy="646327"/>
          </a:xfrm>
          <a:prstGeom prst="rect">
            <a:avLst/>
          </a:prstGeom>
          <a:solidFill>
            <a:schemeClr val="bg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WEB01</a:t>
            </a:r>
          </a:p>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Subnet APP</a:t>
            </a:r>
          </a:p>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172.16.2.4</a:t>
            </a:r>
          </a:p>
        </p:txBody>
      </p:sp>
      <p:sp>
        <p:nvSpPr>
          <p:cNvPr id="32" name="Rectangle 31"/>
          <p:cNvSpPr/>
          <p:nvPr/>
        </p:nvSpPr>
        <p:spPr bwMode="auto">
          <a:xfrm>
            <a:off x="8840389" y="5716245"/>
            <a:ext cx="884217" cy="646327"/>
          </a:xfrm>
          <a:prstGeom prst="rect">
            <a:avLst/>
          </a:prstGeom>
          <a:solidFill>
            <a:schemeClr val="bg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WEB02</a:t>
            </a:r>
          </a:p>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Subnet APP</a:t>
            </a:r>
          </a:p>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172.16.2.5</a:t>
            </a:r>
          </a:p>
        </p:txBody>
      </p:sp>
      <p:sp>
        <p:nvSpPr>
          <p:cNvPr id="37" name="Rectangle 36"/>
          <p:cNvSpPr/>
          <p:nvPr/>
        </p:nvSpPr>
        <p:spPr bwMode="auto">
          <a:xfrm>
            <a:off x="10262277" y="5716244"/>
            <a:ext cx="881010" cy="646327"/>
          </a:xfrm>
          <a:prstGeom prst="rect">
            <a:avLst/>
          </a:prstGeom>
          <a:solidFill>
            <a:schemeClr val="bg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MYSQL01</a:t>
            </a:r>
          </a:p>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Subnet SQL</a:t>
            </a:r>
          </a:p>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172.16.3.4</a:t>
            </a:r>
          </a:p>
        </p:txBody>
      </p:sp>
      <p:sp>
        <p:nvSpPr>
          <p:cNvPr id="40" name="TextBox 39"/>
          <p:cNvSpPr txBox="1"/>
          <p:nvPr/>
        </p:nvSpPr>
        <p:spPr>
          <a:xfrm>
            <a:off x="6338471" y="5324157"/>
            <a:ext cx="1064970" cy="1107996"/>
          </a:xfrm>
          <a:prstGeom prst="rect">
            <a:avLst/>
          </a:prstGeom>
          <a:solidFill>
            <a:schemeClr val="bg2"/>
          </a:solidFill>
          <a:ln>
            <a:solidFill>
              <a:schemeClr val="tx1"/>
            </a:solidFill>
          </a:ln>
        </p:spPr>
        <p:txBody>
          <a:bodyPr wrap="square" lIns="0" tIns="0" rIns="0" bIns="0" rtlCol="0">
            <a:spAutoFit/>
          </a:bodyPr>
          <a:lstStyle/>
          <a:p>
            <a:pPr marL="0" marR="0" lvl="0" indent="0" algn="ctr" defTabSz="914367" rtl="0" eaLnBrk="1" fontAlgn="auto" latinLnBrk="0" hangingPunct="1">
              <a:lnSpc>
                <a:spcPct val="90000"/>
              </a:lnSpc>
              <a:spcBef>
                <a:spcPct val="20000"/>
              </a:spcBef>
              <a:spcAft>
                <a:spcPts val="0"/>
              </a:spcAft>
              <a:buClrTx/>
              <a:buSzPct val="80000"/>
              <a:buFontTx/>
              <a:buNone/>
              <a:tabLst/>
              <a:defRPr/>
            </a:pPr>
            <a:r>
              <a:rPr kumimoji="0" lang="en-US" sz="14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Gateway</a:t>
            </a:r>
          </a:p>
          <a:p>
            <a:pPr marL="0" marR="0" lvl="0" indent="0" algn="ctr" defTabSz="914367" rtl="0" eaLnBrk="1" fontAlgn="auto" latinLnBrk="0" hangingPunct="1">
              <a:lnSpc>
                <a:spcPct val="90000"/>
              </a:lnSpc>
              <a:spcBef>
                <a:spcPct val="20000"/>
              </a:spcBef>
              <a:spcAft>
                <a:spcPts val="0"/>
              </a:spcAft>
              <a:buClrTx/>
              <a:buSzPct val="80000"/>
              <a:buFontTx/>
              <a:buNone/>
              <a:tabLst/>
              <a:defRPr/>
            </a:pPr>
            <a:r>
              <a:rPr kumimoji="0" lang="en-US" sz="12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GatewaySubnet</a:t>
            </a:r>
          </a:p>
          <a:p>
            <a:pPr marL="0" marR="0" lvl="0" indent="0" algn="ctr" defTabSz="914367"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172.16.1.4</a:t>
            </a:r>
          </a:p>
          <a:p>
            <a:pPr marL="0" marR="0" lvl="0" indent="0" algn="ctr" defTabSz="914367" rtl="0" eaLnBrk="1" fontAlgn="auto" latinLnBrk="0" hangingPunct="1">
              <a:lnSpc>
                <a:spcPct val="90000"/>
              </a:lnSpc>
              <a:spcBef>
                <a:spcPct val="20000"/>
              </a:spcBef>
              <a:spcAft>
                <a:spcPts val="0"/>
              </a:spcAft>
              <a:buClrTx/>
              <a:buSzPct val="80000"/>
              <a:buFontTx/>
              <a:buNone/>
              <a:tabLst/>
              <a:defRPr/>
            </a:pPr>
            <a:r>
              <a:rPr kumimoji="0" lang="en-US" sz="14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Gateway PIP</a:t>
            </a:r>
          </a:p>
          <a:p>
            <a:pPr marL="0" marR="0" lvl="0" indent="0" algn="ctr" defTabSz="914367"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137.135.8.71</a:t>
            </a:r>
          </a:p>
        </p:txBody>
      </p:sp>
      <p:sp>
        <p:nvSpPr>
          <p:cNvPr id="43" name="Rectangle 42"/>
          <p:cNvSpPr/>
          <p:nvPr/>
        </p:nvSpPr>
        <p:spPr bwMode="auto">
          <a:xfrm>
            <a:off x="1009534" y="5510383"/>
            <a:ext cx="860171" cy="461661"/>
          </a:xfrm>
          <a:prstGeom prst="rect">
            <a:avLst/>
          </a:prstGeom>
          <a:solidFill>
            <a:schemeClr val="bg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Laptop</a:t>
            </a:r>
          </a:p>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192.168.1.5</a:t>
            </a:r>
          </a:p>
        </p:txBody>
      </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89606" y="2915122"/>
            <a:ext cx="559263" cy="571531"/>
          </a:xfrm>
          <a:prstGeom prst="rect">
            <a:avLst/>
          </a:prstGeom>
        </p:spPr>
      </p:pic>
      <p:pic>
        <p:nvPicPr>
          <p:cNvPr id="39" name="Graphic 38">
            <a:extLst>
              <a:ext uri="{FF2B5EF4-FFF2-40B4-BE49-F238E27FC236}">
                <a16:creationId xmlns:a16="http://schemas.microsoft.com/office/drawing/2014/main" id="{5F2F587C-B262-4027-8D10-98E861CBA7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64782" y="4617224"/>
            <a:ext cx="612348" cy="612348"/>
          </a:xfrm>
          <a:prstGeom prst="rect">
            <a:avLst/>
          </a:prstGeom>
        </p:spPr>
      </p:pic>
      <p:pic>
        <p:nvPicPr>
          <p:cNvPr id="42" name="Graphic 41">
            <a:extLst>
              <a:ext uri="{FF2B5EF4-FFF2-40B4-BE49-F238E27FC236}">
                <a16:creationId xmlns:a16="http://schemas.microsoft.com/office/drawing/2014/main" id="{0E86505A-49C3-474D-9F30-CAE7D1D6C4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76649" y="4777966"/>
            <a:ext cx="773807" cy="773807"/>
          </a:xfrm>
          <a:prstGeom prst="rect">
            <a:avLst/>
          </a:prstGeom>
        </p:spPr>
      </p:pic>
      <p:pic>
        <p:nvPicPr>
          <p:cNvPr id="45" name="Graphic 44">
            <a:extLst>
              <a:ext uri="{FF2B5EF4-FFF2-40B4-BE49-F238E27FC236}">
                <a16:creationId xmlns:a16="http://schemas.microsoft.com/office/drawing/2014/main" id="{B72E0355-F93A-4E79-A203-C7627315C6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18078" y="4777966"/>
            <a:ext cx="773807" cy="773807"/>
          </a:xfrm>
          <a:prstGeom prst="rect">
            <a:avLst/>
          </a:prstGeom>
        </p:spPr>
      </p:pic>
      <p:pic>
        <p:nvPicPr>
          <p:cNvPr id="46" name="Graphic 45">
            <a:extLst>
              <a:ext uri="{FF2B5EF4-FFF2-40B4-BE49-F238E27FC236}">
                <a16:creationId xmlns:a16="http://schemas.microsoft.com/office/drawing/2014/main" id="{05D8D173-9878-4C90-8B98-7C1FA834D8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86411" y="4793813"/>
            <a:ext cx="773807" cy="773807"/>
          </a:xfrm>
          <a:prstGeom prst="rect">
            <a:avLst/>
          </a:prstGeom>
        </p:spPr>
      </p:pic>
      <p:pic>
        <p:nvPicPr>
          <p:cNvPr id="6" name="Picture 5">
            <a:extLst>
              <a:ext uri="{FF2B5EF4-FFF2-40B4-BE49-F238E27FC236}">
                <a16:creationId xmlns:a16="http://schemas.microsoft.com/office/drawing/2014/main" id="{54CFBB52-9FF4-4610-9342-E4F1875D5217}"/>
              </a:ext>
            </a:extLst>
          </p:cNvPr>
          <p:cNvPicPr>
            <a:picLocks noChangeAspect="1"/>
          </p:cNvPicPr>
          <p:nvPr/>
        </p:nvPicPr>
        <p:blipFill>
          <a:blip r:embed="rId8"/>
          <a:stretch>
            <a:fillRect/>
          </a:stretch>
        </p:blipFill>
        <p:spPr>
          <a:xfrm>
            <a:off x="3214131" y="4348050"/>
            <a:ext cx="1368194" cy="1368194"/>
          </a:xfrm>
          <a:prstGeom prst="rect">
            <a:avLst/>
          </a:prstGeom>
        </p:spPr>
      </p:pic>
      <p:sp>
        <p:nvSpPr>
          <p:cNvPr id="7" name="TextBox 6">
            <a:extLst>
              <a:ext uri="{FF2B5EF4-FFF2-40B4-BE49-F238E27FC236}">
                <a16:creationId xmlns:a16="http://schemas.microsoft.com/office/drawing/2014/main" id="{3338A4A3-4553-4082-98D7-D5CD4256DC67}"/>
              </a:ext>
            </a:extLst>
          </p:cNvPr>
          <p:cNvSpPr txBox="1"/>
          <p:nvPr/>
        </p:nvSpPr>
        <p:spPr>
          <a:xfrm>
            <a:off x="3587569" y="5022700"/>
            <a:ext cx="641781" cy="33855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INTERNET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TLS</a:t>
            </a:r>
          </a:p>
        </p:txBody>
      </p:sp>
      <p:pic>
        <p:nvPicPr>
          <p:cNvPr id="11" name="Picture 10">
            <a:extLst>
              <a:ext uri="{FF2B5EF4-FFF2-40B4-BE49-F238E27FC236}">
                <a16:creationId xmlns:a16="http://schemas.microsoft.com/office/drawing/2014/main" id="{34AF4E45-F8EC-4968-BF35-A935BA008370}"/>
              </a:ext>
            </a:extLst>
          </p:cNvPr>
          <p:cNvPicPr>
            <a:picLocks noChangeAspect="1"/>
          </p:cNvPicPr>
          <p:nvPr/>
        </p:nvPicPr>
        <p:blipFill>
          <a:blip r:embed="rId9"/>
          <a:stretch>
            <a:fillRect/>
          </a:stretch>
        </p:blipFill>
        <p:spPr>
          <a:xfrm>
            <a:off x="1076220" y="4688361"/>
            <a:ext cx="780290" cy="780290"/>
          </a:xfrm>
          <a:prstGeom prst="rect">
            <a:avLst/>
          </a:prstGeom>
        </p:spPr>
      </p:pic>
    </p:spTree>
    <p:extLst>
      <p:ext uri="{BB962C8B-B14F-4D97-AF65-F5344CB8AC3E}">
        <p14:creationId xmlns:p14="http://schemas.microsoft.com/office/powerpoint/2010/main" val="81620129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09FBD3-F464-47E9-8438-828E06739FDA}"/>
              </a:ext>
            </a:extLst>
          </p:cNvPr>
          <p:cNvSpPr/>
          <p:nvPr/>
        </p:nvSpPr>
        <p:spPr bwMode="auto">
          <a:xfrm>
            <a:off x="0" y="-3310"/>
            <a:ext cx="12192000" cy="11887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Arrow Connector 52">
            <a:extLst>
              <a:ext uri="{FF2B5EF4-FFF2-40B4-BE49-F238E27FC236}">
                <a16:creationId xmlns:a16="http://schemas.microsoft.com/office/drawing/2014/main" id="{2D2DE755-599A-450B-B917-6C805846EA25}"/>
              </a:ext>
            </a:extLst>
          </p:cNvPr>
          <p:cNvCxnSpPr>
            <a:cxnSpLocks/>
          </p:cNvCxnSpPr>
          <p:nvPr/>
        </p:nvCxnSpPr>
        <p:spPr>
          <a:xfrm>
            <a:off x="3061259" y="4683757"/>
            <a:ext cx="4147867" cy="5664"/>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5CF8DAAD-264E-4777-A084-BBA43B914518}"/>
              </a:ext>
            </a:extLst>
          </p:cNvPr>
          <p:cNvPicPr>
            <a:picLocks noChangeAspect="1"/>
          </p:cNvPicPr>
          <p:nvPr/>
        </p:nvPicPr>
        <p:blipFill>
          <a:blip r:embed="rId3"/>
          <a:stretch>
            <a:fillRect/>
          </a:stretch>
        </p:blipFill>
        <p:spPr>
          <a:xfrm>
            <a:off x="4429907" y="3930133"/>
            <a:ext cx="1368194" cy="1368194"/>
          </a:xfrm>
          <a:prstGeom prst="rect">
            <a:avLst/>
          </a:prstGeom>
        </p:spPr>
      </p:pic>
      <p:sp>
        <p:nvSpPr>
          <p:cNvPr id="55" name="TextBox 54">
            <a:extLst>
              <a:ext uri="{FF2B5EF4-FFF2-40B4-BE49-F238E27FC236}">
                <a16:creationId xmlns:a16="http://schemas.microsoft.com/office/drawing/2014/main" id="{D85C6F9D-486E-4C21-88B8-52C0D565F243}"/>
              </a:ext>
            </a:extLst>
          </p:cNvPr>
          <p:cNvSpPr txBox="1"/>
          <p:nvPr/>
        </p:nvSpPr>
        <p:spPr>
          <a:xfrm>
            <a:off x="4803345" y="4604783"/>
            <a:ext cx="641781" cy="33855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INTERNET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IKEv2</a:t>
            </a:r>
          </a:p>
        </p:txBody>
      </p:sp>
      <p:sp>
        <p:nvSpPr>
          <p:cNvPr id="2" name="Title 1"/>
          <p:cNvSpPr>
            <a:spLocks noGrp="1"/>
          </p:cNvSpPr>
          <p:nvPr>
            <p:ph type="title"/>
          </p:nvPr>
        </p:nvSpPr>
        <p:spPr/>
        <p:txBody>
          <a:bodyPr/>
          <a:lstStyle/>
          <a:p>
            <a:r>
              <a:rPr lang="en-US" dirty="0">
                <a:solidFill>
                  <a:schemeClr val="bg1"/>
                </a:solidFill>
              </a:rPr>
              <a:t>Site-to-Site VPN </a:t>
            </a:r>
          </a:p>
        </p:txBody>
      </p:sp>
      <p:sp>
        <p:nvSpPr>
          <p:cNvPr id="3" name="Text Placeholder 2"/>
          <p:cNvSpPr>
            <a:spLocks noGrp="1"/>
          </p:cNvSpPr>
          <p:nvPr>
            <p:ph type="body" sz="quarter" idx="10"/>
          </p:nvPr>
        </p:nvSpPr>
        <p:spPr>
          <a:xfrm>
            <a:off x="0" y="1381998"/>
            <a:ext cx="11151917" cy="1354217"/>
          </a:xfrm>
        </p:spPr>
        <p:txBody>
          <a:bodyPr/>
          <a:lstStyle/>
          <a:p>
            <a:pPr>
              <a:buFont typeface="Arial" panose="020B0604020202020204" pitchFamily="34" charset="0"/>
              <a:buChar char="•"/>
            </a:pPr>
            <a:r>
              <a:rPr lang="en-US" sz="3200" dirty="0">
                <a:solidFill>
                  <a:schemeClr val="tx1"/>
                </a:solidFill>
              </a:rPr>
              <a:t>VPN Tunnel used to connect On-Premises Networks with Virtual Networks in Azure</a:t>
            </a:r>
          </a:p>
          <a:p>
            <a:pPr marL="0" indent="0">
              <a:buNone/>
            </a:pPr>
            <a:endParaRPr lang="en-US" sz="2000" dirty="0">
              <a:solidFill>
                <a:schemeClr val="tx1"/>
              </a:solidFill>
            </a:endParaRPr>
          </a:p>
        </p:txBody>
      </p:sp>
      <p:sp>
        <p:nvSpPr>
          <p:cNvPr id="22" name="Rectangle 21"/>
          <p:cNvSpPr/>
          <p:nvPr/>
        </p:nvSpPr>
        <p:spPr bwMode="auto">
          <a:xfrm>
            <a:off x="348669" y="2932778"/>
            <a:ext cx="2740895" cy="3555804"/>
          </a:xfrm>
          <a:prstGeom prst="rect">
            <a:avLst/>
          </a:prstGeom>
          <a:noFill/>
          <a:ln w="25400" cmpd="sng">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marL="0" marR="0" lvl="0" indent="0" algn="ctr" defTabSz="685244"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dirty="0">
              <a:ln>
                <a:noFill/>
              </a:ln>
              <a:solidFill>
                <a:srgbClr val="5F5F5F"/>
              </a:solidFill>
              <a:effectLst/>
              <a:uLnTx/>
              <a:uFillTx/>
              <a:latin typeface="Segoe UI"/>
              <a:ea typeface="+mn-ea"/>
              <a:cs typeface="+mn-cs"/>
            </a:endParaRPr>
          </a:p>
        </p:txBody>
      </p:sp>
      <p:sp>
        <p:nvSpPr>
          <p:cNvPr id="23" name="TextBox 22"/>
          <p:cNvSpPr txBox="1"/>
          <p:nvPr/>
        </p:nvSpPr>
        <p:spPr>
          <a:xfrm>
            <a:off x="675807" y="4385917"/>
            <a:ext cx="945175" cy="1938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AD-DC-01</a:t>
            </a:r>
          </a:p>
        </p:txBody>
      </p:sp>
      <p:sp>
        <p:nvSpPr>
          <p:cNvPr id="24" name="TextBox 23"/>
          <p:cNvSpPr txBox="1"/>
          <p:nvPr/>
        </p:nvSpPr>
        <p:spPr>
          <a:xfrm>
            <a:off x="1871390" y="4406564"/>
            <a:ext cx="945175" cy="1938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AD-DC-02</a:t>
            </a:r>
          </a:p>
        </p:txBody>
      </p:sp>
      <p:sp>
        <p:nvSpPr>
          <p:cNvPr id="25" name="TextBox 24"/>
          <p:cNvSpPr txBox="1"/>
          <p:nvPr/>
        </p:nvSpPr>
        <p:spPr>
          <a:xfrm>
            <a:off x="637442" y="5992956"/>
            <a:ext cx="945175" cy="430887"/>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Exchange</a:t>
            </a:r>
          </a:p>
          <a:p>
            <a:pPr marL="0" marR="0" lvl="0" indent="0" algn="l" defTabSz="914367" rtl="0" eaLnBrk="1" fontAlgn="auto" latinLnBrk="0" hangingPunct="1">
              <a:lnSpc>
                <a:spcPct val="90000"/>
              </a:lnSpc>
              <a:spcBef>
                <a:spcPct val="20000"/>
              </a:spcBef>
              <a:spcAft>
                <a:spcPts val="0"/>
              </a:spcAft>
              <a:buClrTx/>
              <a:buSzPct val="80000"/>
              <a:buFontTx/>
              <a:buNone/>
              <a:tabLst/>
              <a:defRPr/>
            </a:pPr>
            <a:endParaRPr kumimoji="0" lang="en-US" sz="1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endParaRPr>
          </a:p>
        </p:txBody>
      </p:sp>
      <p:sp>
        <p:nvSpPr>
          <p:cNvPr id="26" name="TextBox 25"/>
          <p:cNvSpPr txBox="1"/>
          <p:nvPr/>
        </p:nvSpPr>
        <p:spPr>
          <a:xfrm>
            <a:off x="1871390" y="5992956"/>
            <a:ext cx="945175" cy="430887"/>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SharePoint</a:t>
            </a:r>
          </a:p>
          <a:p>
            <a:pPr marL="0" marR="0" lvl="0" indent="0" algn="l" defTabSz="914367" rtl="0" eaLnBrk="1" fontAlgn="auto" latinLnBrk="0" hangingPunct="1">
              <a:lnSpc>
                <a:spcPct val="90000"/>
              </a:lnSpc>
              <a:spcBef>
                <a:spcPct val="20000"/>
              </a:spcBef>
              <a:spcAft>
                <a:spcPts val="0"/>
              </a:spcAft>
              <a:buClrTx/>
              <a:buSzPct val="80000"/>
              <a:buFontTx/>
              <a:buNone/>
              <a:tabLst/>
              <a:defRPr/>
            </a:pPr>
            <a:endParaRPr kumimoji="0" lang="en-US" sz="1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endParaRPr>
          </a:p>
        </p:txBody>
      </p:sp>
      <p:sp>
        <p:nvSpPr>
          <p:cNvPr id="33" name="TextBox 32"/>
          <p:cNvSpPr txBox="1"/>
          <p:nvPr/>
        </p:nvSpPr>
        <p:spPr>
          <a:xfrm>
            <a:off x="3145001" y="3849348"/>
            <a:ext cx="1146189" cy="387798"/>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On-Premises Firewall</a:t>
            </a:r>
          </a:p>
        </p:txBody>
      </p:sp>
      <p:sp>
        <p:nvSpPr>
          <p:cNvPr id="46" name="TextBox 45"/>
          <p:cNvSpPr txBox="1"/>
          <p:nvPr/>
        </p:nvSpPr>
        <p:spPr>
          <a:xfrm>
            <a:off x="6013329" y="3870548"/>
            <a:ext cx="1064970" cy="387798"/>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Azure VPN Gateways</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248" y="3439845"/>
            <a:ext cx="780290" cy="78029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4793" y="3439845"/>
            <a:ext cx="780290" cy="78029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3728" y="5136875"/>
            <a:ext cx="780290" cy="78029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58011" y="5089987"/>
            <a:ext cx="780290" cy="780290"/>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3565" y="4237146"/>
            <a:ext cx="780290" cy="780290"/>
          </a:xfrm>
          <a:prstGeom prst="rect">
            <a:avLst/>
          </a:prstGeom>
        </p:spPr>
      </p:pic>
      <p:grpSp>
        <p:nvGrpSpPr>
          <p:cNvPr id="30" name="Group 29"/>
          <p:cNvGrpSpPr/>
          <p:nvPr/>
        </p:nvGrpSpPr>
        <p:grpSpPr>
          <a:xfrm>
            <a:off x="6936458" y="2674161"/>
            <a:ext cx="2648665" cy="819303"/>
            <a:chOff x="7081759" y="3415284"/>
            <a:chExt cx="2648665" cy="819303"/>
          </a:xfrm>
        </p:grpSpPr>
        <p:sp>
          <p:nvSpPr>
            <p:cNvPr id="32" name="Rounded Rectangle 28"/>
            <p:cNvSpPr/>
            <p:nvPr/>
          </p:nvSpPr>
          <p:spPr bwMode="auto">
            <a:xfrm>
              <a:off x="7081759" y="3415284"/>
              <a:ext cx="2648665" cy="819303"/>
            </a:xfrm>
            <a:prstGeom prst="round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TextBox 33"/>
            <p:cNvSpPr txBox="1"/>
            <p:nvPr/>
          </p:nvSpPr>
          <p:spPr>
            <a:xfrm>
              <a:off x="7199150" y="3490997"/>
              <a:ext cx="2413882" cy="667875"/>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Local Site</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Address Space: 10.0.0.0/8</a:t>
              </a:r>
            </a:p>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Gateway IP: 75.4.85.104</a:t>
              </a:r>
            </a:p>
          </p:txBody>
        </p:sp>
      </p:grpSp>
      <p:sp>
        <p:nvSpPr>
          <p:cNvPr id="35" name="Rectangle: Rounded Corners 34"/>
          <p:cNvSpPr/>
          <p:nvPr/>
        </p:nvSpPr>
        <p:spPr bwMode="auto">
          <a:xfrm>
            <a:off x="10254427" y="3570423"/>
            <a:ext cx="1361917" cy="2714625"/>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Rounded Corners 38"/>
          <p:cNvSpPr/>
          <p:nvPr/>
        </p:nvSpPr>
        <p:spPr bwMode="auto">
          <a:xfrm>
            <a:off x="8687599" y="3570423"/>
            <a:ext cx="1361917" cy="2714625"/>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Rectangle 39"/>
          <p:cNvSpPr/>
          <p:nvPr/>
        </p:nvSpPr>
        <p:spPr bwMode="auto">
          <a:xfrm>
            <a:off x="6896173" y="2645116"/>
            <a:ext cx="5080052" cy="4052943"/>
          </a:xfrm>
          <a:prstGeom prst="rect">
            <a:avLst/>
          </a:prstGeom>
          <a:noFill/>
          <a:ln w="25400" cmpd="sng">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marL="0" marR="0" lvl="0" indent="0" algn="ctr" defTabSz="68524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5F5F5F"/>
              </a:solidFill>
              <a:effectLst/>
              <a:uLnTx/>
              <a:uFillTx/>
              <a:latin typeface="Segoe UI"/>
              <a:ea typeface="+mn-ea"/>
              <a:cs typeface="+mn-cs"/>
            </a:endParaRPr>
          </a:p>
        </p:txBody>
      </p:sp>
      <p:sp>
        <p:nvSpPr>
          <p:cNvPr id="42" name="Rectangle 41"/>
          <p:cNvSpPr/>
          <p:nvPr/>
        </p:nvSpPr>
        <p:spPr bwMode="auto">
          <a:xfrm>
            <a:off x="10527165" y="5271022"/>
            <a:ext cx="834524" cy="4616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MYSQL1</a:t>
            </a:r>
          </a:p>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172.16.2.4</a:t>
            </a:r>
          </a:p>
        </p:txBody>
      </p:sp>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60630" y="2653503"/>
            <a:ext cx="421071" cy="430308"/>
          </a:xfrm>
          <a:prstGeom prst="rect">
            <a:avLst/>
          </a:prstGeom>
        </p:spPr>
      </p:pic>
      <p:sp>
        <p:nvSpPr>
          <p:cNvPr id="50" name="Rectangle 49"/>
          <p:cNvSpPr/>
          <p:nvPr/>
        </p:nvSpPr>
        <p:spPr bwMode="auto">
          <a:xfrm>
            <a:off x="8949914" y="4465393"/>
            <a:ext cx="834524" cy="4616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UBUNTU1</a:t>
            </a:r>
          </a:p>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172.16.1.4</a:t>
            </a:r>
          </a:p>
        </p:txBody>
      </p:sp>
      <p:sp>
        <p:nvSpPr>
          <p:cNvPr id="51" name="Rectangle 50"/>
          <p:cNvSpPr/>
          <p:nvPr/>
        </p:nvSpPr>
        <p:spPr bwMode="auto">
          <a:xfrm>
            <a:off x="8949914" y="5732683"/>
            <a:ext cx="834524" cy="4616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UBUNTU2</a:t>
            </a:r>
          </a:p>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172.16.1.5</a:t>
            </a:r>
          </a:p>
        </p:txBody>
      </p:sp>
      <p:sp>
        <p:nvSpPr>
          <p:cNvPr id="58" name="Rectangle 57"/>
          <p:cNvSpPr/>
          <p:nvPr/>
        </p:nvSpPr>
        <p:spPr bwMode="auto">
          <a:xfrm>
            <a:off x="10228651" y="6232166"/>
            <a:ext cx="1413207" cy="4616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Subnet: DATA</a:t>
            </a:r>
          </a:p>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CIDR: 172.16.2.0/24</a:t>
            </a:r>
          </a:p>
        </p:txBody>
      </p:sp>
      <p:sp>
        <p:nvSpPr>
          <p:cNvPr id="59" name="Rectangle 58"/>
          <p:cNvSpPr/>
          <p:nvPr/>
        </p:nvSpPr>
        <p:spPr bwMode="auto">
          <a:xfrm>
            <a:off x="8660574" y="6221388"/>
            <a:ext cx="1413207" cy="4616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Subnet: APP</a:t>
            </a:r>
          </a:p>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CIDR: 172.16.1.0/24</a:t>
            </a:r>
          </a:p>
        </p:txBody>
      </p:sp>
      <p:sp>
        <p:nvSpPr>
          <p:cNvPr id="60" name="Rectangle: Rounded Corners 59"/>
          <p:cNvSpPr/>
          <p:nvPr/>
        </p:nvSpPr>
        <p:spPr bwMode="auto">
          <a:xfrm>
            <a:off x="7159940" y="3570423"/>
            <a:ext cx="1361917" cy="2714625"/>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60"/>
          <p:cNvSpPr/>
          <p:nvPr/>
        </p:nvSpPr>
        <p:spPr bwMode="auto">
          <a:xfrm>
            <a:off x="7165672" y="6260723"/>
            <a:ext cx="1413207" cy="4616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Subnet: Gateway</a:t>
            </a:r>
          </a:p>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CIDR: 172.16.0.0/24</a:t>
            </a:r>
          </a:p>
        </p:txBody>
      </p:sp>
      <p:sp>
        <p:nvSpPr>
          <p:cNvPr id="63" name="Rectangle 62"/>
          <p:cNvSpPr/>
          <p:nvPr/>
        </p:nvSpPr>
        <p:spPr bwMode="auto">
          <a:xfrm>
            <a:off x="7407177" y="4512716"/>
            <a:ext cx="834524" cy="4616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GW1</a:t>
            </a:r>
          </a:p>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172.16.0.4</a:t>
            </a:r>
          </a:p>
        </p:txBody>
      </p:sp>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34293" y="3685103"/>
            <a:ext cx="780290" cy="780290"/>
          </a:xfrm>
          <a:prstGeom prst="rect">
            <a:avLst/>
          </a:prstGeom>
        </p:spPr>
      </p:pic>
      <p:sp>
        <p:nvSpPr>
          <p:cNvPr id="43" name="Rectangle 42">
            <a:extLst>
              <a:ext uri="{FF2B5EF4-FFF2-40B4-BE49-F238E27FC236}">
                <a16:creationId xmlns:a16="http://schemas.microsoft.com/office/drawing/2014/main" id="{C35743EC-5169-4D14-ACE7-7785C1A4DFB3}"/>
              </a:ext>
            </a:extLst>
          </p:cNvPr>
          <p:cNvSpPr/>
          <p:nvPr/>
        </p:nvSpPr>
        <p:spPr bwMode="auto">
          <a:xfrm>
            <a:off x="7399220" y="5834497"/>
            <a:ext cx="834524" cy="4616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GW1</a:t>
            </a:r>
          </a:p>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172.16.0.5</a:t>
            </a:r>
          </a:p>
        </p:txBody>
      </p:sp>
      <p:pic>
        <p:nvPicPr>
          <p:cNvPr id="44" name="Picture 43">
            <a:extLst>
              <a:ext uri="{FF2B5EF4-FFF2-40B4-BE49-F238E27FC236}">
                <a16:creationId xmlns:a16="http://schemas.microsoft.com/office/drawing/2014/main" id="{E601825D-B558-4292-BE6A-8BD8D13FBE3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26336" y="5006884"/>
            <a:ext cx="780290" cy="780290"/>
          </a:xfrm>
          <a:prstGeom prst="rect">
            <a:avLst/>
          </a:prstGeom>
        </p:spPr>
      </p:pic>
      <p:pic>
        <p:nvPicPr>
          <p:cNvPr id="56" name="Graphic 55">
            <a:extLst>
              <a:ext uri="{FF2B5EF4-FFF2-40B4-BE49-F238E27FC236}">
                <a16:creationId xmlns:a16="http://schemas.microsoft.com/office/drawing/2014/main" id="{3ABF0D52-8AD9-429E-86F6-3D22F12E86E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43244" y="3711959"/>
            <a:ext cx="773807" cy="773807"/>
          </a:xfrm>
          <a:prstGeom prst="rect">
            <a:avLst/>
          </a:prstGeom>
        </p:spPr>
      </p:pic>
      <p:pic>
        <p:nvPicPr>
          <p:cNvPr id="62" name="Graphic 61">
            <a:extLst>
              <a:ext uri="{FF2B5EF4-FFF2-40B4-BE49-F238E27FC236}">
                <a16:creationId xmlns:a16="http://schemas.microsoft.com/office/drawing/2014/main" id="{E94DCC89-7C5C-4F7F-9E6C-C1D20CB8FA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80272" y="4888081"/>
            <a:ext cx="773807" cy="773807"/>
          </a:xfrm>
          <a:prstGeom prst="rect">
            <a:avLst/>
          </a:prstGeom>
        </p:spPr>
      </p:pic>
      <p:pic>
        <p:nvPicPr>
          <p:cNvPr id="64" name="Graphic 63">
            <a:extLst>
              <a:ext uri="{FF2B5EF4-FFF2-40B4-BE49-F238E27FC236}">
                <a16:creationId xmlns:a16="http://schemas.microsoft.com/office/drawing/2014/main" id="{7F701596-2D44-4898-9765-E307F05CBE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54415" y="4543858"/>
            <a:ext cx="773807" cy="773807"/>
          </a:xfrm>
          <a:prstGeom prst="rect">
            <a:avLst/>
          </a:prstGeom>
        </p:spPr>
      </p:pic>
      <p:sp>
        <p:nvSpPr>
          <p:cNvPr id="65" name="Rectangle 64">
            <a:extLst>
              <a:ext uri="{FF2B5EF4-FFF2-40B4-BE49-F238E27FC236}">
                <a16:creationId xmlns:a16="http://schemas.microsoft.com/office/drawing/2014/main" id="{6820F8BF-FED5-48E0-837D-14225785B322}"/>
              </a:ext>
            </a:extLst>
          </p:cNvPr>
          <p:cNvSpPr/>
          <p:nvPr/>
        </p:nvSpPr>
        <p:spPr bwMode="auto">
          <a:xfrm>
            <a:off x="10019151" y="2718235"/>
            <a:ext cx="1361917" cy="4616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20" tIns="45718" rIns="45720" bIns="45718" numCol="1" rtlCol="0" anchor="ctr" anchorCtr="0" compatLnSpc="1">
            <a:prstTxWarp prst="textNoShape">
              <a:avLst/>
            </a:prstTxWarp>
            <a:spAutoFit/>
          </a:bodyPr>
          <a:lstStyle/>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Address Space</a:t>
            </a:r>
          </a:p>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172.16.0.0/20</a:t>
            </a:r>
          </a:p>
        </p:txBody>
      </p:sp>
      <p:sp>
        <p:nvSpPr>
          <p:cNvPr id="66" name="Rectangle 65">
            <a:extLst>
              <a:ext uri="{FF2B5EF4-FFF2-40B4-BE49-F238E27FC236}">
                <a16:creationId xmlns:a16="http://schemas.microsoft.com/office/drawing/2014/main" id="{D7AFBF1E-8011-4489-AE7A-0F0019D083E6}"/>
              </a:ext>
            </a:extLst>
          </p:cNvPr>
          <p:cNvSpPr/>
          <p:nvPr/>
        </p:nvSpPr>
        <p:spPr bwMode="auto">
          <a:xfrm>
            <a:off x="348669" y="2965826"/>
            <a:ext cx="1361917" cy="4616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20" tIns="45718" rIns="45720" bIns="45718" numCol="1" rtlCol="0" anchor="ctr" anchorCtr="0" compatLnSpc="1">
            <a:prstTxWarp prst="textNoShape">
              <a:avLst/>
            </a:prstTxWarp>
            <a:spAutoFit/>
          </a:bodyPr>
          <a:lstStyle/>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Address Space</a:t>
            </a:r>
          </a:p>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10.0.0.0/8</a:t>
            </a:r>
          </a:p>
        </p:txBody>
      </p:sp>
      <p:sp>
        <p:nvSpPr>
          <p:cNvPr id="67" name="Rectangle 66">
            <a:extLst>
              <a:ext uri="{FF2B5EF4-FFF2-40B4-BE49-F238E27FC236}">
                <a16:creationId xmlns:a16="http://schemas.microsoft.com/office/drawing/2014/main" id="{7DAC1475-CBE5-45E4-B4C2-F64F0D75097F}"/>
              </a:ext>
            </a:extLst>
          </p:cNvPr>
          <p:cNvSpPr/>
          <p:nvPr/>
        </p:nvSpPr>
        <p:spPr bwMode="auto">
          <a:xfrm>
            <a:off x="3115340" y="5040191"/>
            <a:ext cx="922689" cy="4616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ASA</a:t>
            </a:r>
          </a:p>
          <a:p>
            <a:pPr marL="0" marR="0" lvl="0" indent="0" algn="ctr" defTabSz="912758"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1A1A1A">
                    <a:alpha val="99000"/>
                  </a:srgbClr>
                </a:solidFill>
                <a:effectLst/>
                <a:uLnTx/>
                <a:uFillTx/>
                <a:latin typeface="Segoe UI"/>
                <a:ea typeface="+mn-ea"/>
                <a:cs typeface="+mn-cs"/>
              </a:rPr>
              <a:t>75.4.85.104</a:t>
            </a:r>
          </a:p>
        </p:txBody>
      </p:sp>
    </p:spTree>
    <p:extLst>
      <p:ext uri="{BB962C8B-B14F-4D97-AF65-F5344CB8AC3E}">
        <p14:creationId xmlns:p14="http://schemas.microsoft.com/office/powerpoint/2010/main" val="367955757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BBDA5625-06CC-41F0-A923-8A33BF2A01FB}"/>
              </a:ext>
            </a:extLst>
          </p:cNvPr>
          <p:cNvSpPr/>
          <p:nvPr/>
        </p:nvSpPr>
        <p:spPr>
          <a:xfrm>
            <a:off x="0" y="0"/>
            <a:ext cx="5898776"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D12DCB-E81A-4140-B623-995891CAB9EC}"/>
              </a:ext>
            </a:extLst>
          </p:cNvPr>
          <p:cNvSpPr>
            <a:spLocks noGrp="1"/>
          </p:cNvSpPr>
          <p:nvPr>
            <p:ph type="title"/>
          </p:nvPr>
        </p:nvSpPr>
        <p:spPr/>
        <p:txBody>
          <a:bodyPr/>
          <a:lstStyle/>
          <a:p>
            <a:r>
              <a:rPr lang="en-US" dirty="0">
                <a:solidFill>
                  <a:schemeClr val="bg1"/>
                </a:solidFill>
              </a:rPr>
              <a:t>VNET Peering</a:t>
            </a:r>
          </a:p>
        </p:txBody>
      </p:sp>
      <p:sp>
        <p:nvSpPr>
          <p:cNvPr id="3" name="TextBox 2">
            <a:extLst>
              <a:ext uri="{FF2B5EF4-FFF2-40B4-BE49-F238E27FC236}">
                <a16:creationId xmlns:a16="http://schemas.microsoft.com/office/drawing/2014/main" id="{064030F6-24A2-4719-B316-15FE35772FEA}"/>
              </a:ext>
            </a:extLst>
          </p:cNvPr>
          <p:cNvSpPr txBox="1"/>
          <p:nvPr/>
        </p:nvSpPr>
        <p:spPr>
          <a:xfrm>
            <a:off x="573740" y="1918447"/>
            <a:ext cx="5325036" cy="4524315"/>
          </a:xfrm>
          <a:prstGeom prst="rect">
            <a:avLst/>
          </a:prstGeom>
          <a:noFill/>
        </p:spPr>
        <p:txBody>
          <a:bodyPr wrap="square" rtlCol="0">
            <a:spAutoFit/>
          </a:bodyPr>
          <a:lstStyle/>
          <a:p>
            <a:pPr marL="285750" indent="-285750">
              <a:buFont typeface="Arial" panose="020B0604020202020204" pitchFamily="34" charset="0"/>
              <a:buChar char="•"/>
            </a:pPr>
            <a:r>
              <a:rPr lang="en-US" sz="3600" dirty="0">
                <a:solidFill>
                  <a:schemeClr val="bg1"/>
                </a:solidFill>
              </a:rPr>
              <a:t>Connect two VNETs in the same region at wire speed</a:t>
            </a:r>
          </a:p>
          <a:p>
            <a:pPr marL="285750" indent="-285750">
              <a:buFont typeface="Arial" panose="020B0604020202020204" pitchFamily="34" charset="0"/>
              <a:buChar char="•"/>
            </a:pPr>
            <a:endParaRPr lang="en-US" sz="3600" dirty="0">
              <a:solidFill>
                <a:schemeClr val="bg1"/>
              </a:solidFill>
            </a:endParaRPr>
          </a:p>
          <a:p>
            <a:pPr marL="285750" indent="-285750">
              <a:buFont typeface="Arial" panose="020B0604020202020204" pitchFamily="34" charset="0"/>
              <a:buChar char="•"/>
            </a:pPr>
            <a:r>
              <a:rPr lang="en-US" sz="3600" dirty="0">
                <a:solidFill>
                  <a:schemeClr val="bg1"/>
                </a:solidFill>
              </a:rPr>
              <a:t>No routing configuration required, but can’t be overlapping IP Address space</a:t>
            </a:r>
          </a:p>
        </p:txBody>
      </p:sp>
      <p:pic>
        <p:nvPicPr>
          <p:cNvPr id="4" name="Picture 3">
            <a:extLst>
              <a:ext uri="{FF2B5EF4-FFF2-40B4-BE49-F238E27FC236}">
                <a16:creationId xmlns:a16="http://schemas.microsoft.com/office/drawing/2014/main" id="{28FE7FF9-1714-4849-B82B-DB272FA22551}"/>
              </a:ext>
            </a:extLst>
          </p:cNvPr>
          <p:cNvPicPr>
            <a:picLocks noChangeAspect="1"/>
          </p:cNvPicPr>
          <p:nvPr/>
        </p:nvPicPr>
        <p:blipFill>
          <a:blip r:embed="rId2"/>
          <a:stretch>
            <a:fillRect/>
          </a:stretch>
        </p:blipFill>
        <p:spPr>
          <a:xfrm>
            <a:off x="6537839" y="564776"/>
            <a:ext cx="4951785" cy="5961529"/>
          </a:xfrm>
          <a:prstGeom prst="rect">
            <a:avLst/>
          </a:prstGeom>
        </p:spPr>
      </p:pic>
    </p:spTree>
    <p:extLst>
      <p:ext uri="{BB962C8B-B14F-4D97-AF65-F5344CB8AC3E}">
        <p14:creationId xmlns:p14="http://schemas.microsoft.com/office/powerpoint/2010/main" val="32270645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1">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Title 16"/>
          <p:cNvSpPr>
            <a:spLocks noGrp="1"/>
          </p:cNvSpPr>
          <p:nvPr>
            <p:ph type="title"/>
          </p:nvPr>
        </p:nvSpPr>
        <p:spPr>
          <a:xfrm>
            <a:off x="634276" y="4892358"/>
            <a:ext cx="3766272" cy="1325563"/>
          </a:xfrm>
        </p:spPr>
        <p:txBody>
          <a:bodyPr vert="horz" lIns="91440" tIns="45720" rIns="91440" bIns="45720" rtlCol="0" anchor="ctr">
            <a:normAutofit/>
          </a:bodyPr>
          <a:lstStyle/>
          <a:p>
            <a:pPr algn="r" defTabSz="914400">
              <a:lnSpc>
                <a:spcPct val="90000"/>
              </a:lnSpc>
            </a:pPr>
            <a:r>
              <a:rPr lang="en-US" sz="2400" kern="1200">
                <a:solidFill>
                  <a:schemeClr val="bg1"/>
                </a:solidFill>
                <a:latin typeface="+mj-lt"/>
                <a:ea typeface="+mj-ea"/>
                <a:cs typeface="+mj-cs"/>
              </a:rPr>
              <a:t>VNet Peering</a:t>
            </a:r>
          </a:p>
        </p:txBody>
      </p:sp>
      <p:pic>
        <p:nvPicPr>
          <p:cNvPr id="5" name="Picture 4" descr="Illustration showing VNet1 in Region 1, and VNet2 and VNet3 in Region 2. VNet2 and VNet3 are connected with regional VNet peering. VNet1 and VNet2 are connected with a global VNet peering. ">
            <a:extLst>
              <a:ext uri="{FF2B5EF4-FFF2-40B4-BE49-F238E27FC236}">
                <a16:creationId xmlns:a16="http://schemas.microsoft.com/office/drawing/2014/main" id="{61105FE7-0C95-4858-AD7B-12C74BEBA742}"/>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795142" y="1235026"/>
            <a:ext cx="10595911" cy="2119181"/>
          </a:xfrm>
          <a:prstGeom prst="rect">
            <a:avLst/>
          </a:prstGeom>
        </p:spPr>
      </p:pic>
      <p:cxnSp>
        <p:nvCxnSpPr>
          <p:cNvPr id="24" name="Straight Connector 23">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5429FA2B-6E39-4C3B-A68E-A8A9C22D1E38}"/>
              </a:ext>
            </a:extLst>
          </p:cNvPr>
          <p:cNvSpPr>
            <a:spLocks noGrp="1"/>
          </p:cNvSpPr>
          <p:nvPr>
            <p:ph type="body" sz="quarter" idx="10"/>
          </p:nvPr>
        </p:nvSpPr>
        <p:spPr>
          <a:xfrm>
            <a:off x="4878784" y="4824249"/>
            <a:ext cx="6673136" cy="1461780"/>
          </a:xfrm>
        </p:spPr>
        <p:txBody>
          <a:bodyPr vert="horz" lIns="91440" tIns="45720" rIns="91440" bIns="45720" rtlCol="0" anchor="ctr">
            <a:normAutofit/>
          </a:bodyPr>
          <a:lstStyle/>
          <a:p>
            <a:pPr defTabSz="914400">
              <a:lnSpc>
                <a:spcPct val="90000"/>
              </a:lnSpc>
              <a:buFont typeface="Arial" panose="020B0604020202020204" pitchFamily="34" charset="0"/>
              <a:buChar char="•"/>
            </a:pPr>
            <a:r>
              <a:rPr lang="en-US" sz="1500" dirty="0">
                <a:solidFill>
                  <a:schemeClr val="bg1"/>
                </a:solidFill>
                <a:latin typeface="+mn-lt"/>
                <a:cs typeface="+mn-cs"/>
              </a:rPr>
              <a:t>VNet peering connects two Azure virtual networks </a:t>
            </a:r>
          </a:p>
          <a:p>
            <a:pPr defTabSz="914400">
              <a:lnSpc>
                <a:spcPct val="90000"/>
              </a:lnSpc>
              <a:buFont typeface="Arial" panose="020B0604020202020204" pitchFamily="34" charset="0"/>
              <a:buChar char="•"/>
            </a:pPr>
            <a:r>
              <a:rPr lang="en-US" sz="1500" dirty="0">
                <a:solidFill>
                  <a:schemeClr val="bg1"/>
                </a:solidFill>
                <a:latin typeface="+mn-lt"/>
                <a:cs typeface="+mn-cs"/>
              </a:rPr>
              <a:t>Two types of peering: Regional and Global</a:t>
            </a:r>
          </a:p>
          <a:p>
            <a:pPr defTabSz="914400">
              <a:lnSpc>
                <a:spcPct val="90000"/>
              </a:lnSpc>
              <a:buFont typeface="Arial" panose="020B0604020202020204" pitchFamily="34" charset="0"/>
              <a:buChar char="•"/>
            </a:pPr>
            <a:r>
              <a:rPr lang="en-US" sz="1500" dirty="0">
                <a:solidFill>
                  <a:schemeClr val="bg1"/>
                </a:solidFill>
                <a:latin typeface="+mn-lt"/>
                <a:cs typeface="+mn-cs"/>
              </a:rPr>
              <a:t>Peered networks use the Azure backbone for privacy and isolation</a:t>
            </a:r>
          </a:p>
          <a:p>
            <a:pPr defTabSz="914400">
              <a:lnSpc>
                <a:spcPct val="90000"/>
              </a:lnSpc>
              <a:buFont typeface="Arial" panose="020B0604020202020204" pitchFamily="34" charset="0"/>
              <a:buChar char="•"/>
            </a:pPr>
            <a:r>
              <a:rPr lang="en-US" sz="1500" dirty="0">
                <a:solidFill>
                  <a:schemeClr val="bg1"/>
                </a:solidFill>
                <a:latin typeface="+mn-lt"/>
                <a:cs typeface="+mn-cs"/>
              </a:rPr>
              <a:t>Easy to setup, seamless data transfer, and great performance</a:t>
            </a:r>
          </a:p>
          <a:p>
            <a:pPr defTabSz="914400">
              <a:lnSpc>
                <a:spcPct val="90000"/>
              </a:lnSpc>
              <a:buFont typeface="Arial" panose="020B0604020202020204" pitchFamily="34" charset="0"/>
              <a:buChar char="•"/>
            </a:pPr>
            <a:r>
              <a:rPr lang="en-US" sz="1500" dirty="0">
                <a:solidFill>
                  <a:schemeClr val="bg1"/>
                </a:solidFill>
                <a:latin typeface="+mn-lt"/>
                <a:cs typeface="+mn-cs"/>
              </a:rPr>
              <a:t>Global peering has special requirements</a:t>
            </a:r>
          </a:p>
        </p:txBody>
      </p:sp>
    </p:spTree>
    <p:extLst>
      <p:ext uri="{BB962C8B-B14F-4D97-AF65-F5344CB8AC3E}">
        <p14:creationId xmlns:p14="http://schemas.microsoft.com/office/powerpoint/2010/main" val="292313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lumMod val="95000"/>
                </a:srgbClr>
              </a:solidFill>
              <a:effectLst/>
              <a:uLnTx/>
              <a:uFillTx/>
              <a:latin typeface="Segoe UI"/>
              <a:ea typeface="+mn-ea"/>
              <a:cs typeface="+mn-cs"/>
            </a:endParaRPr>
          </a:p>
        </p:txBody>
      </p:sp>
      <p:sp>
        <p:nvSpPr>
          <p:cNvPr id="2" name="Title 1">
            <a:extLst>
              <a:ext uri="{FF2B5EF4-FFF2-40B4-BE49-F238E27FC236}">
                <a16:creationId xmlns:a16="http://schemas.microsoft.com/office/drawing/2014/main" id="{D6D12DCB-E81A-4140-B623-995891CAB9EC}"/>
              </a:ext>
            </a:extLst>
          </p:cNvPr>
          <p:cNvSpPr>
            <a:spLocks noGrp="1"/>
          </p:cNvSpPr>
          <p:nvPr>
            <p:ph type="title"/>
          </p:nvPr>
        </p:nvSpPr>
        <p:spPr>
          <a:xfrm>
            <a:off x="950121" y="5529884"/>
            <a:ext cx="5693783" cy="1096331"/>
          </a:xfrm>
        </p:spPr>
        <p:txBody>
          <a:bodyPr vert="horz" lIns="91440" tIns="45720" rIns="91440" bIns="45720" rtlCol="0" anchor="ctr">
            <a:normAutofit/>
          </a:bodyPr>
          <a:lstStyle/>
          <a:p>
            <a:pPr defTabSz="914400">
              <a:lnSpc>
                <a:spcPct val="90000"/>
              </a:lnSpc>
            </a:pPr>
            <a:r>
              <a:rPr lang="en-US" sz="3700" kern="1200">
                <a:solidFill>
                  <a:srgbClr val="303030"/>
                </a:solidFill>
                <a:latin typeface="+mj-lt"/>
                <a:ea typeface="+mj-ea"/>
                <a:cs typeface="+mj-cs"/>
              </a:rPr>
              <a:t>Site to Site VPN &amp; Peering</a:t>
            </a:r>
          </a:p>
        </p:txBody>
      </p:sp>
      <p:pic>
        <p:nvPicPr>
          <p:cNvPr id="5" name="Picture 4">
            <a:extLst>
              <a:ext uri="{FF2B5EF4-FFF2-40B4-BE49-F238E27FC236}">
                <a16:creationId xmlns:a16="http://schemas.microsoft.com/office/drawing/2014/main" id="{9FA2733D-1A29-458B-A20C-134653088124}"/>
              </a:ext>
            </a:extLst>
          </p:cNvPr>
          <p:cNvPicPr>
            <a:picLocks noChangeAspect="1"/>
          </p:cNvPicPr>
          <p:nvPr/>
        </p:nvPicPr>
        <p:blipFill>
          <a:blip r:embed="rId2"/>
          <a:stretch>
            <a:fillRect/>
          </a:stretch>
        </p:blipFill>
        <p:spPr>
          <a:xfrm>
            <a:off x="950121" y="1444761"/>
            <a:ext cx="5941068" cy="3029944"/>
          </a:xfrm>
          <a:prstGeom prst="rect">
            <a:avLst/>
          </a:prstGeom>
        </p:spPr>
      </p:pic>
      <p:sp>
        <p:nvSpPr>
          <p:cNvPr id="3" name="TextBox 2">
            <a:extLst>
              <a:ext uri="{FF2B5EF4-FFF2-40B4-BE49-F238E27FC236}">
                <a16:creationId xmlns:a16="http://schemas.microsoft.com/office/drawing/2014/main" id="{064030F6-24A2-4719-B316-15FE35772FEA}"/>
              </a:ext>
            </a:extLst>
          </p:cNvPr>
          <p:cNvSpPr txBox="1"/>
          <p:nvPr/>
        </p:nvSpPr>
        <p:spPr>
          <a:xfrm>
            <a:off x="7534655" y="965199"/>
            <a:ext cx="4008101" cy="4020458"/>
          </a:xfrm>
          <a:prstGeom prst="rect">
            <a:avLst/>
          </a:prstGeom>
        </p:spPr>
        <p:txBody>
          <a:bodyPr vert="horz" lIns="91440" tIns="45720" rIns="91440" bIns="45720" rtlCol="0" anchor="ctr">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Hybrid Cloud using VPN via the Internet</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Two VNETs in the same region at wire speed</a:t>
            </a:r>
          </a:p>
        </p:txBody>
      </p:sp>
    </p:spTree>
    <p:extLst>
      <p:ext uri="{BB962C8B-B14F-4D97-AF65-F5344CB8AC3E}">
        <p14:creationId xmlns:p14="http://schemas.microsoft.com/office/powerpoint/2010/main" val="36831047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 name="Title 3">
            <a:extLst>
              <a:ext uri="{FF2B5EF4-FFF2-40B4-BE49-F238E27FC236}">
                <a16:creationId xmlns:a16="http://schemas.microsoft.com/office/drawing/2014/main" id="{A33382BA-9A32-4C98-8F4B-62A2C954E366}"/>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defTabSz="914400">
              <a:lnSpc>
                <a:spcPct val="90000"/>
              </a:lnSpc>
            </a:pPr>
            <a:r>
              <a:rPr lang="en-US" sz="5400" dirty="0">
                <a:solidFill>
                  <a:schemeClr val="bg1">
                    <a:lumMod val="95000"/>
                    <a:lumOff val="5000"/>
                  </a:schemeClr>
                </a:solidFill>
                <a:ea typeface="+mj-ea"/>
                <a:cs typeface="+mj-cs"/>
              </a:rPr>
              <a:t>Demo</a:t>
            </a:r>
            <a:br>
              <a:rPr lang="en-US" sz="5400" dirty="0">
                <a:solidFill>
                  <a:schemeClr val="bg1">
                    <a:lumMod val="95000"/>
                    <a:lumOff val="5000"/>
                  </a:schemeClr>
                </a:solidFill>
                <a:ea typeface="+mj-ea"/>
                <a:cs typeface="+mj-cs"/>
              </a:rPr>
            </a:br>
            <a:r>
              <a:rPr lang="en-US" dirty="0">
                <a:solidFill>
                  <a:schemeClr val="bg1">
                    <a:lumMod val="95000"/>
                    <a:lumOff val="5000"/>
                  </a:schemeClr>
                </a:solidFill>
                <a:ea typeface="+mj-ea"/>
                <a:cs typeface="+mj-cs"/>
              </a:rPr>
              <a:t>VNET Peering</a:t>
            </a:r>
            <a:endParaRPr lang="en-US" sz="5400" dirty="0">
              <a:solidFill>
                <a:schemeClr val="bg1">
                  <a:lumMod val="95000"/>
                  <a:lumOff val="5000"/>
                </a:schemeClr>
              </a:solidFill>
              <a:ea typeface="+mj-ea"/>
              <a:cs typeface="+mj-cs"/>
            </a:endParaRPr>
          </a:p>
        </p:txBody>
      </p:sp>
    </p:spTree>
    <p:extLst>
      <p:ext uri="{BB962C8B-B14F-4D97-AF65-F5344CB8AC3E}">
        <p14:creationId xmlns:p14="http://schemas.microsoft.com/office/powerpoint/2010/main" val="1147507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1514292" y="513612"/>
            <a:ext cx="9894133" cy="1031216"/>
          </a:xfrm>
        </p:spPr>
        <p:txBody>
          <a:bodyPr vert="horz" lIns="91440" tIns="45720" rIns="91440" bIns="45720" rtlCol="0" anchor="b">
            <a:normAutofit/>
          </a:bodyPr>
          <a:lstStyle/>
          <a:p>
            <a:pPr defTabSz="914400">
              <a:lnSpc>
                <a:spcPct val="90000"/>
              </a:lnSpc>
            </a:pPr>
            <a:r>
              <a:rPr lang="en-US" sz="4400" kern="1200" dirty="0">
                <a:solidFill>
                  <a:schemeClr val="tx1"/>
                </a:solidFill>
                <a:latin typeface="+mj-lt"/>
                <a:ea typeface="+mj-ea"/>
                <a:cs typeface="+mj-cs"/>
              </a:rPr>
              <a:t>Implementing Azure Policy</a:t>
            </a:r>
          </a:p>
        </p:txBody>
      </p:sp>
      <p:pic>
        <p:nvPicPr>
          <p:cNvPr id="2" name="Picture 1">
            <a:extLst>
              <a:ext uri="{FF2B5EF4-FFF2-40B4-BE49-F238E27FC236}">
                <a16:creationId xmlns:a16="http://schemas.microsoft.com/office/drawing/2014/main" id="{84BA2FAA-05A6-40B1-BA01-091832AD51F6}"/>
              </a:ext>
            </a:extLst>
          </p:cNvPr>
          <p:cNvPicPr>
            <a:picLocks noChangeAspect="1"/>
          </p:cNvPicPr>
          <p:nvPr/>
        </p:nvPicPr>
        <p:blipFill>
          <a:blip r:embed="rId3"/>
          <a:stretch>
            <a:fillRect/>
          </a:stretch>
        </p:blipFill>
        <p:spPr>
          <a:xfrm>
            <a:off x="1514293" y="3244438"/>
            <a:ext cx="5069382" cy="1444773"/>
          </a:xfrm>
          <a:prstGeom prst="rect">
            <a:avLst/>
          </a:prstGeom>
        </p:spPr>
      </p:pic>
      <p:sp>
        <p:nvSpPr>
          <p:cNvPr id="22" name="Freeform: Shape 21">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24" name="Freeform: Shape 23">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 Placeholder 5"/>
          <p:cNvSpPr>
            <a:spLocks noGrp="1"/>
          </p:cNvSpPr>
          <p:nvPr>
            <p:ph type="body" sz="quarter" idx="10"/>
          </p:nvPr>
        </p:nvSpPr>
        <p:spPr>
          <a:xfrm>
            <a:off x="7781373" y="2279151"/>
            <a:ext cx="4020102" cy="3387145"/>
          </a:xfrm>
        </p:spPr>
        <p:txBody>
          <a:bodyPr vert="horz" lIns="91440" tIns="45720" rIns="91440" bIns="45720" rtlCol="0" anchor="ctr">
            <a:normAutofit/>
          </a:bodyPr>
          <a:lstStyle/>
          <a:p>
            <a:pPr marL="742950" indent="-457200" defTabSz="914400">
              <a:lnSpc>
                <a:spcPct val="90000"/>
              </a:lnSpc>
              <a:buFont typeface="+mj-lt"/>
              <a:buAutoNum type="arabicPeriod"/>
            </a:pPr>
            <a:r>
              <a:rPr lang="en-US" sz="3600" dirty="0">
                <a:solidFill>
                  <a:schemeClr val="tx1"/>
                </a:solidFill>
                <a:latin typeface="+mn-lt"/>
                <a:cs typeface="+mn-cs"/>
              </a:rPr>
              <a:t>Define Policies</a:t>
            </a:r>
          </a:p>
          <a:p>
            <a:pPr marL="742950" indent="-457200" defTabSz="914400">
              <a:lnSpc>
                <a:spcPct val="90000"/>
              </a:lnSpc>
              <a:buFont typeface="+mj-lt"/>
              <a:buAutoNum type="arabicPeriod"/>
            </a:pPr>
            <a:r>
              <a:rPr lang="en-US" sz="3600" dirty="0">
                <a:solidFill>
                  <a:schemeClr val="tx1"/>
                </a:solidFill>
                <a:latin typeface="+mn-lt"/>
                <a:cs typeface="+mn-cs"/>
              </a:rPr>
              <a:t>Assign Policies</a:t>
            </a:r>
          </a:p>
          <a:p>
            <a:pPr defTabSz="914400">
              <a:lnSpc>
                <a:spcPct val="90000"/>
              </a:lnSpc>
              <a:buFont typeface="Arial" panose="020B0604020202020204" pitchFamily="34" charset="0"/>
              <a:buChar char="•"/>
            </a:pPr>
            <a:endParaRPr lang="en-US" sz="2400" dirty="0">
              <a:solidFill>
                <a:schemeClr val="tx1"/>
              </a:solidFill>
              <a:latin typeface="+mn-lt"/>
              <a:cs typeface="+mn-cs"/>
            </a:endParaRPr>
          </a:p>
        </p:txBody>
      </p:sp>
    </p:spTree>
    <p:extLst>
      <p:ext uri="{BB962C8B-B14F-4D97-AF65-F5344CB8AC3E}">
        <p14:creationId xmlns:p14="http://schemas.microsoft.com/office/powerpoint/2010/main" val="371749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itle 16"/>
          <p:cNvSpPr>
            <a:spLocks noGrp="1"/>
          </p:cNvSpPr>
          <p:nvPr>
            <p:ph type="title"/>
          </p:nvPr>
        </p:nvSpPr>
        <p:spPr>
          <a:xfrm>
            <a:off x="643467" y="640080"/>
            <a:ext cx="3096427" cy="5613236"/>
          </a:xfrm>
        </p:spPr>
        <p:txBody>
          <a:bodyPr vert="horz" lIns="91440" tIns="45720" rIns="91440" bIns="45720" rtlCol="0" anchor="ctr">
            <a:normAutofit/>
          </a:bodyPr>
          <a:lstStyle/>
          <a:p>
            <a:pPr defTabSz="914400">
              <a:lnSpc>
                <a:spcPct val="90000"/>
              </a:lnSpc>
            </a:pPr>
            <a:r>
              <a:rPr lang="en-US" sz="3700" kern="1200">
                <a:solidFill>
                  <a:srgbClr val="FFFFFF"/>
                </a:solidFill>
                <a:latin typeface="+mj-lt"/>
                <a:ea typeface="+mj-ea"/>
                <a:cs typeface="+mj-cs"/>
              </a:rPr>
              <a:t>ExpressRoute</a:t>
            </a:r>
          </a:p>
        </p:txBody>
      </p:sp>
      <p:sp>
        <p:nvSpPr>
          <p:cNvPr id="6" name="Text Placeholder 5"/>
          <p:cNvSpPr>
            <a:spLocks noGrp="1"/>
          </p:cNvSpPr>
          <p:nvPr>
            <p:ph type="body" sz="quarter" idx="10"/>
          </p:nvPr>
        </p:nvSpPr>
        <p:spPr>
          <a:xfrm>
            <a:off x="4699818" y="640082"/>
            <a:ext cx="6848715" cy="2484884"/>
          </a:xfrm>
        </p:spPr>
        <p:txBody>
          <a:bodyPr vert="horz" lIns="91440" tIns="45720" rIns="91440" bIns="45720" rtlCol="0" anchor="ctr">
            <a:normAutofit/>
          </a:bodyPr>
          <a:lstStyle/>
          <a:p>
            <a:pPr defTabSz="914400">
              <a:lnSpc>
                <a:spcPct val="90000"/>
              </a:lnSpc>
              <a:buFont typeface="Arial" panose="020B0604020202020204" pitchFamily="34" charset="0"/>
              <a:buChar char="•"/>
            </a:pPr>
            <a:r>
              <a:rPr lang="en-US" sz="2000">
                <a:solidFill>
                  <a:schemeClr val="tx1"/>
                </a:solidFill>
                <a:latin typeface="+mn-lt"/>
                <a:cs typeface="+mn-cs"/>
              </a:rPr>
              <a:t>Extends on-premises networks into Microsoft cloud with dedicated private connections</a:t>
            </a:r>
          </a:p>
          <a:p>
            <a:pPr defTabSz="914400">
              <a:lnSpc>
                <a:spcPct val="90000"/>
              </a:lnSpc>
              <a:buFont typeface="Arial" panose="020B0604020202020204" pitchFamily="34" charset="0"/>
              <a:buChar char="•"/>
            </a:pPr>
            <a:r>
              <a:rPr lang="en-US" sz="2000">
                <a:solidFill>
                  <a:schemeClr val="tx1"/>
                </a:solidFill>
                <a:latin typeface="+mn-lt"/>
                <a:cs typeface="+mn-cs"/>
              </a:rPr>
              <a:t>Excellent for data migration, business continuity, and disaster recovery</a:t>
            </a:r>
          </a:p>
          <a:p>
            <a:pPr defTabSz="914400">
              <a:lnSpc>
                <a:spcPct val="90000"/>
              </a:lnSpc>
              <a:buFont typeface="Arial" panose="020B0604020202020204" pitchFamily="34" charset="0"/>
              <a:buChar char="•"/>
            </a:pPr>
            <a:r>
              <a:rPr lang="en-US" sz="2000">
                <a:solidFill>
                  <a:schemeClr val="tx1"/>
                </a:solidFill>
                <a:latin typeface="+mn-lt"/>
                <a:cs typeface="+mn-cs"/>
              </a:rPr>
              <a:t>Cost-effective option for transferring datasets </a:t>
            </a:r>
          </a:p>
          <a:p>
            <a:pPr defTabSz="914400">
              <a:lnSpc>
                <a:spcPct val="90000"/>
              </a:lnSpc>
              <a:buFont typeface="Arial" panose="020B0604020202020204" pitchFamily="34" charset="0"/>
              <a:buChar char="•"/>
            </a:pPr>
            <a:r>
              <a:rPr lang="en-US" sz="2000">
                <a:solidFill>
                  <a:schemeClr val="tx1"/>
                </a:solidFill>
                <a:latin typeface="+mn-lt"/>
                <a:cs typeface="+mn-cs"/>
              </a:rPr>
              <a:t>Adds high throughput and fast latency capacity to your datacenter</a:t>
            </a:r>
          </a:p>
        </p:txBody>
      </p:sp>
      <p:pic>
        <p:nvPicPr>
          <p:cNvPr id="3" name="Picture 2" descr="Illustration of Expressroute showing a customer's network with traffic through the partner edge through two ExpressRoute circuits to the Microsoft edge, then from there to the webapps, public IP addresses in Azure, to Office 365 and CRM Services, and to virtual networks.">
            <a:extLst>
              <a:ext uri="{FF2B5EF4-FFF2-40B4-BE49-F238E27FC236}">
                <a16:creationId xmlns:a16="http://schemas.microsoft.com/office/drawing/2014/main" id="{8B3FA26B-90C6-4BBE-8200-1C26BA4F01FD}"/>
              </a:ext>
            </a:extLst>
          </p:cNvPr>
          <p:cNvPicPr>
            <a:picLocks noChangeAspect="1"/>
          </p:cNvPicPr>
          <p:nvPr/>
        </p:nvPicPr>
        <p:blipFill>
          <a:blip r:embed="rId3"/>
          <a:stretch>
            <a:fillRect/>
          </a:stretch>
        </p:blipFill>
        <p:spPr>
          <a:xfrm>
            <a:off x="4654297" y="4001442"/>
            <a:ext cx="6894236" cy="1378846"/>
          </a:xfrm>
          <a:prstGeom prst="rect">
            <a:avLst/>
          </a:prstGeom>
        </p:spPr>
      </p:pic>
    </p:spTree>
    <p:extLst>
      <p:ext uri="{BB962C8B-B14F-4D97-AF65-F5344CB8AC3E}">
        <p14:creationId xmlns:p14="http://schemas.microsoft.com/office/powerpoint/2010/main" val="422710800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A398262C-1C72-4951-B194-B5503A267E60}"/>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defTabSz="914400">
              <a:lnSpc>
                <a:spcPct val="90000"/>
              </a:lnSpc>
            </a:pPr>
            <a:r>
              <a:rPr lang="en-US" sz="2800" kern="1200">
                <a:solidFill>
                  <a:schemeClr val="tx1"/>
                </a:solidFill>
                <a:latin typeface="+mj-lt"/>
                <a:ea typeface="+mj-ea"/>
                <a:cs typeface="+mj-cs"/>
              </a:rPr>
              <a:t>ExpressRoute Capabilities</a:t>
            </a:r>
          </a:p>
        </p:txBody>
      </p:sp>
      <p:sp>
        <p:nvSpPr>
          <p:cNvPr id="3" name="Text Placeholder 2">
            <a:extLst>
              <a:ext uri="{FF2B5EF4-FFF2-40B4-BE49-F238E27FC236}">
                <a16:creationId xmlns:a16="http://schemas.microsoft.com/office/drawing/2014/main" id="{C3BE5F18-5B9E-4D36-8293-53AADEDD09CA}"/>
              </a:ext>
            </a:extLst>
          </p:cNvPr>
          <p:cNvSpPr>
            <a:spLocks noGrp="1"/>
          </p:cNvSpPr>
          <p:nvPr>
            <p:ph type="body" sz="quarter" idx="10"/>
          </p:nvPr>
        </p:nvSpPr>
        <p:spPr>
          <a:xfrm>
            <a:off x="643468" y="2638043"/>
            <a:ext cx="3363974" cy="3415623"/>
          </a:xfrm>
        </p:spPr>
        <p:txBody>
          <a:bodyPr vert="horz" lIns="91440" tIns="45720" rIns="91440" bIns="45720" rtlCol="0">
            <a:normAutofit/>
          </a:bodyPr>
          <a:lstStyle/>
          <a:p>
            <a:pPr defTabSz="914400">
              <a:lnSpc>
                <a:spcPct val="90000"/>
              </a:lnSpc>
              <a:buFont typeface="Arial" panose="020B0604020202020204" pitchFamily="34" charset="0"/>
              <a:buChar char="•"/>
            </a:pPr>
            <a:r>
              <a:rPr lang="en-US" sz="1700">
                <a:solidFill>
                  <a:schemeClr val="tx1"/>
                </a:solidFill>
                <a:latin typeface="+mn-lt"/>
                <a:cs typeface="+mn-cs"/>
              </a:rPr>
              <a:t>Layer 3 connectivity with redundancy</a:t>
            </a:r>
          </a:p>
          <a:p>
            <a:pPr defTabSz="914400">
              <a:lnSpc>
                <a:spcPct val="90000"/>
              </a:lnSpc>
              <a:buFont typeface="Arial" panose="020B0604020202020204" pitchFamily="34" charset="0"/>
              <a:buChar char="•"/>
            </a:pPr>
            <a:r>
              <a:rPr lang="en-US" sz="1700">
                <a:solidFill>
                  <a:schemeClr val="tx1"/>
                </a:solidFill>
                <a:latin typeface="+mn-lt"/>
                <a:cs typeface="+mn-cs"/>
              </a:rPr>
              <a:t>Connectivity to all regions within a geography</a:t>
            </a:r>
          </a:p>
          <a:p>
            <a:pPr defTabSz="914400">
              <a:lnSpc>
                <a:spcPct val="90000"/>
              </a:lnSpc>
              <a:buFont typeface="Arial" panose="020B0604020202020204" pitchFamily="34" charset="0"/>
              <a:buChar char="•"/>
            </a:pPr>
            <a:r>
              <a:rPr lang="en-US" sz="1700">
                <a:solidFill>
                  <a:schemeClr val="tx1"/>
                </a:solidFill>
                <a:latin typeface="+mn-lt"/>
                <a:cs typeface="+mn-cs"/>
              </a:rPr>
              <a:t>Global connectivity with ExpressRoute premium add-on</a:t>
            </a:r>
          </a:p>
          <a:p>
            <a:pPr defTabSz="914400">
              <a:lnSpc>
                <a:spcPct val="90000"/>
              </a:lnSpc>
              <a:buFont typeface="Arial" panose="020B0604020202020204" pitchFamily="34" charset="0"/>
              <a:buChar char="•"/>
            </a:pPr>
            <a:r>
              <a:rPr lang="en-US" sz="1700">
                <a:solidFill>
                  <a:schemeClr val="tx1"/>
                </a:solidFill>
                <a:latin typeface="+mn-lt"/>
                <a:cs typeface="+mn-cs"/>
              </a:rPr>
              <a:t>Across on-premises connectivity with ExpressRoute Global Reach</a:t>
            </a:r>
          </a:p>
          <a:p>
            <a:pPr defTabSz="914400">
              <a:lnSpc>
                <a:spcPct val="90000"/>
              </a:lnSpc>
              <a:buFont typeface="Arial" panose="020B0604020202020204" pitchFamily="34" charset="0"/>
              <a:buChar char="•"/>
            </a:pPr>
            <a:r>
              <a:rPr lang="en-US" sz="1700">
                <a:solidFill>
                  <a:schemeClr val="tx1"/>
                </a:solidFill>
                <a:latin typeface="+mn-lt"/>
                <a:cs typeface="+mn-cs"/>
              </a:rPr>
              <a:t>Bandwidth options – 50 Mbps to 10 Gbps</a:t>
            </a:r>
          </a:p>
          <a:p>
            <a:pPr defTabSz="914400">
              <a:lnSpc>
                <a:spcPct val="90000"/>
              </a:lnSpc>
              <a:buFont typeface="Arial" panose="020B0604020202020204" pitchFamily="34" charset="0"/>
              <a:buChar char="•"/>
            </a:pPr>
            <a:r>
              <a:rPr lang="en-US" sz="1700">
                <a:solidFill>
                  <a:schemeClr val="tx1"/>
                </a:solidFill>
                <a:latin typeface="+mn-lt"/>
                <a:cs typeface="+mn-cs"/>
              </a:rPr>
              <a:t>Billing models – unlimited, metered, premium</a:t>
            </a:r>
          </a:p>
          <a:p>
            <a:pPr defTabSz="914400">
              <a:lnSpc>
                <a:spcPct val="90000"/>
              </a:lnSpc>
              <a:buFont typeface="Arial" panose="020B0604020202020204" pitchFamily="34" charset="0"/>
              <a:buChar char="•"/>
            </a:pPr>
            <a:endParaRPr lang="en-US" sz="1700">
              <a:solidFill>
                <a:schemeClr val="tx1"/>
              </a:solidFill>
              <a:latin typeface="+mn-lt"/>
              <a:cs typeface="+mn-cs"/>
            </a:endParaRPr>
          </a:p>
        </p:txBody>
      </p:sp>
      <p:pic>
        <p:nvPicPr>
          <p:cNvPr id="4" name="Picture 3" descr="Global map with partner locations.">
            <a:extLst>
              <a:ext uri="{FF2B5EF4-FFF2-40B4-BE49-F238E27FC236}">
                <a16:creationId xmlns:a16="http://schemas.microsoft.com/office/drawing/2014/main" id="{59FDDE26-3A69-421F-8106-2D051AAD566A}"/>
              </a:ext>
            </a:extLst>
          </p:cNvPr>
          <p:cNvPicPr>
            <a:picLocks noChangeAspect="1"/>
          </p:cNvPicPr>
          <p:nvPr/>
        </p:nvPicPr>
        <p:blipFill>
          <a:blip r:embed="rId2"/>
          <a:stretch>
            <a:fillRect/>
          </a:stretch>
        </p:blipFill>
        <p:spPr>
          <a:xfrm>
            <a:off x="5297763" y="1738993"/>
            <a:ext cx="6250769" cy="3219146"/>
          </a:xfrm>
          <a:prstGeom prst="rect">
            <a:avLst/>
          </a:prstGeom>
        </p:spPr>
      </p:pic>
    </p:spTree>
    <p:extLst>
      <p:ext uri="{BB962C8B-B14F-4D97-AF65-F5344CB8AC3E}">
        <p14:creationId xmlns:p14="http://schemas.microsoft.com/office/powerpoint/2010/main" val="595248786"/>
      </p:ext>
    </p:extLst>
  </p:cSld>
  <p:clrMapOvr>
    <a:overrideClrMapping bg1="dk1" tx1="lt1" bg2="dk2" tx2="lt2" accent1="accent1" accent2="accent2" accent3="accent3" accent4="accent4" accent5="accent5" accent6="accent6" hlink="hlink" folHlink="folHlink"/>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9D9748-C196-4836-AC80-E5B44BB67B3F}"/>
              </a:ext>
            </a:extLst>
          </p:cNvPr>
          <p:cNvSpPr>
            <a:spLocks noGrp="1"/>
          </p:cNvSpPr>
          <p:nvPr>
            <p:ph type="title"/>
          </p:nvPr>
        </p:nvSpPr>
        <p:spPr/>
        <p:txBody>
          <a:bodyPr/>
          <a:lstStyle/>
          <a:p>
            <a:r>
              <a:rPr lang="en-US" dirty="0"/>
              <a:t>ExpressRoute Redundancy</a:t>
            </a:r>
          </a:p>
        </p:txBody>
      </p:sp>
      <p:pic>
        <p:nvPicPr>
          <p:cNvPr id="4" name="Picture 3">
            <a:extLst>
              <a:ext uri="{FF2B5EF4-FFF2-40B4-BE49-F238E27FC236}">
                <a16:creationId xmlns:a16="http://schemas.microsoft.com/office/drawing/2014/main" id="{056DC0F8-D4B5-4020-AA27-8AF3468B5944}"/>
              </a:ext>
            </a:extLst>
          </p:cNvPr>
          <p:cNvPicPr>
            <a:picLocks noChangeAspect="1"/>
          </p:cNvPicPr>
          <p:nvPr/>
        </p:nvPicPr>
        <p:blipFill>
          <a:blip r:embed="rId2"/>
          <a:stretch>
            <a:fillRect/>
          </a:stretch>
        </p:blipFill>
        <p:spPr>
          <a:xfrm>
            <a:off x="2783236" y="1245997"/>
            <a:ext cx="6348161" cy="5243492"/>
          </a:xfrm>
          <a:prstGeom prst="rect">
            <a:avLst/>
          </a:prstGeom>
        </p:spPr>
      </p:pic>
    </p:spTree>
    <p:extLst>
      <p:ext uri="{BB962C8B-B14F-4D97-AF65-F5344CB8AC3E}">
        <p14:creationId xmlns:p14="http://schemas.microsoft.com/office/powerpoint/2010/main" val="11149102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lstStyle/>
          <a:p>
            <a:pPr marL="457200" indent="-457200">
              <a:buFont typeface="Wingdings" panose="05000000000000000000" pitchFamily="2" charset="2"/>
              <a:buChar char="q"/>
            </a:pPr>
            <a:r>
              <a:rPr lang="en-US" sz="4000" b="1" i="1" dirty="0"/>
              <a:t>Why do you think customers would choose ExpressRoute over other means to connect their networks to Azure?</a:t>
            </a:r>
          </a:p>
          <a:p>
            <a:endParaRPr lang="en-US" b="1" i="1" dirty="0"/>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34467209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29C0-65DB-4083-ABC8-B0637C2A1A58}"/>
              </a:ext>
            </a:extLst>
          </p:cNvPr>
          <p:cNvSpPr>
            <a:spLocks noGrp="1"/>
          </p:cNvSpPr>
          <p:nvPr>
            <p:ph type="title"/>
          </p:nvPr>
        </p:nvSpPr>
        <p:spPr/>
        <p:txBody>
          <a:bodyPr/>
          <a:lstStyle/>
          <a:p>
            <a:r>
              <a:rPr lang="en-US" dirty="0"/>
              <a:t>Azure Resource Manager</a:t>
            </a:r>
          </a:p>
        </p:txBody>
      </p:sp>
    </p:spTree>
    <p:extLst>
      <p:ext uri="{BB962C8B-B14F-4D97-AF65-F5344CB8AC3E}">
        <p14:creationId xmlns:p14="http://schemas.microsoft.com/office/powerpoint/2010/main" val="6359025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a:xfrm>
            <a:off x="704209" y="635069"/>
            <a:ext cx="4509236" cy="1139139"/>
          </a:xfrm>
        </p:spPr>
        <p:txBody>
          <a:bodyPr vert="horz" lIns="91440" tIns="45720" rIns="91440" bIns="45720" rtlCol="0" anchor="ctr">
            <a:normAutofit/>
          </a:bodyPr>
          <a:lstStyle/>
          <a:p>
            <a:pPr defTabSz="914400">
              <a:lnSpc>
                <a:spcPct val="90000"/>
              </a:lnSpc>
            </a:pPr>
            <a:r>
              <a:rPr lang="en-US" kern="1200">
                <a:solidFill>
                  <a:schemeClr val="tx1"/>
                </a:solidFill>
                <a:latin typeface="+mj-lt"/>
                <a:ea typeface="+mj-ea"/>
                <a:cs typeface="+mj-cs"/>
              </a:rPr>
              <a:t>Azure Resource Manager</a:t>
            </a:r>
          </a:p>
        </p:txBody>
      </p:sp>
      <p:sp>
        <p:nvSpPr>
          <p:cNvPr id="4" name="Text Placeholder 3">
            <a:extLst>
              <a:ext uri="{FF2B5EF4-FFF2-40B4-BE49-F238E27FC236}">
                <a16:creationId xmlns:a16="http://schemas.microsoft.com/office/drawing/2014/main" id="{1801DABB-7E27-4A6A-A870-4C395BB78028}"/>
              </a:ext>
            </a:extLst>
          </p:cNvPr>
          <p:cNvSpPr>
            <a:spLocks noGrp="1"/>
          </p:cNvSpPr>
          <p:nvPr>
            <p:ph type="body" sz="quarter" idx="10"/>
          </p:nvPr>
        </p:nvSpPr>
        <p:spPr>
          <a:xfrm>
            <a:off x="419059" y="1936088"/>
            <a:ext cx="5047830" cy="3214218"/>
          </a:xfrm>
        </p:spPr>
        <p:txBody>
          <a:bodyPr vert="horz" lIns="91440" tIns="45720" rIns="91440" bIns="45720" rtlCol="0" anchor="t">
            <a:normAutofit lnSpcReduction="10000"/>
          </a:bodyPr>
          <a:lstStyle/>
          <a:p>
            <a:pPr marL="228600" defTabSz="914400">
              <a:lnSpc>
                <a:spcPct val="90000"/>
              </a:lnSpc>
              <a:spcBef>
                <a:spcPts val="0"/>
              </a:spcBef>
              <a:spcAft>
                <a:spcPts val="1800"/>
              </a:spcAft>
            </a:pPr>
            <a:r>
              <a:rPr lang="en-US" sz="2400" dirty="0">
                <a:solidFill>
                  <a:schemeClr val="tx1"/>
                </a:solidFill>
                <a:latin typeface="+mn-lt"/>
                <a:cs typeface="+mn-cs"/>
              </a:rPr>
              <a:t>Enable application management within Azure</a:t>
            </a:r>
          </a:p>
          <a:p>
            <a:pPr marL="228600" defTabSz="914400">
              <a:lnSpc>
                <a:spcPct val="90000"/>
              </a:lnSpc>
              <a:spcBef>
                <a:spcPts val="0"/>
              </a:spcBef>
              <a:spcAft>
                <a:spcPts val="1800"/>
              </a:spcAft>
            </a:pPr>
            <a:r>
              <a:rPr lang="en-US" sz="2400" dirty="0">
                <a:solidFill>
                  <a:schemeClr val="tx1"/>
                </a:solidFill>
                <a:latin typeface="+mn-lt"/>
                <a:cs typeface="+mn-cs"/>
              </a:rPr>
              <a:t>Support lifecycle management with integrated Role Based Access Control (RBAC)</a:t>
            </a:r>
          </a:p>
          <a:p>
            <a:pPr marL="228600" defTabSz="914400">
              <a:lnSpc>
                <a:spcPct val="90000"/>
              </a:lnSpc>
              <a:spcBef>
                <a:spcPts val="0"/>
              </a:spcBef>
              <a:spcAft>
                <a:spcPts val="1800"/>
              </a:spcAft>
            </a:pPr>
            <a:r>
              <a:rPr lang="en-US" sz="2400" dirty="0">
                <a:solidFill>
                  <a:schemeClr val="tx1"/>
                </a:solidFill>
                <a:latin typeface="+mn-lt"/>
                <a:cs typeface="+mn-cs"/>
              </a:rPr>
              <a:t>Templatize application deployment and configuration, supports DevOps</a:t>
            </a:r>
          </a:p>
          <a:p>
            <a:pPr marL="457200" indent="-228600" defTabSz="914400">
              <a:lnSpc>
                <a:spcPct val="90000"/>
              </a:lnSpc>
              <a:buFont typeface="Arial" panose="020B0604020202020204" pitchFamily="34" charset="0"/>
              <a:buChar char="•"/>
            </a:pPr>
            <a:endParaRPr lang="en-US" sz="1400" dirty="0">
              <a:solidFill>
                <a:schemeClr val="tx1"/>
              </a:solidFill>
              <a:latin typeface="+mn-lt"/>
              <a:cs typeface="+mn-cs"/>
            </a:endParaRPr>
          </a:p>
        </p:txBody>
      </p:sp>
      <p:sp>
        <p:nvSpPr>
          <p:cNvPr id="20" name="Freeform: Shape 19">
            <a:extLst>
              <a:ext uri="{FF2B5EF4-FFF2-40B4-BE49-F238E27FC236}">
                <a16:creationId xmlns:a16="http://schemas.microsoft.com/office/drawing/2014/main" id="{3A45B268-BBDB-4EC6-A664-CED7BF60D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4207" y="361702"/>
            <a:ext cx="1691640" cy="1691640"/>
          </a:xfrm>
          <a:custGeom>
            <a:avLst/>
            <a:gdLst>
              <a:gd name="connsiteX0" fmla="*/ 845820 w 1691640"/>
              <a:gd name="connsiteY0" fmla="*/ 0 h 1691640"/>
              <a:gd name="connsiteX1" fmla="*/ 1691640 w 1691640"/>
              <a:gd name="connsiteY1" fmla="*/ 845820 h 1691640"/>
              <a:gd name="connsiteX2" fmla="*/ 845820 w 1691640"/>
              <a:gd name="connsiteY2" fmla="*/ 1691640 h 1691640"/>
              <a:gd name="connsiteX3" fmla="*/ 0 w 1691640"/>
              <a:gd name="connsiteY3" fmla="*/ 845820 h 1691640"/>
              <a:gd name="connsiteX4" fmla="*/ 845820 w 1691640"/>
              <a:gd name="connsiteY4" fmla="*/ 0 h 169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40" h="1691640">
                <a:moveTo>
                  <a:pt x="845820" y="0"/>
                </a:moveTo>
                <a:cubicBezTo>
                  <a:pt x="1312954" y="0"/>
                  <a:pt x="1691640" y="378686"/>
                  <a:pt x="1691640" y="845820"/>
                </a:cubicBezTo>
                <a:cubicBezTo>
                  <a:pt x="1691640" y="1312954"/>
                  <a:pt x="1312954" y="1691640"/>
                  <a:pt x="845820" y="1691640"/>
                </a:cubicBezTo>
                <a:cubicBezTo>
                  <a:pt x="378687" y="1691640"/>
                  <a:pt x="0" y="1312954"/>
                  <a:pt x="0" y="845820"/>
                </a:cubicBezTo>
                <a:cubicBezTo>
                  <a:pt x="0" y="378686"/>
                  <a:pt x="378687" y="0"/>
                  <a:pt x="84582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Oval 21">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a:extLst>
              <a:ext uri="{FF2B5EF4-FFF2-40B4-BE49-F238E27FC236}">
                <a16:creationId xmlns:a16="http://schemas.microsoft.com/office/drawing/2014/main" id="{E7317449-C620-489A-9C0C-07C695B18E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50245" y="696037"/>
            <a:ext cx="1017204" cy="1017204"/>
          </a:xfrm>
          <a:prstGeom prst="rect">
            <a:avLst/>
          </a:prstGeom>
        </p:spPr>
      </p:pic>
      <p:sp>
        <p:nvSpPr>
          <p:cNvPr id="24" name="Freeform: Shape 23">
            <a:extLst>
              <a:ext uri="{FF2B5EF4-FFF2-40B4-BE49-F238E27FC236}">
                <a16:creationId xmlns:a16="http://schemas.microsoft.com/office/drawing/2014/main" id="{B78B55DD-3C55-4B94-9031-4F3723BD4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8624" y="2"/>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Graphic 14">
            <a:extLst>
              <a:ext uri="{FF2B5EF4-FFF2-40B4-BE49-F238E27FC236}">
                <a16:creationId xmlns:a16="http://schemas.microsoft.com/office/drawing/2014/main" id="{375CF924-BAE9-4FCC-A1CF-57A1A8C3A1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60176" y="337711"/>
            <a:ext cx="2213034" cy="2213034"/>
          </a:xfrm>
          <a:prstGeom prst="rect">
            <a:avLst/>
          </a:prstGeom>
        </p:spPr>
      </p:pic>
      <p:sp>
        <p:nvSpPr>
          <p:cNvPr id="28" name="Freeform: Shape 27">
            <a:extLst>
              <a:ext uri="{FF2B5EF4-FFF2-40B4-BE49-F238E27FC236}">
                <a16:creationId xmlns:a16="http://schemas.microsoft.com/office/drawing/2014/main" id="{42D9BB05-ED63-4148-87AB-82720ACC3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18614" y="4769536"/>
            <a:ext cx="3950208" cy="2088462"/>
          </a:xfrm>
          <a:custGeom>
            <a:avLst/>
            <a:gdLst>
              <a:gd name="connsiteX0" fmla="*/ 1975104 w 3950208"/>
              <a:gd name="connsiteY0" fmla="*/ 0 h 2088462"/>
              <a:gd name="connsiteX1" fmla="*/ 3950208 w 3950208"/>
              <a:gd name="connsiteY1" fmla="*/ 1975104 h 2088462"/>
              <a:gd name="connsiteX2" fmla="*/ 3944484 w 3950208"/>
              <a:gd name="connsiteY2" fmla="*/ 2088462 h 2088462"/>
              <a:gd name="connsiteX3" fmla="*/ 5724 w 3950208"/>
              <a:gd name="connsiteY3" fmla="*/ 2088462 h 2088462"/>
              <a:gd name="connsiteX4" fmla="*/ 0 w 3950208"/>
              <a:gd name="connsiteY4" fmla="*/ 1975104 h 2088462"/>
              <a:gd name="connsiteX5" fmla="*/ 1975104 w 3950208"/>
              <a:gd name="connsiteY5" fmla="*/ 0 h 208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5B00B48C-8AA7-4128-AD60-76349F0C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6020" y="2715337"/>
            <a:ext cx="2743200" cy="2743200"/>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743200">
                <a:moveTo>
                  <a:pt x="1371600" y="0"/>
                </a:moveTo>
                <a:cubicBezTo>
                  <a:pt x="2129114" y="0"/>
                  <a:pt x="2743200" y="614087"/>
                  <a:pt x="2743200" y="1371600"/>
                </a:cubicBezTo>
                <a:cubicBezTo>
                  <a:pt x="2743200" y="2129114"/>
                  <a:pt x="2129114" y="2743200"/>
                  <a:pt x="1371600" y="2743200"/>
                </a:cubicBezTo>
                <a:cubicBezTo>
                  <a:pt x="614087" y="2743200"/>
                  <a:pt x="0" y="2129114"/>
                  <a:pt x="0" y="1371600"/>
                </a:cubicBezTo>
                <a:cubicBezTo>
                  <a:pt x="0" y="614087"/>
                  <a:pt x="614087" y="0"/>
                  <a:pt x="13716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Oval 33">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Graphic 10">
            <a:extLst>
              <a:ext uri="{FF2B5EF4-FFF2-40B4-BE49-F238E27FC236}">
                <a16:creationId xmlns:a16="http://schemas.microsoft.com/office/drawing/2014/main" id="{DBF12F38-0252-4B71-A75D-F09A526EF8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28456" y="3261826"/>
            <a:ext cx="1650222" cy="1650222"/>
          </a:xfrm>
          <a:prstGeom prst="rect">
            <a:avLst/>
          </a:prstGeom>
        </p:spPr>
      </p:pic>
      <p:pic>
        <p:nvPicPr>
          <p:cNvPr id="9" name="Graphic 8">
            <a:extLst>
              <a:ext uri="{FF2B5EF4-FFF2-40B4-BE49-F238E27FC236}">
                <a16:creationId xmlns:a16="http://schemas.microsoft.com/office/drawing/2014/main" id="{AD83A7C3-2D38-4330-B84C-7E3C9DF806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96266" y="5356746"/>
            <a:ext cx="1300086" cy="1300086"/>
          </a:xfrm>
          <a:prstGeom prst="rect">
            <a:avLst/>
          </a:prstGeom>
        </p:spPr>
      </p:pic>
      <p:sp>
        <p:nvSpPr>
          <p:cNvPr id="36" name="Freeform: Shape 35">
            <a:extLst>
              <a:ext uri="{FF2B5EF4-FFF2-40B4-BE49-F238E27FC236}">
                <a16:creationId xmlns:a16="http://schemas.microsoft.com/office/drawing/2014/main" id="{0760511E-86BF-4340-9949-CECB774FAC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3" name="Graphic 12">
            <a:extLst>
              <a:ext uri="{FF2B5EF4-FFF2-40B4-BE49-F238E27FC236}">
                <a16:creationId xmlns:a16="http://schemas.microsoft.com/office/drawing/2014/main" id="{A34911AE-773F-46C9-8332-0B3FCE6D25D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1966" y="4773845"/>
            <a:ext cx="1746444" cy="1746444"/>
          </a:xfrm>
          <a:prstGeom prst="rect">
            <a:avLst/>
          </a:prstGeom>
        </p:spPr>
      </p:pic>
    </p:spTree>
    <p:extLst>
      <p:ext uri="{BB962C8B-B14F-4D97-AF65-F5344CB8AC3E}">
        <p14:creationId xmlns:p14="http://schemas.microsoft.com/office/powerpoint/2010/main" val="124422296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BBDA5625-06CC-41F0-A923-8A33BF2A01FB}"/>
              </a:ext>
            </a:extLst>
          </p:cNvPr>
          <p:cNvSpPr/>
          <p:nvPr/>
        </p:nvSpPr>
        <p:spPr>
          <a:xfrm>
            <a:off x="0" y="0"/>
            <a:ext cx="6320118"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D6D12DCB-E81A-4140-B623-995891CAB9EC}"/>
              </a:ext>
            </a:extLst>
          </p:cNvPr>
          <p:cNvSpPr>
            <a:spLocks noGrp="1"/>
          </p:cNvSpPr>
          <p:nvPr>
            <p:ph type="title"/>
          </p:nvPr>
        </p:nvSpPr>
        <p:spPr>
          <a:xfrm>
            <a:off x="407895" y="284337"/>
            <a:ext cx="10515600" cy="1325563"/>
          </a:xfrm>
        </p:spPr>
        <p:txBody>
          <a:bodyPr/>
          <a:lstStyle/>
          <a:p>
            <a:r>
              <a:rPr lang="en-US" dirty="0">
                <a:solidFill>
                  <a:schemeClr val="bg1"/>
                </a:solidFill>
              </a:rPr>
              <a:t>Organize</a:t>
            </a:r>
          </a:p>
        </p:txBody>
      </p:sp>
      <p:sp>
        <p:nvSpPr>
          <p:cNvPr id="3" name="TextBox 2">
            <a:extLst>
              <a:ext uri="{FF2B5EF4-FFF2-40B4-BE49-F238E27FC236}">
                <a16:creationId xmlns:a16="http://schemas.microsoft.com/office/drawing/2014/main" id="{064030F6-24A2-4719-B316-15FE35772FEA}"/>
              </a:ext>
            </a:extLst>
          </p:cNvPr>
          <p:cNvSpPr txBox="1"/>
          <p:nvPr/>
        </p:nvSpPr>
        <p:spPr>
          <a:xfrm>
            <a:off x="131122" y="1525411"/>
            <a:ext cx="5767654" cy="507831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a:ea typeface="+mn-ea"/>
                <a:cs typeface="+mn-cs"/>
              </a:rPr>
              <a:t>Resource Groups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a:ea typeface="+mn-ea"/>
                <a:cs typeface="+mn-cs"/>
              </a:rPr>
              <a:t>Tag resources with meta-data, allows for detailed billing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a:ea typeface="+mn-ea"/>
                <a:cs typeface="+mn-cs"/>
              </a:rPr>
              <a:t>One Click Delete resources, including across regions</a:t>
            </a:r>
          </a:p>
        </p:txBody>
      </p:sp>
      <p:grpSp>
        <p:nvGrpSpPr>
          <p:cNvPr id="11" name="Group 10">
            <a:extLst>
              <a:ext uri="{FF2B5EF4-FFF2-40B4-BE49-F238E27FC236}">
                <a16:creationId xmlns:a16="http://schemas.microsoft.com/office/drawing/2014/main" id="{D87B130F-8B99-498F-AAC7-105A60087A6C}"/>
              </a:ext>
            </a:extLst>
          </p:cNvPr>
          <p:cNvGrpSpPr>
            <a:grpSpLocks noChangeAspect="1"/>
          </p:cNvGrpSpPr>
          <p:nvPr/>
        </p:nvGrpSpPr>
        <p:grpSpPr bwMode="auto">
          <a:xfrm>
            <a:off x="6900437" y="1256470"/>
            <a:ext cx="5045126" cy="4818451"/>
            <a:chOff x="406" y="668"/>
            <a:chExt cx="3116" cy="2976"/>
          </a:xfrm>
        </p:grpSpPr>
        <p:sp>
          <p:nvSpPr>
            <p:cNvPr id="12" name="AutoShape 3">
              <a:extLst>
                <a:ext uri="{FF2B5EF4-FFF2-40B4-BE49-F238E27FC236}">
                  <a16:creationId xmlns:a16="http://schemas.microsoft.com/office/drawing/2014/main" id="{32718344-BF24-447E-B59C-2494A38B70B2}"/>
                </a:ext>
              </a:extLst>
            </p:cNvPr>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3" name="Freeform 7">
              <a:extLst>
                <a:ext uri="{FF2B5EF4-FFF2-40B4-BE49-F238E27FC236}">
                  <a16:creationId xmlns:a16="http://schemas.microsoft.com/office/drawing/2014/main" id="{D8BCC8B9-EB9B-4477-B523-D2A81F7F29C8}"/>
                </a:ext>
              </a:extLst>
            </p:cNvPr>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4" name="Freeform 8">
              <a:extLst>
                <a:ext uri="{FF2B5EF4-FFF2-40B4-BE49-F238E27FC236}">
                  <a16:creationId xmlns:a16="http://schemas.microsoft.com/office/drawing/2014/main" id="{D3958277-23C7-4DB3-B95B-745CBAE34535}"/>
                </a:ext>
              </a:extLst>
            </p:cNvPr>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5" name="Freeform 9">
              <a:extLst>
                <a:ext uri="{FF2B5EF4-FFF2-40B4-BE49-F238E27FC236}">
                  <a16:creationId xmlns:a16="http://schemas.microsoft.com/office/drawing/2014/main" id="{75645B74-4D8B-4314-8643-8DE999CD2ACA}"/>
                </a:ext>
              </a:extLst>
            </p:cNvPr>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6" name="Freeform 10">
              <a:extLst>
                <a:ext uri="{FF2B5EF4-FFF2-40B4-BE49-F238E27FC236}">
                  <a16:creationId xmlns:a16="http://schemas.microsoft.com/office/drawing/2014/main" id="{4EA31376-38E5-4827-A7DB-B37F3A28A630}"/>
                </a:ext>
              </a:extLst>
            </p:cNvPr>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7" name="Freeform 11">
              <a:extLst>
                <a:ext uri="{FF2B5EF4-FFF2-40B4-BE49-F238E27FC236}">
                  <a16:creationId xmlns:a16="http://schemas.microsoft.com/office/drawing/2014/main" id="{ECF22FA0-237F-46F4-A9A5-9D5E6CA129EC}"/>
                </a:ext>
              </a:extLst>
            </p:cNvPr>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8" name="Freeform 12">
              <a:extLst>
                <a:ext uri="{FF2B5EF4-FFF2-40B4-BE49-F238E27FC236}">
                  <a16:creationId xmlns:a16="http://schemas.microsoft.com/office/drawing/2014/main" id="{0E4E04B6-A45D-46D0-89CC-C1846CEEB1A5}"/>
                </a:ext>
              </a:extLst>
            </p:cNvPr>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9" name="Freeform 13">
              <a:extLst>
                <a:ext uri="{FF2B5EF4-FFF2-40B4-BE49-F238E27FC236}">
                  <a16:creationId xmlns:a16="http://schemas.microsoft.com/office/drawing/2014/main" id="{34E7B821-0890-42EA-AD1B-0FF4064C552B}"/>
                </a:ext>
              </a:extLst>
            </p:cNvPr>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0" name="Freeform 14">
              <a:extLst>
                <a:ext uri="{FF2B5EF4-FFF2-40B4-BE49-F238E27FC236}">
                  <a16:creationId xmlns:a16="http://schemas.microsoft.com/office/drawing/2014/main" id="{0B6979B4-5D72-4258-A4FA-A195A6878092}"/>
                </a:ext>
              </a:extLst>
            </p:cNvPr>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1" name="Freeform 15">
              <a:extLst>
                <a:ext uri="{FF2B5EF4-FFF2-40B4-BE49-F238E27FC236}">
                  <a16:creationId xmlns:a16="http://schemas.microsoft.com/office/drawing/2014/main" id="{BB7087DD-9A14-4511-9412-C1E7A880042D}"/>
                </a:ext>
              </a:extLst>
            </p:cNvPr>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2" name="Freeform 16">
              <a:extLst>
                <a:ext uri="{FF2B5EF4-FFF2-40B4-BE49-F238E27FC236}">
                  <a16:creationId xmlns:a16="http://schemas.microsoft.com/office/drawing/2014/main" id="{3F2C102F-FDFE-4102-8C7A-585FACA7230C}"/>
                </a:ext>
              </a:extLst>
            </p:cNvPr>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3" name="Freeform 17">
              <a:extLst>
                <a:ext uri="{FF2B5EF4-FFF2-40B4-BE49-F238E27FC236}">
                  <a16:creationId xmlns:a16="http://schemas.microsoft.com/office/drawing/2014/main" id="{2D82AEE3-E996-46B8-8B74-8AE2AB0A5812}"/>
                </a:ext>
              </a:extLst>
            </p:cNvPr>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4" name="Freeform 18">
              <a:extLst>
                <a:ext uri="{FF2B5EF4-FFF2-40B4-BE49-F238E27FC236}">
                  <a16:creationId xmlns:a16="http://schemas.microsoft.com/office/drawing/2014/main" id="{5275C1FB-DD55-476E-8700-82FC26B6133A}"/>
                </a:ext>
              </a:extLst>
            </p:cNvPr>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5" name="Freeform 19">
              <a:extLst>
                <a:ext uri="{FF2B5EF4-FFF2-40B4-BE49-F238E27FC236}">
                  <a16:creationId xmlns:a16="http://schemas.microsoft.com/office/drawing/2014/main" id="{3E256DB9-2604-4977-9478-25328F337FF9}"/>
                </a:ext>
              </a:extLst>
            </p:cNvPr>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6" name="Freeform 20">
              <a:extLst>
                <a:ext uri="{FF2B5EF4-FFF2-40B4-BE49-F238E27FC236}">
                  <a16:creationId xmlns:a16="http://schemas.microsoft.com/office/drawing/2014/main" id="{8AEEB59E-5080-42AB-BD24-5CA9E8DBFC88}"/>
                </a:ext>
              </a:extLst>
            </p:cNvPr>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7" name="Freeform 21">
              <a:extLst>
                <a:ext uri="{FF2B5EF4-FFF2-40B4-BE49-F238E27FC236}">
                  <a16:creationId xmlns:a16="http://schemas.microsoft.com/office/drawing/2014/main" id="{3E6E27CD-14B5-4C9C-B888-E9387DD3DC24}"/>
                </a:ext>
              </a:extLst>
            </p:cNvPr>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8" name="Freeform 22">
              <a:extLst>
                <a:ext uri="{FF2B5EF4-FFF2-40B4-BE49-F238E27FC236}">
                  <a16:creationId xmlns:a16="http://schemas.microsoft.com/office/drawing/2014/main" id="{0649485D-3629-40B2-A1A1-B1E20318C9C9}"/>
                </a:ext>
              </a:extLst>
            </p:cNvPr>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9" name="Freeform 23">
              <a:extLst>
                <a:ext uri="{FF2B5EF4-FFF2-40B4-BE49-F238E27FC236}">
                  <a16:creationId xmlns:a16="http://schemas.microsoft.com/office/drawing/2014/main" id="{16D619D6-C2DF-40B1-A39D-826929F23819}"/>
                </a:ext>
              </a:extLst>
            </p:cNvPr>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0" name="Oval 24">
              <a:extLst>
                <a:ext uri="{FF2B5EF4-FFF2-40B4-BE49-F238E27FC236}">
                  <a16:creationId xmlns:a16="http://schemas.microsoft.com/office/drawing/2014/main" id="{1C4B2C0E-BAD5-41C4-BFF0-0A70744F4962}"/>
                </a:ext>
              </a:extLst>
            </p:cNvPr>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1" name="Oval 25">
              <a:extLst>
                <a:ext uri="{FF2B5EF4-FFF2-40B4-BE49-F238E27FC236}">
                  <a16:creationId xmlns:a16="http://schemas.microsoft.com/office/drawing/2014/main" id="{32F364C8-B105-469C-A657-7B17A7826BFD}"/>
                </a:ext>
              </a:extLst>
            </p:cNvPr>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2" name="Freeform 26">
              <a:extLst>
                <a:ext uri="{FF2B5EF4-FFF2-40B4-BE49-F238E27FC236}">
                  <a16:creationId xmlns:a16="http://schemas.microsoft.com/office/drawing/2014/main" id="{FF786060-FE22-4EF8-BE3F-C3AEADC10D1B}"/>
                </a:ext>
              </a:extLst>
            </p:cNvPr>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3" name="Freeform 27">
              <a:extLst>
                <a:ext uri="{FF2B5EF4-FFF2-40B4-BE49-F238E27FC236}">
                  <a16:creationId xmlns:a16="http://schemas.microsoft.com/office/drawing/2014/main" id="{834E740A-D3E9-43E2-AC53-F13A37F669C7}"/>
                </a:ext>
              </a:extLst>
            </p:cNvPr>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4" name="Freeform 28">
              <a:extLst>
                <a:ext uri="{FF2B5EF4-FFF2-40B4-BE49-F238E27FC236}">
                  <a16:creationId xmlns:a16="http://schemas.microsoft.com/office/drawing/2014/main" id="{093780C9-6A56-430A-953D-23C8920F6B36}"/>
                </a:ext>
              </a:extLst>
            </p:cNvPr>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5" name="Freeform 29">
              <a:extLst>
                <a:ext uri="{FF2B5EF4-FFF2-40B4-BE49-F238E27FC236}">
                  <a16:creationId xmlns:a16="http://schemas.microsoft.com/office/drawing/2014/main" id="{6BB6D83E-63B7-4A34-BBE6-968494CB24E7}"/>
                </a:ext>
              </a:extLst>
            </p:cNvPr>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6" name="Freeform 30">
              <a:extLst>
                <a:ext uri="{FF2B5EF4-FFF2-40B4-BE49-F238E27FC236}">
                  <a16:creationId xmlns:a16="http://schemas.microsoft.com/office/drawing/2014/main" id="{7F162197-B401-4B94-A57A-4BD7982D4E60}"/>
                </a:ext>
              </a:extLst>
            </p:cNvPr>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7" name="Freeform 31">
              <a:extLst>
                <a:ext uri="{FF2B5EF4-FFF2-40B4-BE49-F238E27FC236}">
                  <a16:creationId xmlns:a16="http://schemas.microsoft.com/office/drawing/2014/main" id="{CBEB88E2-1782-4EA0-83FF-E99CCC0D5B4F}"/>
                </a:ext>
              </a:extLst>
            </p:cNvPr>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8" name="Freeform 32">
              <a:extLst>
                <a:ext uri="{FF2B5EF4-FFF2-40B4-BE49-F238E27FC236}">
                  <a16:creationId xmlns:a16="http://schemas.microsoft.com/office/drawing/2014/main" id="{C2CD61B5-F5BB-4987-A838-D1B76456A90F}"/>
                </a:ext>
              </a:extLst>
            </p:cNvPr>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9" name="Freeform 33">
              <a:extLst>
                <a:ext uri="{FF2B5EF4-FFF2-40B4-BE49-F238E27FC236}">
                  <a16:creationId xmlns:a16="http://schemas.microsoft.com/office/drawing/2014/main" id="{C3C7B2F9-8A83-4EEB-8339-007D4A497C77}"/>
                </a:ext>
              </a:extLst>
            </p:cNvPr>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0" name="Freeform 34">
              <a:extLst>
                <a:ext uri="{FF2B5EF4-FFF2-40B4-BE49-F238E27FC236}">
                  <a16:creationId xmlns:a16="http://schemas.microsoft.com/office/drawing/2014/main" id="{A7E7F6E5-9407-4F2C-A0CB-05E4E64813FE}"/>
                </a:ext>
              </a:extLst>
            </p:cNvPr>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1" name="Freeform 35">
              <a:extLst>
                <a:ext uri="{FF2B5EF4-FFF2-40B4-BE49-F238E27FC236}">
                  <a16:creationId xmlns:a16="http://schemas.microsoft.com/office/drawing/2014/main" id="{1D5F59EB-FF0E-41A3-9B76-8AF758890250}"/>
                </a:ext>
              </a:extLst>
            </p:cNvPr>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2" name="Freeform 36">
              <a:extLst>
                <a:ext uri="{FF2B5EF4-FFF2-40B4-BE49-F238E27FC236}">
                  <a16:creationId xmlns:a16="http://schemas.microsoft.com/office/drawing/2014/main" id="{8A8BECC8-2284-449F-B7F8-1BEEB88FCAB5}"/>
                </a:ext>
              </a:extLst>
            </p:cNvPr>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3" name="Rectangle 37">
              <a:extLst>
                <a:ext uri="{FF2B5EF4-FFF2-40B4-BE49-F238E27FC236}">
                  <a16:creationId xmlns:a16="http://schemas.microsoft.com/office/drawing/2014/main" id="{B06C2C72-2CE1-464C-B85D-E1139C787D63}"/>
                </a:ext>
              </a:extLst>
            </p:cNvPr>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4" name="Oval 38">
              <a:extLst>
                <a:ext uri="{FF2B5EF4-FFF2-40B4-BE49-F238E27FC236}">
                  <a16:creationId xmlns:a16="http://schemas.microsoft.com/office/drawing/2014/main" id="{525CED8E-3325-4D26-AF6F-6486A95D5A1F}"/>
                </a:ext>
              </a:extLst>
            </p:cNvPr>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5" name="Freeform 39">
              <a:extLst>
                <a:ext uri="{FF2B5EF4-FFF2-40B4-BE49-F238E27FC236}">
                  <a16:creationId xmlns:a16="http://schemas.microsoft.com/office/drawing/2014/main" id="{84DD72C0-D853-4C50-8F36-D65EAB0935D7}"/>
                </a:ext>
              </a:extLst>
            </p:cNvPr>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6" name="Freeform 40">
              <a:extLst>
                <a:ext uri="{FF2B5EF4-FFF2-40B4-BE49-F238E27FC236}">
                  <a16:creationId xmlns:a16="http://schemas.microsoft.com/office/drawing/2014/main" id="{EB619054-CBEF-4231-9CB1-43D880ECB93E}"/>
                </a:ext>
              </a:extLst>
            </p:cNvPr>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7" name="Freeform 41">
              <a:extLst>
                <a:ext uri="{FF2B5EF4-FFF2-40B4-BE49-F238E27FC236}">
                  <a16:creationId xmlns:a16="http://schemas.microsoft.com/office/drawing/2014/main" id="{697A425A-45F3-405A-8B5E-3FEF0897C2E7}"/>
                </a:ext>
              </a:extLst>
            </p:cNvPr>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8" name="Freeform 42">
              <a:extLst>
                <a:ext uri="{FF2B5EF4-FFF2-40B4-BE49-F238E27FC236}">
                  <a16:creationId xmlns:a16="http://schemas.microsoft.com/office/drawing/2014/main" id="{79F84A21-973E-4A6B-8DE5-301D9ED54C5B}"/>
                </a:ext>
              </a:extLst>
            </p:cNvPr>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9" name="Freeform 43">
              <a:extLst>
                <a:ext uri="{FF2B5EF4-FFF2-40B4-BE49-F238E27FC236}">
                  <a16:creationId xmlns:a16="http://schemas.microsoft.com/office/drawing/2014/main" id="{52A2B0A9-0D2A-4DC3-BABD-4B7DFCFFB548}"/>
                </a:ext>
              </a:extLst>
            </p:cNvPr>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0" name="Rectangle 44">
              <a:extLst>
                <a:ext uri="{FF2B5EF4-FFF2-40B4-BE49-F238E27FC236}">
                  <a16:creationId xmlns:a16="http://schemas.microsoft.com/office/drawing/2014/main" id="{FB4BD4CF-4A11-49C2-A29A-E496004B692C}"/>
                </a:ext>
              </a:extLst>
            </p:cNvPr>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1" name="Rectangle 45">
              <a:extLst>
                <a:ext uri="{FF2B5EF4-FFF2-40B4-BE49-F238E27FC236}">
                  <a16:creationId xmlns:a16="http://schemas.microsoft.com/office/drawing/2014/main" id="{809D9A01-F625-4F08-AC41-CF8CDD9EE886}"/>
                </a:ext>
              </a:extLst>
            </p:cNvPr>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2" name="Rectangle 46">
              <a:extLst>
                <a:ext uri="{FF2B5EF4-FFF2-40B4-BE49-F238E27FC236}">
                  <a16:creationId xmlns:a16="http://schemas.microsoft.com/office/drawing/2014/main" id="{7BB8D873-5117-472D-9905-5116D7E3CEAE}"/>
                </a:ext>
              </a:extLst>
            </p:cNvPr>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3" name="Rectangle 47">
              <a:extLst>
                <a:ext uri="{FF2B5EF4-FFF2-40B4-BE49-F238E27FC236}">
                  <a16:creationId xmlns:a16="http://schemas.microsoft.com/office/drawing/2014/main" id="{43ADBA22-A9F8-4689-8C3D-78A8662F263E}"/>
                </a:ext>
              </a:extLst>
            </p:cNvPr>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4" name="Rectangle 48">
              <a:extLst>
                <a:ext uri="{FF2B5EF4-FFF2-40B4-BE49-F238E27FC236}">
                  <a16:creationId xmlns:a16="http://schemas.microsoft.com/office/drawing/2014/main" id="{6A043482-9E5B-4B7C-A3EB-B43655F69340}"/>
                </a:ext>
              </a:extLst>
            </p:cNvPr>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5" name="Rectangle 49">
              <a:extLst>
                <a:ext uri="{FF2B5EF4-FFF2-40B4-BE49-F238E27FC236}">
                  <a16:creationId xmlns:a16="http://schemas.microsoft.com/office/drawing/2014/main" id="{30FEF8DB-8176-4752-9471-CBEF7E76C49D}"/>
                </a:ext>
              </a:extLst>
            </p:cNvPr>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6" name="Rectangle 50">
              <a:extLst>
                <a:ext uri="{FF2B5EF4-FFF2-40B4-BE49-F238E27FC236}">
                  <a16:creationId xmlns:a16="http://schemas.microsoft.com/office/drawing/2014/main" id="{786BA3A0-FF88-416B-A8A5-30C31E67652D}"/>
                </a:ext>
              </a:extLst>
            </p:cNvPr>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7" name="Rectangle 51">
              <a:extLst>
                <a:ext uri="{FF2B5EF4-FFF2-40B4-BE49-F238E27FC236}">
                  <a16:creationId xmlns:a16="http://schemas.microsoft.com/office/drawing/2014/main" id="{0A29BF84-FFF6-448E-A534-930C73379B69}"/>
                </a:ext>
              </a:extLst>
            </p:cNvPr>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8" name="Rectangle 52">
              <a:extLst>
                <a:ext uri="{FF2B5EF4-FFF2-40B4-BE49-F238E27FC236}">
                  <a16:creationId xmlns:a16="http://schemas.microsoft.com/office/drawing/2014/main" id="{B89D4666-4593-42BE-A60E-7FB7D3054818}"/>
                </a:ext>
              </a:extLst>
            </p:cNvPr>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9" name="Rectangle 53">
              <a:extLst>
                <a:ext uri="{FF2B5EF4-FFF2-40B4-BE49-F238E27FC236}">
                  <a16:creationId xmlns:a16="http://schemas.microsoft.com/office/drawing/2014/main" id="{ACA212A2-523B-4CF9-9236-CF1296997776}"/>
                </a:ext>
              </a:extLst>
            </p:cNvPr>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0" name="Rectangle 54">
              <a:extLst>
                <a:ext uri="{FF2B5EF4-FFF2-40B4-BE49-F238E27FC236}">
                  <a16:creationId xmlns:a16="http://schemas.microsoft.com/office/drawing/2014/main" id="{041AAD69-A792-494B-A1A6-24CA0EA5EF4B}"/>
                </a:ext>
              </a:extLst>
            </p:cNvPr>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1" name="Rectangle 55">
              <a:extLst>
                <a:ext uri="{FF2B5EF4-FFF2-40B4-BE49-F238E27FC236}">
                  <a16:creationId xmlns:a16="http://schemas.microsoft.com/office/drawing/2014/main" id="{96AF3672-95B3-47D9-8340-7820EF57B039}"/>
                </a:ext>
              </a:extLst>
            </p:cNvPr>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2" name="Rectangle 56">
              <a:extLst>
                <a:ext uri="{FF2B5EF4-FFF2-40B4-BE49-F238E27FC236}">
                  <a16:creationId xmlns:a16="http://schemas.microsoft.com/office/drawing/2014/main" id="{6CFE2970-4BB7-4150-A8FB-B10A767A38A0}"/>
                </a:ext>
              </a:extLst>
            </p:cNvPr>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3" name="Rectangle 57">
              <a:extLst>
                <a:ext uri="{FF2B5EF4-FFF2-40B4-BE49-F238E27FC236}">
                  <a16:creationId xmlns:a16="http://schemas.microsoft.com/office/drawing/2014/main" id="{040F9229-A1C0-4906-8CAE-75A6C14B1E83}"/>
                </a:ext>
              </a:extLst>
            </p:cNvPr>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4" name="Rectangle 58">
              <a:extLst>
                <a:ext uri="{FF2B5EF4-FFF2-40B4-BE49-F238E27FC236}">
                  <a16:creationId xmlns:a16="http://schemas.microsoft.com/office/drawing/2014/main" id="{2A3AD363-DC8B-4910-BEAD-DCBFE2224EF5}"/>
                </a:ext>
              </a:extLst>
            </p:cNvPr>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5" name="Rectangle 59">
              <a:extLst>
                <a:ext uri="{FF2B5EF4-FFF2-40B4-BE49-F238E27FC236}">
                  <a16:creationId xmlns:a16="http://schemas.microsoft.com/office/drawing/2014/main" id="{2012A0AD-AB37-4CC3-B8E6-CE8516F4EC51}"/>
                </a:ext>
              </a:extLst>
            </p:cNvPr>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6" name="Rectangle 60">
              <a:extLst>
                <a:ext uri="{FF2B5EF4-FFF2-40B4-BE49-F238E27FC236}">
                  <a16:creationId xmlns:a16="http://schemas.microsoft.com/office/drawing/2014/main" id="{34B82D4B-3A83-44CF-AF1E-0B7A6D6B1AE3}"/>
                </a:ext>
              </a:extLst>
            </p:cNvPr>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7" name="Rectangle 61">
              <a:extLst>
                <a:ext uri="{FF2B5EF4-FFF2-40B4-BE49-F238E27FC236}">
                  <a16:creationId xmlns:a16="http://schemas.microsoft.com/office/drawing/2014/main" id="{509046D6-F686-48AE-B3FC-A1A8F790977A}"/>
                </a:ext>
              </a:extLst>
            </p:cNvPr>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8" name="Rectangle 62">
              <a:extLst>
                <a:ext uri="{FF2B5EF4-FFF2-40B4-BE49-F238E27FC236}">
                  <a16:creationId xmlns:a16="http://schemas.microsoft.com/office/drawing/2014/main" id="{ADB1FAF4-69FD-4B9C-B0F7-4B277D0FF754}"/>
                </a:ext>
              </a:extLst>
            </p:cNvPr>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9" name="Rectangle 63">
              <a:extLst>
                <a:ext uri="{FF2B5EF4-FFF2-40B4-BE49-F238E27FC236}">
                  <a16:creationId xmlns:a16="http://schemas.microsoft.com/office/drawing/2014/main" id="{494251B0-1BAE-4E66-8F8E-994F053745AC}"/>
                </a:ext>
              </a:extLst>
            </p:cNvPr>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0" name="Rectangle 64">
              <a:extLst>
                <a:ext uri="{FF2B5EF4-FFF2-40B4-BE49-F238E27FC236}">
                  <a16:creationId xmlns:a16="http://schemas.microsoft.com/office/drawing/2014/main" id="{43713AC1-9618-4FF9-8E30-DE7169EA3CE7}"/>
                </a:ext>
              </a:extLst>
            </p:cNvPr>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1" name="Rectangle 65">
              <a:extLst>
                <a:ext uri="{FF2B5EF4-FFF2-40B4-BE49-F238E27FC236}">
                  <a16:creationId xmlns:a16="http://schemas.microsoft.com/office/drawing/2014/main" id="{910E3A07-87C6-4ADF-89D0-E6486EC6F269}"/>
                </a:ext>
              </a:extLst>
            </p:cNvPr>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2" name="Rectangle 66">
              <a:extLst>
                <a:ext uri="{FF2B5EF4-FFF2-40B4-BE49-F238E27FC236}">
                  <a16:creationId xmlns:a16="http://schemas.microsoft.com/office/drawing/2014/main" id="{C3EEE8BF-4348-41A9-BCCC-EA8D56896C32}"/>
                </a:ext>
              </a:extLst>
            </p:cNvPr>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3" name="Rectangle 67">
              <a:extLst>
                <a:ext uri="{FF2B5EF4-FFF2-40B4-BE49-F238E27FC236}">
                  <a16:creationId xmlns:a16="http://schemas.microsoft.com/office/drawing/2014/main" id="{9DCB0027-E18E-44EA-80F3-5BE73FE47127}"/>
                </a:ext>
              </a:extLst>
            </p:cNvPr>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4" name="Rectangle 68">
              <a:extLst>
                <a:ext uri="{FF2B5EF4-FFF2-40B4-BE49-F238E27FC236}">
                  <a16:creationId xmlns:a16="http://schemas.microsoft.com/office/drawing/2014/main" id="{ACEAEA6A-78EC-4868-9690-DA4BD85C137F}"/>
                </a:ext>
              </a:extLst>
            </p:cNvPr>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5" name="Freeform 69">
              <a:extLst>
                <a:ext uri="{FF2B5EF4-FFF2-40B4-BE49-F238E27FC236}">
                  <a16:creationId xmlns:a16="http://schemas.microsoft.com/office/drawing/2014/main" id="{6878D8F3-3E02-4D22-A873-5F4F7F7ABF66}"/>
                </a:ext>
              </a:extLst>
            </p:cNvPr>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6" name="Freeform 70">
              <a:extLst>
                <a:ext uri="{FF2B5EF4-FFF2-40B4-BE49-F238E27FC236}">
                  <a16:creationId xmlns:a16="http://schemas.microsoft.com/office/drawing/2014/main" id="{DF8E5F85-F9B0-48F2-8AA2-72595A939830}"/>
                </a:ext>
              </a:extLst>
            </p:cNvPr>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7" name="Freeform 71">
              <a:extLst>
                <a:ext uri="{FF2B5EF4-FFF2-40B4-BE49-F238E27FC236}">
                  <a16:creationId xmlns:a16="http://schemas.microsoft.com/office/drawing/2014/main" id="{6F8BF2EA-A5B0-4A78-8D8E-71F1DB60EE0D}"/>
                </a:ext>
              </a:extLst>
            </p:cNvPr>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8" name="Freeform 72">
              <a:extLst>
                <a:ext uri="{FF2B5EF4-FFF2-40B4-BE49-F238E27FC236}">
                  <a16:creationId xmlns:a16="http://schemas.microsoft.com/office/drawing/2014/main" id="{588F6386-98F4-4721-85D5-6F41F6EB359F}"/>
                </a:ext>
              </a:extLst>
            </p:cNvPr>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9" name="Freeform 73">
              <a:extLst>
                <a:ext uri="{FF2B5EF4-FFF2-40B4-BE49-F238E27FC236}">
                  <a16:creationId xmlns:a16="http://schemas.microsoft.com/office/drawing/2014/main" id="{4DADD856-8B18-48D3-9D58-3FE9786C9F9E}"/>
                </a:ext>
              </a:extLst>
            </p:cNvPr>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0" name="Freeform 74">
              <a:extLst>
                <a:ext uri="{FF2B5EF4-FFF2-40B4-BE49-F238E27FC236}">
                  <a16:creationId xmlns:a16="http://schemas.microsoft.com/office/drawing/2014/main" id="{0CFBFC78-0D3E-4068-A43E-20D2B4885462}"/>
                </a:ext>
              </a:extLst>
            </p:cNvPr>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1" name="Freeform 75">
              <a:extLst>
                <a:ext uri="{FF2B5EF4-FFF2-40B4-BE49-F238E27FC236}">
                  <a16:creationId xmlns:a16="http://schemas.microsoft.com/office/drawing/2014/main" id="{3BEF35BD-2D45-401E-800E-DF7AAD4AC3CC}"/>
                </a:ext>
              </a:extLst>
            </p:cNvPr>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2" name="Rectangle 76">
              <a:extLst>
                <a:ext uri="{FF2B5EF4-FFF2-40B4-BE49-F238E27FC236}">
                  <a16:creationId xmlns:a16="http://schemas.microsoft.com/office/drawing/2014/main" id="{4034BEAB-0302-44AE-8A7B-3759D509F8B3}"/>
                </a:ext>
              </a:extLst>
            </p:cNvPr>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3" name="Rectangle 77">
              <a:extLst>
                <a:ext uri="{FF2B5EF4-FFF2-40B4-BE49-F238E27FC236}">
                  <a16:creationId xmlns:a16="http://schemas.microsoft.com/office/drawing/2014/main" id="{9B0EA532-63D4-4679-BCE4-94593C7B2572}"/>
                </a:ext>
              </a:extLst>
            </p:cNvPr>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4" name="Freeform 78">
              <a:extLst>
                <a:ext uri="{FF2B5EF4-FFF2-40B4-BE49-F238E27FC236}">
                  <a16:creationId xmlns:a16="http://schemas.microsoft.com/office/drawing/2014/main" id="{CB678EA7-640A-4FDD-A319-B5FF5B93416C}"/>
                </a:ext>
              </a:extLst>
            </p:cNvPr>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5" name="Freeform 79">
              <a:extLst>
                <a:ext uri="{FF2B5EF4-FFF2-40B4-BE49-F238E27FC236}">
                  <a16:creationId xmlns:a16="http://schemas.microsoft.com/office/drawing/2014/main" id="{8EBF437E-0B8F-4B3C-812B-36D64EB3CD68}"/>
                </a:ext>
              </a:extLst>
            </p:cNvPr>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6" name="Freeform 80">
              <a:extLst>
                <a:ext uri="{FF2B5EF4-FFF2-40B4-BE49-F238E27FC236}">
                  <a16:creationId xmlns:a16="http://schemas.microsoft.com/office/drawing/2014/main" id="{04860965-606A-40B1-85FD-5EA7D2A7F740}"/>
                </a:ext>
              </a:extLst>
            </p:cNvPr>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7" name="Freeform 81">
              <a:extLst>
                <a:ext uri="{FF2B5EF4-FFF2-40B4-BE49-F238E27FC236}">
                  <a16:creationId xmlns:a16="http://schemas.microsoft.com/office/drawing/2014/main" id="{071C5C20-34F9-458F-B768-50A475BDFCA7}"/>
                </a:ext>
              </a:extLst>
            </p:cNvPr>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8" name="Freeform 82">
              <a:extLst>
                <a:ext uri="{FF2B5EF4-FFF2-40B4-BE49-F238E27FC236}">
                  <a16:creationId xmlns:a16="http://schemas.microsoft.com/office/drawing/2014/main" id="{32FEEE01-0CD6-40CD-A9D2-C23C9BC4DF80}"/>
                </a:ext>
              </a:extLst>
            </p:cNvPr>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9" name="Freeform 83">
              <a:extLst>
                <a:ext uri="{FF2B5EF4-FFF2-40B4-BE49-F238E27FC236}">
                  <a16:creationId xmlns:a16="http://schemas.microsoft.com/office/drawing/2014/main" id="{9CD90FB6-67F2-421B-96E6-BBF5FA2F3A30}"/>
                </a:ext>
              </a:extLst>
            </p:cNvPr>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0" name="Rectangle 84">
              <a:extLst>
                <a:ext uri="{FF2B5EF4-FFF2-40B4-BE49-F238E27FC236}">
                  <a16:creationId xmlns:a16="http://schemas.microsoft.com/office/drawing/2014/main" id="{5922842B-6B15-46E4-8441-018694E87231}"/>
                </a:ext>
              </a:extLst>
            </p:cNvPr>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1" name="Rectangle 85">
              <a:extLst>
                <a:ext uri="{FF2B5EF4-FFF2-40B4-BE49-F238E27FC236}">
                  <a16:creationId xmlns:a16="http://schemas.microsoft.com/office/drawing/2014/main" id="{93C1A0AF-3F7C-4B43-BB1B-4AE0E06A190B}"/>
                </a:ext>
              </a:extLst>
            </p:cNvPr>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2" name="Rectangle 86">
              <a:extLst>
                <a:ext uri="{FF2B5EF4-FFF2-40B4-BE49-F238E27FC236}">
                  <a16:creationId xmlns:a16="http://schemas.microsoft.com/office/drawing/2014/main" id="{A76F3D38-2DC4-4AAA-9C4A-BE675B97C6E4}"/>
                </a:ext>
              </a:extLst>
            </p:cNvPr>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3" name="Rectangle 87">
              <a:extLst>
                <a:ext uri="{FF2B5EF4-FFF2-40B4-BE49-F238E27FC236}">
                  <a16:creationId xmlns:a16="http://schemas.microsoft.com/office/drawing/2014/main" id="{7056922F-6308-4D5C-BB52-258476BBB4C0}"/>
                </a:ext>
              </a:extLst>
            </p:cNvPr>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4" name="Rectangle 88">
              <a:extLst>
                <a:ext uri="{FF2B5EF4-FFF2-40B4-BE49-F238E27FC236}">
                  <a16:creationId xmlns:a16="http://schemas.microsoft.com/office/drawing/2014/main" id="{1F8EE324-E7F5-411A-9377-F06936B2097B}"/>
                </a:ext>
              </a:extLst>
            </p:cNvPr>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5" name="Rectangle 89">
              <a:extLst>
                <a:ext uri="{FF2B5EF4-FFF2-40B4-BE49-F238E27FC236}">
                  <a16:creationId xmlns:a16="http://schemas.microsoft.com/office/drawing/2014/main" id="{6E8AB9F4-D56F-4A71-B88E-70E5E19D98E5}"/>
                </a:ext>
              </a:extLst>
            </p:cNvPr>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6" name="Freeform 90">
              <a:extLst>
                <a:ext uri="{FF2B5EF4-FFF2-40B4-BE49-F238E27FC236}">
                  <a16:creationId xmlns:a16="http://schemas.microsoft.com/office/drawing/2014/main" id="{C6E13E19-0F2F-4A4D-AA16-4124EB7D0FAC}"/>
                </a:ext>
              </a:extLst>
            </p:cNvPr>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7" name="Freeform 91">
              <a:extLst>
                <a:ext uri="{FF2B5EF4-FFF2-40B4-BE49-F238E27FC236}">
                  <a16:creationId xmlns:a16="http://schemas.microsoft.com/office/drawing/2014/main" id="{42E50370-1C9B-4A4E-9FD9-83130EBD1D00}"/>
                </a:ext>
              </a:extLst>
            </p:cNvPr>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8" name="Rectangle 92">
              <a:extLst>
                <a:ext uri="{FF2B5EF4-FFF2-40B4-BE49-F238E27FC236}">
                  <a16:creationId xmlns:a16="http://schemas.microsoft.com/office/drawing/2014/main" id="{64D835A2-140D-4C24-8C4C-2885487CD698}"/>
                </a:ext>
              </a:extLst>
            </p:cNvPr>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97"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dirty="0">
                  <a:ln>
                    <a:noFill/>
                  </a:ln>
                  <a:gradFill>
                    <a:gsLst>
                      <a:gs pos="62264">
                        <a:srgbClr val="1A1A1A"/>
                      </a:gs>
                      <a:gs pos="39000">
                        <a:srgbClr val="1A1A1A"/>
                      </a:gs>
                    </a:gsLst>
                    <a:lin ang="5400000" scaled="0"/>
                  </a:gradFill>
                  <a:effectLst/>
                  <a:uLnTx/>
                  <a:uFillTx/>
                  <a:latin typeface="Segoe UI Semibold" panose="020B0702040204020203" pitchFamily="34" charset="0"/>
                  <a:ea typeface="+mn-ea"/>
                  <a:cs typeface="+mn-cs"/>
                </a:rPr>
                <a:t>RESOU</a:t>
              </a:r>
              <a:endParaRPr kumimoji="0" lang="en-US" altLang="en-US" sz="1836" b="0" i="0" u="none" strike="noStrike" kern="0" cap="none" spc="0" normalizeH="0" baseline="0" noProof="0" dirty="0">
                <a:ln>
                  <a:noFill/>
                </a:ln>
                <a:gradFill>
                  <a:gsLst>
                    <a:gs pos="62264">
                      <a:srgbClr val="1A1A1A"/>
                    </a:gs>
                    <a:gs pos="39000">
                      <a:srgbClr val="1A1A1A"/>
                    </a:gs>
                  </a:gsLst>
                  <a:lin ang="5400000" scaled="0"/>
                </a:gradFill>
                <a:effectLst/>
                <a:uLnTx/>
                <a:uFillTx/>
                <a:latin typeface="Arial" panose="020B0604020202020204" pitchFamily="34" charset="0"/>
                <a:ea typeface="+mn-ea"/>
                <a:cs typeface="+mn-cs"/>
              </a:endParaRPr>
            </a:p>
          </p:txBody>
        </p:sp>
        <p:sp>
          <p:nvSpPr>
            <p:cNvPr id="99" name="Rectangle 93">
              <a:extLst>
                <a:ext uri="{FF2B5EF4-FFF2-40B4-BE49-F238E27FC236}">
                  <a16:creationId xmlns:a16="http://schemas.microsoft.com/office/drawing/2014/main" id="{1794A7D2-8F29-452E-8357-D50B75CF3C48}"/>
                </a:ext>
              </a:extLst>
            </p:cNvPr>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97"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dirty="0">
                  <a:ln>
                    <a:noFill/>
                  </a:ln>
                  <a:gradFill>
                    <a:gsLst>
                      <a:gs pos="62264">
                        <a:srgbClr val="1A1A1A"/>
                      </a:gs>
                      <a:gs pos="39000">
                        <a:srgbClr val="1A1A1A"/>
                      </a:gs>
                    </a:gsLst>
                    <a:lin ang="5400000" scaled="0"/>
                  </a:gradFill>
                  <a:effectLst/>
                  <a:uLnTx/>
                  <a:uFillTx/>
                  <a:latin typeface="Segoe UI Semibold" panose="020B0702040204020203" pitchFamily="34" charset="0"/>
                  <a:ea typeface="+mn-ea"/>
                  <a:cs typeface="+mn-cs"/>
                </a:rPr>
                <a:t>R</a:t>
              </a:r>
              <a:endParaRPr kumimoji="0" lang="en-US" altLang="en-US" sz="1836" b="0" i="0" u="none" strike="noStrike" kern="0" cap="none" spc="0" normalizeH="0" baseline="0" noProof="0" dirty="0">
                <a:ln>
                  <a:noFill/>
                </a:ln>
                <a:gradFill>
                  <a:gsLst>
                    <a:gs pos="62264">
                      <a:srgbClr val="1A1A1A"/>
                    </a:gs>
                    <a:gs pos="39000">
                      <a:srgbClr val="1A1A1A"/>
                    </a:gs>
                  </a:gsLst>
                  <a:lin ang="5400000" scaled="0"/>
                </a:gradFill>
                <a:effectLst/>
                <a:uLnTx/>
                <a:uFillTx/>
                <a:latin typeface="Arial" panose="020B0604020202020204" pitchFamily="34" charset="0"/>
                <a:ea typeface="+mn-ea"/>
                <a:cs typeface="+mn-cs"/>
              </a:endParaRPr>
            </a:p>
          </p:txBody>
        </p:sp>
        <p:sp>
          <p:nvSpPr>
            <p:cNvPr id="100" name="Rectangle 94">
              <a:extLst>
                <a:ext uri="{FF2B5EF4-FFF2-40B4-BE49-F238E27FC236}">
                  <a16:creationId xmlns:a16="http://schemas.microsoft.com/office/drawing/2014/main" id="{1C75F88E-FDAA-4671-A58E-B9803BBD1D60}"/>
                </a:ext>
              </a:extLst>
            </p:cNvPr>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97"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dirty="0">
                  <a:ln>
                    <a:noFill/>
                  </a:ln>
                  <a:gradFill>
                    <a:gsLst>
                      <a:gs pos="62264">
                        <a:srgbClr val="1A1A1A"/>
                      </a:gs>
                      <a:gs pos="39000">
                        <a:srgbClr val="1A1A1A"/>
                      </a:gs>
                    </a:gsLst>
                    <a:lin ang="5400000" scaled="0"/>
                  </a:gradFill>
                  <a:effectLst/>
                  <a:uLnTx/>
                  <a:uFillTx/>
                  <a:latin typeface="Segoe UI Semibold" panose="020B0702040204020203" pitchFamily="34" charset="0"/>
                  <a:ea typeface="+mn-ea"/>
                  <a:cs typeface="+mn-cs"/>
                </a:rPr>
                <a:t>CE G</a:t>
              </a:r>
              <a:endParaRPr kumimoji="0" lang="en-US" altLang="en-US" sz="1836" b="0" i="0" u="none" strike="noStrike" kern="0" cap="none" spc="0" normalizeH="0" baseline="0" noProof="0" dirty="0">
                <a:ln>
                  <a:noFill/>
                </a:ln>
                <a:gradFill>
                  <a:gsLst>
                    <a:gs pos="62264">
                      <a:srgbClr val="1A1A1A"/>
                    </a:gs>
                    <a:gs pos="39000">
                      <a:srgbClr val="1A1A1A"/>
                    </a:gs>
                  </a:gsLst>
                  <a:lin ang="5400000" scaled="0"/>
                </a:gradFill>
                <a:effectLst/>
                <a:uLnTx/>
                <a:uFillTx/>
                <a:latin typeface="Arial" panose="020B0604020202020204" pitchFamily="34" charset="0"/>
                <a:ea typeface="+mn-ea"/>
                <a:cs typeface="+mn-cs"/>
              </a:endParaRPr>
            </a:p>
          </p:txBody>
        </p:sp>
        <p:sp>
          <p:nvSpPr>
            <p:cNvPr id="101" name="Rectangle 95">
              <a:extLst>
                <a:ext uri="{FF2B5EF4-FFF2-40B4-BE49-F238E27FC236}">
                  <a16:creationId xmlns:a16="http://schemas.microsoft.com/office/drawing/2014/main" id="{1AFA0682-BFD3-4D5E-A8C0-91B7CBA476A7}"/>
                </a:ext>
              </a:extLst>
            </p:cNvPr>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97"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dirty="0">
                  <a:ln>
                    <a:noFill/>
                  </a:ln>
                  <a:gradFill>
                    <a:gsLst>
                      <a:gs pos="62264">
                        <a:srgbClr val="1A1A1A"/>
                      </a:gs>
                      <a:gs pos="39000">
                        <a:srgbClr val="1A1A1A"/>
                      </a:gs>
                    </a:gsLst>
                    <a:lin ang="5400000" scaled="0"/>
                  </a:gradFill>
                  <a:effectLst/>
                  <a:uLnTx/>
                  <a:uFillTx/>
                  <a:latin typeface="Segoe UI Semibold" panose="020B0702040204020203" pitchFamily="34" charset="0"/>
                  <a:ea typeface="+mn-ea"/>
                  <a:cs typeface="+mn-cs"/>
                </a:rPr>
                <a:t>R</a:t>
              </a:r>
              <a:endParaRPr kumimoji="0" lang="en-US" altLang="en-US" sz="1836" b="0" i="0" u="none" strike="noStrike" kern="0" cap="none" spc="0" normalizeH="0" baseline="0" noProof="0" dirty="0">
                <a:ln>
                  <a:noFill/>
                </a:ln>
                <a:gradFill>
                  <a:gsLst>
                    <a:gs pos="62264">
                      <a:srgbClr val="1A1A1A"/>
                    </a:gs>
                    <a:gs pos="39000">
                      <a:srgbClr val="1A1A1A"/>
                    </a:gs>
                  </a:gsLst>
                  <a:lin ang="5400000" scaled="0"/>
                </a:gradFill>
                <a:effectLst/>
                <a:uLnTx/>
                <a:uFillTx/>
                <a:latin typeface="Arial" panose="020B0604020202020204" pitchFamily="34" charset="0"/>
                <a:ea typeface="+mn-ea"/>
                <a:cs typeface="+mn-cs"/>
              </a:endParaRPr>
            </a:p>
          </p:txBody>
        </p:sp>
        <p:sp>
          <p:nvSpPr>
            <p:cNvPr id="102" name="Rectangle 96">
              <a:extLst>
                <a:ext uri="{FF2B5EF4-FFF2-40B4-BE49-F238E27FC236}">
                  <a16:creationId xmlns:a16="http://schemas.microsoft.com/office/drawing/2014/main" id="{C3BEEFC3-386B-4F8C-BC69-488B899C8751}"/>
                </a:ext>
              </a:extLst>
            </p:cNvPr>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97"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dirty="0">
                  <a:ln>
                    <a:noFill/>
                  </a:ln>
                  <a:gradFill>
                    <a:gsLst>
                      <a:gs pos="62264">
                        <a:srgbClr val="1A1A1A"/>
                      </a:gs>
                      <a:gs pos="39000">
                        <a:srgbClr val="1A1A1A"/>
                      </a:gs>
                    </a:gsLst>
                    <a:lin ang="5400000" scaled="0"/>
                  </a:gradFill>
                  <a:effectLst/>
                  <a:uLnTx/>
                  <a:uFillTx/>
                  <a:latin typeface="Segoe UI Semibold" panose="020B0702040204020203" pitchFamily="34" charset="0"/>
                  <a:ea typeface="+mn-ea"/>
                  <a:cs typeface="+mn-cs"/>
                </a:rPr>
                <a:t>OUP</a:t>
              </a:r>
              <a:endParaRPr kumimoji="0" lang="en-US" altLang="en-US" sz="1836" b="0" i="0" u="none" strike="noStrike" kern="0" cap="none" spc="0" normalizeH="0" baseline="0" noProof="0" dirty="0">
                <a:ln>
                  <a:noFill/>
                </a:ln>
                <a:gradFill>
                  <a:gsLst>
                    <a:gs pos="62264">
                      <a:srgbClr val="1A1A1A"/>
                    </a:gs>
                    <a:gs pos="39000">
                      <a:srgbClr val="1A1A1A"/>
                    </a:gs>
                  </a:gsLst>
                  <a:lin ang="5400000" scaled="0"/>
                </a:gradFill>
                <a:effectLst/>
                <a:uLnTx/>
                <a:uFillTx/>
                <a:latin typeface="Arial" panose="020B0604020202020204" pitchFamily="34" charset="0"/>
                <a:ea typeface="+mn-ea"/>
                <a:cs typeface="+mn-cs"/>
              </a:endParaRPr>
            </a:p>
          </p:txBody>
        </p:sp>
        <p:sp>
          <p:nvSpPr>
            <p:cNvPr id="103" name="Freeform 97">
              <a:extLst>
                <a:ext uri="{FF2B5EF4-FFF2-40B4-BE49-F238E27FC236}">
                  <a16:creationId xmlns:a16="http://schemas.microsoft.com/office/drawing/2014/main" id="{1F485FD8-A241-48A0-9762-369848C7672E}"/>
                </a:ext>
              </a:extLst>
            </p:cNvPr>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4" name="Freeform 98">
              <a:extLst>
                <a:ext uri="{FF2B5EF4-FFF2-40B4-BE49-F238E27FC236}">
                  <a16:creationId xmlns:a16="http://schemas.microsoft.com/office/drawing/2014/main" id="{9599D57A-D266-4C42-B182-B610D6593BAB}"/>
                </a:ext>
              </a:extLst>
            </p:cNvPr>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5" name="Freeform 99">
              <a:extLst>
                <a:ext uri="{FF2B5EF4-FFF2-40B4-BE49-F238E27FC236}">
                  <a16:creationId xmlns:a16="http://schemas.microsoft.com/office/drawing/2014/main" id="{A37CAB44-4397-467B-BD5F-1539913555D4}"/>
                </a:ext>
              </a:extLst>
            </p:cNvPr>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6" name="Freeform 100">
              <a:extLst>
                <a:ext uri="{FF2B5EF4-FFF2-40B4-BE49-F238E27FC236}">
                  <a16:creationId xmlns:a16="http://schemas.microsoft.com/office/drawing/2014/main" id="{C4780FB1-D93B-4D49-B98C-4E0A115BDDD4}"/>
                </a:ext>
              </a:extLst>
            </p:cNvPr>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7" name="Freeform 101">
              <a:extLst>
                <a:ext uri="{FF2B5EF4-FFF2-40B4-BE49-F238E27FC236}">
                  <a16:creationId xmlns:a16="http://schemas.microsoft.com/office/drawing/2014/main" id="{F1091968-ED0E-4294-A920-21FA492F05BE}"/>
                </a:ext>
              </a:extLst>
            </p:cNvPr>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8" name="Freeform 102">
              <a:extLst>
                <a:ext uri="{FF2B5EF4-FFF2-40B4-BE49-F238E27FC236}">
                  <a16:creationId xmlns:a16="http://schemas.microsoft.com/office/drawing/2014/main" id="{D0E586BC-13E2-40BC-ABA3-7F8332B24FB8}"/>
                </a:ext>
              </a:extLst>
            </p:cNvPr>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9" name="Freeform 103">
              <a:extLst>
                <a:ext uri="{FF2B5EF4-FFF2-40B4-BE49-F238E27FC236}">
                  <a16:creationId xmlns:a16="http://schemas.microsoft.com/office/drawing/2014/main" id="{B2E1CD4D-B9D5-4ED2-BA32-CBE167C024EE}"/>
                </a:ext>
              </a:extLst>
            </p:cNvPr>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0" name="Freeform 104">
              <a:extLst>
                <a:ext uri="{FF2B5EF4-FFF2-40B4-BE49-F238E27FC236}">
                  <a16:creationId xmlns:a16="http://schemas.microsoft.com/office/drawing/2014/main" id="{FA82198A-7167-4AE8-9AC0-3D91AD01252A}"/>
                </a:ext>
              </a:extLst>
            </p:cNvPr>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1" name="Freeform 105">
              <a:extLst>
                <a:ext uri="{FF2B5EF4-FFF2-40B4-BE49-F238E27FC236}">
                  <a16:creationId xmlns:a16="http://schemas.microsoft.com/office/drawing/2014/main" id="{AB28E24D-C70E-4F2A-8687-504A79CA3671}"/>
                </a:ext>
              </a:extLst>
            </p:cNvPr>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grpSp>
    </p:spTree>
    <p:extLst>
      <p:ext uri="{BB962C8B-B14F-4D97-AF65-F5344CB8AC3E}">
        <p14:creationId xmlns:p14="http://schemas.microsoft.com/office/powerpoint/2010/main" val="40020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D5959A-146D-469C-B520-549BB17D0817}"/>
              </a:ext>
            </a:extLst>
          </p:cNvPr>
          <p:cNvSpPr>
            <a:spLocks noGrp="1"/>
          </p:cNvSpPr>
          <p:nvPr>
            <p:ph type="title"/>
          </p:nvPr>
        </p:nvSpPr>
        <p:spPr>
          <a:xfrm>
            <a:off x="6392598" y="640263"/>
            <a:ext cx="5221266" cy="1344975"/>
          </a:xfrm>
        </p:spPr>
        <p:txBody>
          <a:bodyPr vert="horz" lIns="91440" tIns="45720" rIns="91440" bIns="45720" rtlCol="0" anchor="ctr">
            <a:normAutofit/>
          </a:bodyPr>
          <a:lstStyle/>
          <a:p>
            <a:pPr defTabSz="914400">
              <a:lnSpc>
                <a:spcPct val="90000"/>
              </a:lnSpc>
            </a:pPr>
            <a:r>
              <a:rPr lang="en-US" sz="4000" kern="1200">
                <a:solidFill>
                  <a:schemeClr val="tx1"/>
                </a:solidFill>
                <a:latin typeface="+mj-lt"/>
                <a:ea typeface="+mj-ea"/>
                <a:cs typeface="+mj-cs"/>
              </a:rPr>
              <a:t>Resource Group Rules</a:t>
            </a:r>
          </a:p>
        </p:txBody>
      </p:sp>
      <p:pic>
        <p:nvPicPr>
          <p:cNvPr id="5" name="Picture 4">
            <a:extLst>
              <a:ext uri="{FF2B5EF4-FFF2-40B4-BE49-F238E27FC236}">
                <a16:creationId xmlns:a16="http://schemas.microsoft.com/office/drawing/2014/main" id="{64ED635A-2DC4-46A9-B632-315D52A53722}"/>
              </a:ext>
            </a:extLst>
          </p:cNvPr>
          <p:cNvPicPr>
            <a:picLocks noChangeAspect="1"/>
          </p:cNvPicPr>
          <p:nvPr/>
        </p:nvPicPr>
        <p:blipFill>
          <a:blip r:embed="rId2"/>
          <a:stretch>
            <a:fillRect/>
          </a:stretch>
        </p:blipFill>
        <p:spPr>
          <a:xfrm>
            <a:off x="484632" y="787907"/>
            <a:ext cx="5126736" cy="5126736"/>
          </a:xfrm>
          <a:prstGeom prst="rect">
            <a:avLst/>
          </a:prstGeom>
        </p:spPr>
      </p:pic>
      <p:sp>
        <p:nvSpPr>
          <p:cNvPr id="4" name="Text Placeholder 3">
            <a:extLst>
              <a:ext uri="{FF2B5EF4-FFF2-40B4-BE49-F238E27FC236}">
                <a16:creationId xmlns:a16="http://schemas.microsoft.com/office/drawing/2014/main" id="{376AE3CF-9BBF-4F7F-99FB-9EA91F16F699}"/>
              </a:ext>
            </a:extLst>
          </p:cNvPr>
          <p:cNvSpPr>
            <a:spLocks noGrp="1"/>
          </p:cNvSpPr>
          <p:nvPr>
            <p:ph type="body" sz="quarter" idx="10"/>
          </p:nvPr>
        </p:nvSpPr>
        <p:spPr>
          <a:xfrm>
            <a:off x="6391903" y="2121763"/>
            <a:ext cx="5235490" cy="3773010"/>
          </a:xfrm>
        </p:spPr>
        <p:txBody>
          <a:bodyPr vert="horz" lIns="91440" tIns="45720" rIns="91440" bIns="45720" rtlCol="0">
            <a:normAutofit fontScale="85000" lnSpcReduction="20000"/>
          </a:bodyPr>
          <a:lstStyle/>
          <a:p>
            <a:pPr lvl="0" defTabSz="914400">
              <a:lnSpc>
                <a:spcPct val="90000"/>
              </a:lnSpc>
              <a:buFont typeface="Arial" panose="020B0604020202020204" pitchFamily="34" charset="0"/>
              <a:buChar char="•"/>
            </a:pPr>
            <a:r>
              <a:rPr lang="en-US" dirty="0">
                <a:solidFill>
                  <a:schemeClr val="tx1"/>
                </a:solidFill>
                <a:latin typeface="+mn-lt"/>
                <a:cs typeface="+mn-cs"/>
              </a:rPr>
              <a:t>Resources can only exist in one resource group</a:t>
            </a:r>
          </a:p>
          <a:p>
            <a:pPr lvl="0" defTabSz="914400">
              <a:lnSpc>
                <a:spcPct val="90000"/>
              </a:lnSpc>
              <a:buFont typeface="Arial" panose="020B0604020202020204" pitchFamily="34" charset="0"/>
              <a:buChar char="•"/>
            </a:pPr>
            <a:endParaRPr lang="en-US" dirty="0">
              <a:solidFill>
                <a:schemeClr val="tx1"/>
              </a:solidFill>
              <a:latin typeface="+mn-lt"/>
              <a:cs typeface="+mn-cs"/>
            </a:endParaRPr>
          </a:p>
          <a:p>
            <a:pPr lvl="0" defTabSz="914400">
              <a:lnSpc>
                <a:spcPct val="90000"/>
              </a:lnSpc>
              <a:buFont typeface="Arial" panose="020B0604020202020204" pitchFamily="34" charset="0"/>
              <a:buChar char="•"/>
            </a:pPr>
            <a:r>
              <a:rPr lang="en-US" dirty="0">
                <a:solidFill>
                  <a:schemeClr val="tx1"/>
                </a:solidFill>
                <a:latin typeface="+mn-lt"/>
                <a:cs typeface="+mn-cs"/>
              </a:rPr>
              <a:t>Groups cannot be renamed</a:t>
            </a:r>
          </a:p>
          <a:p>
            <a:pPr lvl="0" defTabSz="914400">
              <a:lnSpc>
                <a:spcPct val="90000"/>
              </a:lnSpc>
              <a:buFont typeface="Arial" panose="020B0604020202020204" pitchFamily="34" charset="0"/>
              <a:buChar char="•"/>
            </a:pPr>
            <a:endParaRPr lang="en-US" dirty="0">
              <a:solidFill>
                <a:schemeClr val="tx1"/>
              </a:solidFill>
              <a:latin typeface="+mn-lt"/>
              <a:cs typeface="+mn-cs"/>
            </a:endParaRPr>
          </a:p>
          <a:p>
            <a:pPr lvl="0" defTabSz="914400">
              <a:lnSpc>
                <a:spcPct val="90000"/>
              </a:lnSpc>
              <a:buFont typeface="Arial" panose="020B0604020202020204" pitchFamily="34" charset="0"/>
              <a:buChar char="•"/>
            </a:pPr>
            <a:r>
              <a:rPr lang="en-US" dirty="0">
                <a:solidFill>
                  <a:schemeClr val="tx1"/>
                </a:solidFill>
                <a:latin typeface="+mn-lt"/>
                <a:cs typeface="+mn-cs"/>
              </a:rPr>
              <a:t>Groups can have resources of many different types (services)</a:t>
            </a:r>
          </a:p>
          <a:p>
            <a:pPr lvl="0" defTabSz="914400">
              <a:lnSpc>
                <a:spcPct val="90000"/>
              </a:lnSpc>
              <a:buFont typeface="Arial" panose="020B0604020202020204" pitchFamily="34" charset="0"/>
              <a:buChar char="•"/>
            </a:pPr>
            <a:endParaRPr lang="en-US" dirty="0">
              <a:solidFill>
                <a:schemeClr val="tx1"/>
              </a:solidFill>
              <a:latin typeface="+mn-lt"/>
              <a:cs typeface="+mn-cs"/>
            </a:endParaRPr>
          </a:p>
          <a:p>
            <a:pPr lvl="0" defTabSz="914400">
              <a:lnSpc>
                <a:spcPct val="90000"/>
              </a:lnSpc>
              <a:buFont typeface="Arial" panose="020B0604020202020204" pitchFamily="34" charset="0"/>
              <a:buChar char="•"/>
            </a:pPr>
            <a:r>
              <a:rPr lang="en-US" dirty="0">
                <a:solidFill>
                  <a:schemeClr val="tx1"/>
                </a:solidFill>
                <a:latin typeface="+mn-lt"/>
                <a:cs typeface="+mn-cs"/>
              </a:rPr>
              <a:t>Groups can have resources from many different regions</a:t>
            </a:r>
          </a:p>
          <a:p>
            <a:pPr lvl="0" defTabSz="914400">
              <a:lnSpc>
                <a:spcPct val="90000"/>
              </a:lnSpc>
              <a:buFont typeface="Arial" panose="020B0604020202020204" pitchFamily="34" charset="0"/>
              <a:buChar char="•"/>
            </a:pPr>
            <a:endParaRPr lang="en-US" dirty="0">
              <a:solidFill>
                <a:schemeClr val="tx1"/>
              </a:solidFill>
              <a:latin typeface="+mn-lt"/>
              <a:cs typeface="+mn-cs"/>
            </a:endParaRPr>
          </a:p>
          <a:p>
            <a:pPr lvl="0" defTabSz="914400">
              <a:lnSpc>
                <a:spcPct val="90000"/>
              </a:lnSpc>
              <a:buFont typeface="Arial" panose="020B0604020202020204" pitchFamily="34" charset="0"/>
              <a:buChar char="•"/>
            </a:pPr>
            <a:r>
              <a:rPr lang="en-US" dirty="0">
                <a:solidFill>
                  <a:schemeClr val="tx1"/>
                </a:solidFill>
                <a:latin typeface="+mn-lt"/>
                <a:cs typeface="+mn-cs"/>
              </a:rPr>
              <a:t>Deployments are *incremental*</a:t>
            </a:r>
          </a:p>
          <a:p>
            <a:pPr defTabSz="914400">
              <a:lnSpc>
                <a:spcPct val="90000"/>
              </a:lnSpc>
              <a:buFont typeface="Arial" panose="020B0604020202020204" pitchFamily="34" charset="0"/>
              <a:buChar char="•"/>
            </a:pPr>
            <a:endParaRPr lang="en-US" sz="2000" dirty="0">
              <a:solidFill>
                <a:schemeClr val="tx1"/>
              </a:solidFill>
              <a:latin typeface="+mn-lt"/>
              <a:cs typeface="+mn-cs"/>
            </a:endParaRPr>
          </a:p>
        </p:txBody>
      </p:sp>
    </p:spTree>
    <p:extLst>
      <p:ext uri="{BB962C8B-B14F-4D97-AF65-F5344CB8AC3E}">
        <p14:creationId xmlns:p14="http://schemas.microsoft.com/office/powerpoint/2010/main" val="261388024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BBDA5625-06CC-41F0-A923-8A33BF2A01FB}"/>
              </a:ext>
            </a:extLst>
          </p:cNvPr>
          <p:cNvSpPr/>
          <p:nvPr/>
        </p:nvSpPr>
        <p:spPr>
          <a:xfrm>
            <a:off x="0" y="0"/>
            <a:ext cx="6320118"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D6D12DCB-E81A-4140-B623-995891CAB9EC}"/>
              </a:ext>
            </a:extLst>
          </p:cNvPr>
          <p:cNvSpPr>
            <a:spLocks noGrp="1"/>
          </p:cNvSpPr>
          <p:nvPr>
            <p:ph type="title"/>
          </p:nvPr>
        </p:nvSpPr>
        <p:spPr>
          <a:xfrm>
            <a:off x="407895" y="284337"/>
            <a:ext cx="10515600" cy="1325563"/>
          </a:xfrm>
        </p:spPr>
        <p:txBody>
          <a:bodyPr/>
          <a:lstStyle/>
          <a:p>
            <a:r>
              <a:rPr lang="en-US" dirty="0">
                <a:solidFill>
                  <a:schemeClr val="bg1"/>
                </a:solidFill>
              </a:rPr>
              <a:t>Control</a:t>
            </a:r>
          </a:p>
        </p:txBody>
      </p:sp>
      <p:sp>
        <p:nvSpPr>
          <p:cNvPr id="3" name="TextBox 2">
            <a:extLst>
              <a:ext uri="{FF2B5EF4-FFF2-40B4-BE49-F238E27FC236}">
                <a16:creationId xmlns:a16="http://schemas.microsoft.com/office/drawing/2014/main" id="{064030F6-24A2-4719-B316-15FE35772FEA}"/>
              </a:ext>
            </a:extLst>
          </p:cNvPr>
          <p:cNvSpPr txBox="1"/>
          <p:nvPr/>
        </p:nvSpPr>
        <p:spPr>
          <a:xfrm>
            <a:off x="76149" y="1414739"/>
            <a:ext cx="6542641" cy="507831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a:ea typeface="+mn-ea"/>
                <a:cs typeface="+mn-cs"/>
              </a:rPr>
              <a:t>Manage Permissions by defining Roles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a:ea typeface="+mn-ea"/>
                <a:cs typeface="+mn-cs"/>
              </a:rPr>
              <a:t>Apply locks to critical resources, preventing accidental changes or deletions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a:ea typeface="+mn-ea"/>
                <a:cs typeface="+mn-cs"/>
              </a:rPr>
              <a:t>Log &amp; audit all user actions </a:t>
            </a:r>
          </a:p>
        </p:txBody>
      </p:sp>
      <p:pic>
        <p:nvPicPr>
          <p:cNvPr id="5" name="Picture 4">
            <a:extLst>
              <a:ext uri="{FF2B5EF4-FFF2-40B4-BE49-F238E27FC236}">
                <a16:creationId xmlns:a16="http://schemas.microsoft.com/office/drawing/2014/main" id="{0CDA9233-D67D-4FC3-97F5-D424A3293E86}"/>
              </a:ext>
            </a:extLst>
          </p:cNvPr>
          <p:cNvPicPr>
            <a:picLocks noChangeAspect="1"/>
          </p:cNvPicPr>
          <p:nvPr/>
        </p:nvPicPr>
        <p:blipFill>
          <a:blip r:embed="rId2">
            <a:biLevel thresh="50000"/>
          </a:blip>
          <a:stretch>
            <a:fillRect/>
          </a:stretch>
        </p:blipFill>
        <p:spPr>
          <a:xfrm>
            <a:off x="7350377" y="821613"/>
            <a:ext cx="1944230" cy="1944230"/>
          </a:xfrm>
          <a:prstGeom prst="rect">
            <a:avLst/>
          </a:prstGeom>
        </p:spPr>
      </p:pic>
      <p:pic>
        <p:nvPicPr>
          <p:cNvPr id="7" name="Picture 6">
            <a:extLst>
              <a:ext uri="{FF2B5EF4-FFF2-40B4-BE49-F238E27FC236}">
                <a16:creationId xmlns:a16="http://schemas.microsoft.com/office/drawing/2014/main" id="{1AA37A30-BC71-4A9F-A5DE-EEE59AFD560A}"/>
              </a:ext>
            </a:extLst>
          </p:cNvPr>
          <p:cNvPicPr>
            <a:picLocks noChangeAspect="1"/>
          </p:cNvPicPr>
          <p:nvPr/>
        </p:nvPicPr>
        <p:blipFill>
          <a:blip r:embed="rId3">
            <a:duotone>
              <a:schemeClr val="accent6">
                <a:shade val="45000"/>
                <a:satMod val="135000"/>
              </a:schemeClr>
              <a:prstClr val="white"/>
            </a:duotone>
          </a:blip>
          <a:stretch>
            <a:fillRect/>
          </a:stretch>
        </p:blipFill>
        <p:spPr>
          <a:xfrm>
            <a:off x="9617336" y="2913529"/>
            <a:ext cx="1376997" cy="1376997"/>
          </a:xfrm>
          <a:prstGeom prst="rect">
            <a:avLst/>
          </a:prstGeom>
        </p:spPr>
      </p:pic>
      <p:pic>
        <p:nvPicPr>
          <p:cNvPr id="10" name="Picture 9">
            <a:extLst>
              <a:ext uri="{FF2B5EF4-FFF2-40B4-BE49-F238E27FC236}">
                <a16:creationId xmlns:a16="http://schemas.microsoft.com/office/drawing/2014/main" id="{E3CE17FD-C622-4E85-A743-E607DCA32182}"/>
              </a:ext>
            </a:extLst>
          </p:cNvPr>
          <p:cNvPicPr>
            <a:picLocks noChangeAspect="1"/>
          </p:cNvPicPr>
          <p:nvPr/>
        </p:nvPicPr>
        <p:blipFill>
          <a:blip r:embed="rId4"/>
          <a:stretch>
            <a:fillRect/>
          </a:stretch>
        </p:blipFill>
        <p:spPr>
          <a:xfrm>
            <a:off x="7493560" y="4395497"/>
            <a:ext cx="1693471" cy="1693471"/>
          </a:xfrm>
          <a:prstGeom prst="rect">
            <a:avLst/>
          </a:prstGeom>
        </p:spPr>
      </p:pic>
    </p:spTree>
    <p:extLst>
      <p:ext uri="{BB962C8B-B14F-4D97-AF65-F5344CB8AC3E}">
        <p14:creationId xmlns:p14="http://schemas.microsoft.com/office/powerpoint/2010/main" val="717082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5541-6D7F-41D4-AF8B-0D5C49A2C6FA}"/>
              </a:ext>
            </a:extLst>
          </p:cNvPr>
          <p:cNvSpPr>
            <a:spLocks noGrp="1"/>
          </p:cNvSpPr>
          <p:nvPr>
            <p:ph type="title"/>
          </p:nvPr>
        </p:nvSpPr>
        <p:spPr>
          <a:xfrm>
            <a:off x="6053668" y="803325"/>
            <a:ext cx="5314536" cy="1325563"/>
          </a:xfrm>
        </p:spPr>
        <p:txBody>
          <a:bodyPr vert="horz" lIns="91440" tIns="45720" rIns="91440" bIns="45720" rtlCol="0" anchor="ctr">
            <a:normAutofit/>
          </a:bodyPr>
          <a:lstStyle/>
          <a:p>
            <a:pPr defTabSz="914400">
              <a:lnSpc>
                <a:spcPct val="90000"/>
              </a:lnSpc>
            </a:pPr>
            <a:r>
              <a:rPr lang="en-US" sz="4400" kern="1200">
                <a:solidFill>
                  <a:schemeClr val="tx1"/>
                </a:solidFill>
                <a:latin typeface="+mj-lt"/>
                <a:ea typeface="+mj-ea"/>
                <a:cs typeface="+mj-cs"/>
              </a:rPr>
              <a:t>Locks</a:t>
            </a:r>
          </a:p>
        </p:txBody>
      </p:sp>
      <p:sp>
        <p:nvSpPr>
          <p:cNvPr id="14" name="Freeform: Shape 13">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a:extLst>
              <a:ext uri="{FF2B5EF4-FFF2-40B4-BE49-F238E27FC236}">
                <a16:creationId xmlns:a16="http://schemas.microsoft.com/office/drawing/2014/main" id="{E33A6169-5222-4B96-B64D-B8FF7E6CA339}"/>
              </a:ext>
            </a:extLst>
          </p:cNvPr>
          <p:cNvPicPr>
            <a:picLocks noChangeAspect="1"/>
          </p:cNvPicPr>
          <p:nvPr/>
        </p:nvPicPr>
        <p:blipFill>
          <a:blip r:embed="rId2">
            <a:duotone>
              <a:schemeClr val="accent6">
                <a:shade val="45000"/>
                <a:satMod val="135000"/>
              </a:schemeClr>
              <a:prstClr val="white"/>
            </a:duotone>
            <a:extLst>
              <a:ext uri="{96DAC541-7B7A-43D3-8B79-37D633B846F1}">
                <asvg:svgBlip xmlns:asvg="http://schemas.microsoft.com/office/drawing/2016/SVG/main" r:embed="rId3"/>
              </a:ext>
            </a:extLst>
          </a:blip>
          <a:stretch>
            <a:fillRect/>
          </a:stretch>
        </p:blipFill>
        <p:spPr>
          <a:xfrm>
            <a:off x="321733" y="978986"/>
            <a:ext cx="3835488" cy="2963786"/>
          </a:xfrm>
          <a:prstGeom prst="rect">
            <a:avLst/>
          </a:prstGeom>
        </p:spPr>
      </p:pic>
      <p:sp>
        <p:nvSpPr>
          <p:cNvPr id="3" name="Rectangle 2">
            <a:extLst>
              <a:ext uri="{FF2B5EF4-FFF2-40B4-BE49-F238E27FC236}">
                <a16:creationId xmlns:a16="http://schemas.microsoft.com/office/drawing/2014/main" id="{E89F59EF-B250-4593-AD6E-245C4BAC4A04}"/>
              </a:ext>
            </a:extLst>
          </p:cNvPr>
          <p:cNvSpPr/>
          <p:nvPr/>
        </p:nvSpPr>
        <p:spPr>
          <a:xfrm>
            <a:off x="5760562" y="2128888"/>
            <a:ext cx="5912325" cy="4293232"/>
          </a:xfrm>
          <a:prstGeom prst="rect">
            <a:avLst/>
          </a:prstGeom>
        </p:spPr>
        <p:txBody>
          <a:bodyPr vert="horz" lIns="91440" tIns="45720" rIns="91440" bIns="45720" rtlCol="0" anchor="t">
            <a:normAutofit lnSpcReduction="10000"/>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Used to prevent accidental deletion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Scope</a:t>
            </a:r>
          </a:p>
          <a:p>
            <a:pPr marL="457183"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Subscription</a:t>
            </a:r>
          </a:p>
          <a:p>
            <a:pPr marL="457183"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Resource Group</a:t>
            </a:r>
          </a:p>
          <a:p>
            <a:pPr marL="457183"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Resource</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Types:</a:t>
            </a:r>
          </a:p>
          <a:p>
            <a:pPr marL="457183"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mn-cs"/>
              </a:rPr>
              <a:t>Read Only </a:t>
            </a:r>
            <a:r>
              <a:rPr kumimoji="0" lang="en-US" sz="2400" b="0" i="0" u="none" strike="noStrike" kern="1200" cap="none" spc="0" normalizeH="0" baseline="0" noProof="0" dirty="0">
                <a:ln>
                  <a:noFill/>
                </a:ln>
                <a:solidFill>
                  <a:srgbClr val="FFFFFF"/>
                </a:solidFill>
                <a:effectLst/>
                <a:uLnTx/>
                <a:uFillTx/>
                <a:latin typeface="Segoe UI"/>
                <a:ea typeface="+mn-ea"/>
                <a:cs typeface="+mn-cs"/>
              </a:rPr>
              <a:t>- authorized users can't delete or modify a resource</a:t>
            </a:r>
          </a:p>
          <a:p>
            <a:pPr marL="457183"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dirty="0" err="1">
                <a:ln>
                  <a:noFill/>
                </a:ln>
                <a:solidFill>
                  <a:srgbClr val="FFFFFF"/>
                </a:solidFill>
                <a:effectLst/>
                <a:uLnTx/>
                <a:uFillTx/>
                <a:latin typeface="Segoe UI"/>
                <a:ea typeface="+mn-ea"/>
                <a:cs typeface="+mn-cs"/>
              </a:rPr>
              <a:t>CanNotDelete</a:t>
            </a:r>
            <a:r>
              <a:rPr kumimoji="0" lang="en-US" sz="2400" b="0" i="0" u="none" strike="noStrike" kern="1200" cap="none" spc="0" normalizeH="0" baseline="0" noProof="0" dirty="0">
                <a:ln>
                  <a:noFill/>
                </a:ln>
                <a:solidFill>
                  <a:srgbClr val="FFFFFF"/>
                </a:solidFill>
                <a:effectLst/>
                <a:uLnTx/>
                <a:uFillTx/>
                <a:latin typeface="Segoe UI"/>
                <a:ea typeface="+mn-ea"/>
                <a:cs typeface="+mn-cs"/>
              </a:rPr>
              <a:t> - authorized users can change but not delete a resource</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Locks are inherited by child resources</a:t>
            </a:r>
          </a:p>
        </p:txBody>
      </p:sp>
    </p:spTree>
    <p:extLst>
      <p:ext uri="{BB962C8B-B14F-4D97-AF65-F5344CB8AC3E}">
        <p14:creationId xmlns:p14="http://schemas.microsoft.com/office/powerpoint/2010/main" val="1335790013"/>
      </p:ext>
    </p:extLst>
  </p:cSld>
  <p:clrMapOvr>
    <a:overrideClrMapping bg1="dk1" tx1="lt1" bg2="dk2" tx2="lt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M@M FY16_ADFINAL" val="vnXjaczs"/>
  <p:tag name="ARTICULATE_DESIGN_ID_1-30034 MICROSOFT IT ACCESS STRATEGY 16X9 INTERNAL" val="ZkYYwbHe"/>
  <p:tag name="ARTICULATE_PROJECT_OPEN" val="0"/>
  <p:tag name="ARTICULATE_SLIDE_COUNT" val="4"/>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2.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3.xml><?xml version="1.0" encoding="utf-8"?>
<a:theme xmlns:a="http://schemas.openxmlformats.org/drawingml/2006/main" name="1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4.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5.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6.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7" ma:contentTypeDescription="Create a new document." ma:contentTypeScope="" ma:versionID="c2d38666df5476ec615c26c20061f7b9">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b50fcf5bd957270c6ea240846176530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4FAF6D-108B-4739-B6BD-AA6C3544314D}">
  <ds:schemaRefs>
    <ds:schemaRef ds:uri="http://schemas.openxmlformats.org/package/2006/metadata/core-properties"/>
    <ds:schemaRef ds:uri="http://www.w3.org/XML/1998/namespace"/>
    <ds:schemaRef ds:uri="http://purl.org/dc/terms/"/>
    <ds:schemaRef ds:uri="http://schemas.microsoft.com/office/infopath/2007/PartnerControls"/>
    <ds:schemaRef ds:uri="9d60bad5-1037-41ef-8d09-b9021dc115c3"/>
    <ds:schemaRef ds:uri="http://schemas.microsoft.com/office/2006/documentManagement/types"/>
    <ds:schemaRef ds:uri="http://purl.org/dc/elements/1.1/"/>
    <ds:schemaRef ds:uri="a1cedfd1-c1a3-49e4-87e6-818d5b32af67"/>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69C1A662-8084-4754-8A17-01394BAD5B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104D320-819E-42F2-8811-7C4F264B489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M@M FY16_AdrianaFINAL</Template>
  <TotalTime>2932</TotalTime>
  <Words>10134</Words>
  <Application>Microsoft Office PowerPoint</Application>
  <PresentationFormat>Widescreen</PresentationFormat>
  <Paragraphs>1586</Paragraphs>
  <Slides>135</Slides>
  <Notes>76</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135</vt:i4>
      </vt:variant>
    </vt:vector>
  </HeadingPairs>
  <TitlesOfParts>
    <vt:vector size="154" baseType="lpstr">
      <vt:lpstr>Arial</vt:lpstr>
      <vt:lpstr>Calibri</vt:lpstr>
      <vt:lpstr>Consolas</vt:lpstr>
      <vt:lpstr>Courier New</vt:lpstr>
      <vt:lpstr>Lucida Grande</vt:lpstr>
      <vt:lpstr>Open Sans</vt:lpstr>
      <vt:lpstr>Segoe Pro Display</vt:lpstr>
      <vt:lpstr>Segoe UI</vt:lpstr>
      <vt:lpstr>Segoe UI Light</vt:lpstr>
      <vt:lpstr>Segoe UI Semibold</vt:lpstr>
      <vt:lpstr>Segoe UI Semilight</vt:lpstr>
      <vt:lpstr>Tw Cen MT</vt:lpstr>
      <vt:lpstr>Wingdings</vt:lpstr>
      <vt:lpstr>M@M FY16_ADFINAL</vt:lpstr>
      <vt:lpstr>9-51027_Microsoft_Ready_Template</vt:lpstr>
      <vt:lpstr>1_9-51027_Microsoft_Ready_Template</vt:lpstr>
      <vt:lpstr>WHITE TEMPLATE</vt:lpstr>
      <vt:lpstr>1_WHITE TEMPLATE</vt:lpstr>
      <vt:lpstr>2_WHITE TEMPLATE</vt:lpstr>
      <vt:lpstr>Azure Infrastructure as a Services (IaaS)</vt:lpstr>
      <vt:lpstr>Topics Explored</vt:lpstr>
      <vt:lpstr>PowerPoint Presentation</vt:lpstr>
      <vt:lpstr>Azure Subscriptions</vt:lpstr>
      <vt:lpstr>Management Groups</vt:lpstr>
      <vt:lpstr>Azure AD and Azure Subscriptions</vt:lpstr>
      <vt:lpstr>Azure Policy</vt:lpstr>
      <vt:lpstr>Azure Policy</vt:lpstr>
      <vt:lpstr>Implementing Azure Policy</vt:lpstr>
      <vt:lpstr>Create and manage budgets</vt:lpstr>
      <vt:lpstr>Create alerts for Azure budgets</vt:lpstr>
      <vt:lpstr>Azure Portal</vt:lpstr>
      <vt:lpstr>Azure Mobile App</vt:lpstr>
      <vt:lpstr>Azure Cloud Shell</vt:lpstr>
      <vt:lpstr>Demo Azure Portal, Cloud Shell, Subscriptions, Resource Groups, Locks</vt:lpstr>
      <vt:lpstr>Compute</vt:lpstr>
      <vt:lpstr>Virtual Machines &amp; Scale Sets</vt:lpstr>
      <vt:lpstr>Supported Configurations</vt:lpstr>
      <vt:lpstr>Compute Options for all types of apps</vt:lpstr>
      <vt:lpstr>Availability Options</vt:lpstr>
      <vt:lpstr>Availability Sets</vt:lpstr>
      <vt:lpstr>Availability Zones</vt:lpstr>
      <vt:lpstr>Remotely Managing an Azure VM</vt:lpstr>
      <vt:lpstr>Resizing Virtual Machine (Scale Up / Scale Down)</vt:lpstr>
      <vt:lpstr>Stopping an Azure Virtual Machine</vt:lpstr>
      <vt:lpstr>Scale Sets</vt:lpstr>
      <vt:lpstr>Implementing Scale Sets</vt:lpstr>
      <vt:lpstr>Autoscale</vt:lpstr>
      <vt:lpstr>Azure Reserved Instances</vt:lpstr>
      <vt:lpstr>Azure Hybrid Benefit for Windows Server</vt:lpstr>
      <vt:lpstr>Discussion Point</vt:lpstr>
      <vt:lpstr>Storage</vt:lpstr>
      <vt:lpstr>Azure Storage</vt:lpstr>
      <vt:lpstr>Accessing Storage</vt:lpstr>
      <vt:lpstr>Enable Geo-replication</vt:lpstr>
      <vt:lpstr>Access Keys</vt:lpstr>
      <vt:lpstr>Azure Storage Explorer</vt:lpstr>
      <vt:lpstr>Import and Export Service</vt:lpstr>
      <vt:lpstr>Azure Import / Export Service</vt:lpstr>
      <vt:lpstr>Azure Storage</vt:lpstr>
      <vt:lpstr>Virtual Machine Storage Basics</vt:lpstr>
      <vt:lpstr>Azure Disks</vt:lpstr>
      <vt:lpstr>Azure Disk Portfolio</vt:lpstr>
      <vt:lpstr>Managed Disks: Improve Availability</vt:lpstr>
      <vt:lpstr>Networking</vt:lpstr>
      <vt:lpstr>PowerPoint Presentation</vt:lpstr>
      <vt:lpstr>Azure Networking</vt:lpstr>
      <vt:lpstr>Networking types</vt:lpstr>
      <vt:lpstr>IP Addressing</vt:lpstr>
      <vt:lpstr>IPv4 Addressing</vt:lpstr>
      <vt:lpstr>Public vs Private IP Addresses</vt:lpstr>
      <vt:lpstr>Public IP Address Assignment</vt:lpstr>
      <vt:lpstr>Virtual Machine Networking</vt:lpstr>
      <vt:lpstr>Static vs Dynamic Addresses</vt:lpstr>
      <vt:lpstr>Virtual Networks</vt:lpstr>
      <vt:lpstr>User defined routes</vt:lpstr>
      <vt:lpstr>Name Resolution</vt:lpstr>
      <vt:lpstr>DNS Services</vt:lpstr>
      <vt:lpstr>Azure VNET DNS</vt:lpstr>
      <vt:lpstr>Network Security Groups (NSG)</vt:lpstr>
      <vt:lpstr>Stateful Firewall Rules using NSGs</vt:lpstr>
      <vt:lpstr>NSG Rules</vt:lpstr>
      <vt:lpstr>Service Tags</vt:lpstr>
      <vt:lpstr>NSG Effective Rules</vt:lpstr>
      <vt:lpstr>Creating NSG Rules</vt:lpstr>
      <vt:lpstr>Demo NSGs</vt:lpstr>
      <vt:lpstr>Load Balancing</vt:lpstr>
      <vt:lpstr>Load balancing in Azure</vt:lpstr>
      <vt:lpstr>Traffic Manager  </vt:lpstr>
      <vt:lpstr>Traffic Manager: Priority</vt:lpstr>
      <vt:lpstr>Traffic Manager: Performance</vt:lpstr>
      <vt:lpstr>Azure Load Balancer</vt:lpstr>
      <vt:lpstr>Using Standard Load Balancer with Availability Zones</vt:lpstr>
      <vt:lpstr>Azure Load Balancer</vt:lpstr>
      <vt:lpstr>Public Load Balancer</vt:lpstr>
      <vt:lpstr>Internal Load Balancer</vt:lpstr>
      <vt:lpstr>Backend Pools</vt:lpstr>
      <vt:lpstr>Load Balancer Rules</vt:lpstr>
      <vt:lpstr>Using Floating IP with Clusters</vt:lpstr>
      <vt:lpstr>Session Persistence</vt:lpstr>
      <vt:lpstr>Health Probes</vt:lpstr>
      <vt:lpstr>Hybrid-Cloud</vt:lpstr>
      <vt:lpstr>Connectivity Options to Azure</vt:lpstr>
      <vt:lpstr>Point to Site </vt:lpstr>
      <vt:lpstr>Site-to-Site VPN </vt:lpstr>
      <vt:lpstr>VNET Peering</vt:lpstr>
      <vt:lpstr>VNet Peering</vt:lpstr>
      <vt:lpstr>Site to Site VPN &amp; Peering</vt:lpstr>
      <vt:lpstr>Demo VNET Peering</vt:lpstr>
      <vt:lpstr>ExpressRoute</vt:lpstr>
      <vt:lpstr>ExpressRoute Capabilities</vt:lpstr>
      <vt:lpstr>ExpressRoute Redundancy</vt:lpstr>
      <vt:lpstr>Discussion Point</vt:lpstr>
      <vt:lpstr>Azure Resource Manager</vt:lpstr>
      <vt:lpstr>Azure Resource Manager</vt:lpstr>
      <vt:lpstr>Organize</vt:lpstr>
      <vt:lpstr>Resource Group Rules</vt:lpstr>
      <vt:lpstr>Control</vt:lpstr>
      <vt:lpstr>Locks</vt:lpstr>
      <vt:lpstr>Identity &amp; Security</vt:lpstr>
      <vt:lpstr>Azure Active Directory &amp; RBAC</vt:lpstr>
      <vt:lpstr>One identity and access management</vt:lpstr>
      <vt:lpstr>Extending Identity to Azure </vt:lpstr>
      <vt:lpstr>User Accounts</vt:lpstr>
      <vt:lpstr>Group Accounts</vt:lpstr>
      <vt:lpstr>Role Assignment</vt:lpstr>
      <vt:lpstr>RBAC Roles</vt:lpstr>
      <vt:lpstr>RBAC Scopes &amp; Inheritance</vt:lpstr>
      <vt:lpstr>Multi-Factor Authentication</vt:lpstr>
      <vt:lpstr>Conditional Access - Requiring MFA</vt:lpstr>
      <vt:lpstr>Cloud Native Security</vt:lpstr>
      <vt:lpstr>Continuous Security</vt:lpstr>
      <vt:lpstr>Azure Security Center</vt:lpstr>
      <vt:lpstr>Azure Security Center</vt:lpstr>
      <vt:lpstr>Azure Sentinel</vt:lpstr>
      <vt:lpstr>Azure Sentinel</vt:lpstr>
      <vt:lpstr>Governance for the Cloud</vt:lpstr>
      <vt:lpstr>Business Continuity Disaster Recover</vt:lpstr>
      <vt:lpstr>Disaster Recovery to/for the Cloud</vt:lpstr>
      <vt:lpstr>Azure Site Recovery</vt:lpstr>
      <vt:lpstr>Azure Site Recovery</vt:lpstr>
      <vt:lpstr>Replicate Azure VMs with Azure Site Recovery</vt:lpstr>
      <vt:lpstr>Azure Site Recovery (ASR) Scenarios</vt:lpstr>
      <vt:lpstr>Achieve Near-zero Application Data Loss</vt:lpstr>
      <vt:lpstr>Typical SharePoint Application    High availability mode</vt:lpstr>
      <vt:lpstr>Application-aware Recovery</vt:lpstr>
      <vt:lpstr>Disaster Recovery for Hyper-V</vt:lpstr>
      <vt:lpstr>Disaster Recovery for VMware</vt:lpstr>
      <vt:lpstr>Azure Backup</vt:lpstr>
      <vt:lpstr>Azure Recovery Services Vault</vt:lpstr>
      <vt:lpstr>Recovery Services Vault Backup Options</vt:lpstr>
      <vt:lpstr>Discussion Point</vt:lpstr>
      <vt:lpstr>Whiteboard Design Session</vt:lpstr>
      <vt:lpstr>Team Challenge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 FY17_MACH MGX PP template slides</dc:title>
  <dc:creator>tonil@microsoft.com</dc:creator>
  <cp:lastModifiedBy>Dan Patrick</cp:lastModifiedBy>
  <cp:revision>157</cp:revision>
  <dcterms:created xsi:type="dcterms:W3CDTF">2015-06-26T16:48:40Z</dcterms:created>
  <dcterms:modified xsi:type="dcterms:W3CDTF">2020-10-25T23:37:31Z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0x0101009F211BE8F5422F4481D8E9A9285A84B7</vt:lpwstr>
  </property>
  <property fmtid="{D5CDD505-2E9C-101B-9397-08002B2CF9AE}" pid="3" name="ArticulateGUID">
    <vt:lpwstr>B52E3B12-F5B7-4E20-9266-7844405A1F16</vt:lpwstr>
  </property>
  <property fmtid="{D5CDD505-2E9C-101B-9397-08002B2CF9AE}" pid="4" name="ArticulatePath">
    <vt:lpwstr>MACH FY17 PP template slides</vt:lpwstr>
  </property>
  <property fmtid="{D5CDD505-2E9C-101B-9397-08002B2CF9AE}" pid="5" name="MSIP_Label_f42aa342-8706-4288-bd11-ebb85995028c_Enabled">
    <vt:lpwstr>True</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Owner">
    <vt:lpwstr>tonil@microsoft.com</vt:lpwstr>
  </property>
  <property fmtid="{D5CDD505-2E9C-101B-9397-08002B2CF9AE}" pid="8" name="MSIP_Label_f42aa342-8706-4288-bd11-ebb85995028c_SetDate">
    <vt:lpwstr>2018-02-09T17:11:56.1539683Z</vt:lpwstr>
  </property>
  <property fmtid="{D5CDD505-2E9C-101B-9397-08002B2CF9AE}" pid="9" name="MSIP_Label_f42aa342-8706-4288-bd11-ebb85995028c_Name">
    <vt:lpwstr>General</vt:lpwstr>
  </property>
  <property fmtid="{D5CDD505-2E9C-101B-9397-08002B2CF9AE}" pid="10" name="MSIP_Label_f42aa342-8706-4288-bd11-ebb85995028c_Application">
    <vt:lpwstr>Microsoft Azure Information Protection</vt:lpwstr>
  </property>
  <property fmtid="{D5CDD505-2E9C-101B-9397-08002B2CF9AE}" pid="11" name="MSIP_Label_f42aa342-8706-4288-bd11-ebb85995028c_Extended_MSFT_Method">
    <vt:lpwstr>Automatic</vt:lpwstr>
  </property>
  <property fmtid="{D5CDD505-2E9C-101B-9397-08002B2CF9AE}" pid="12" name="Sensitivity">
    <vt:lpwstr>General</vt:lpwstr>
  </property>
</Properties>
</file>